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Source Code Pro Light"/>
      <p:regular r:id="rId44"/>
      <p:bold r:id="rId45"/>
      <p:italic r:id="rId46"/>
      <p:boldItalic r:id="rId47"/>
    </p:embeddedFont>
    <p:embeddedFont>
      <p:font typeface="Teko"/>
      <p:regular r:id="rId48"/>
      <p:bold r:id="rId49"/>
    </p:embeddedFont>
    <p:embeddedFont>
      <p:font typeface="Source Code Pro"/>
      <p:regular r:id="rId50"/>
      <p:bold r:id="rId51"/>
      <p:italic r:id="rId52"/>
      <p:boldItalic r:id="rId53"/>
    </p:embeddedFont>
    <p:embeddedFont>
      <p:font typeface="Abel"/>
      <p:regular r:id="rId54"/>
    </p:embeddedFont>
    <p:embeddedFont>
      <p:font typeface="Teko Medium"/>
      <p:regular r:id="rId55"/>
      <p:bold r:id="rId56"/>
    </p:embeddedFont>
    <p:embeddedFont>
      <p:font typeface="Teko Light"/>
      <p:regular r:id="rId57"/>
      <p:bold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3" roundtripDataSignature="AMtx7mh35VcZFaJSuCUeLSY5/W9KM6XI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A0938E-DC2C-4728-A6DC-FA1BA0E86F74}">
  <a:tblStyle styleId="{BCA0938E-DC2C-4728-A6DC-FA1BA0E86F7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EEEF"/>
          </a:solidFill>
        </a:fill>
      </a:tcStyle>
    </a:wholeTbl>
    <a:band1H>
      <a:tcTxStyle/>
      <a:tcStyle>
        <a:fill>
          <a:solidFill>
            <a:srgbClr val="D5DBDE"/>
          </a:solidFill>
        </a:fill>
      </a:tcStyle>
    </a:band1H>
    <a:band2H>
      <a:tcTxStyle/>
    </a:band2H>
    <a:band1V>
      <a:tcTxStyle/>
      <a:tcStyle>
        <a:fill>
          <a:solidFill>
            <a:srgbClr val="D5DBDE"/>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0E1A4911-600F-4B0C-A739-718617C555A3}"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1E8"/>
          </a:solidFill>
        </a:fill>
      </a:tcStyle>
    </a:wholeTbl>
    <a:band1H>
      <a:tcTxStyle/>
      <a:tcStyle>
        <a:fill>
          <a:solidFill>
            <a:srgbClr val="FFE2CD"/>
          </a:solidFill>
        </a:fill>
      </a:tcStyle>
    </a:band1H>
    <a:band2H>
      <a:tcTxStyle/>
    </a:band2H>
    <a:band1V>
      <a:tcTxStyle/>
      <a:tcStyle>
        <a:fill>
          <a:solidFill>
            <a:srgbClr val="FFE2C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SourceCodeProLight-regular.fntdata"/><Relationship Id="rId43" Type="http://schemas.openxmlformats.org/officeDocument/2006/relationships/slide" Target="slides/slide37.xml"/><Relationship Id="rId46" Type="http://schemas.openxmlformats.org/officeDocument/2006/relationships/font" Target="fonts/SourceCodeProLight-italic.fntdata"/><Relationship Id="rId45" Type="http://schemas.openxmlformats.org/officeDocument/2006/relationships/font" Target="fonts/SourceCodePro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Teko-regular.fntdata"/><Relationship Id="rId47" Type="http://schemas.openxmlformats.org/officeDocument/2006/relationships/font" Target="fonts/SourceCodeProLight-boldItalic.fntdata"/><Relationship Id="rId49" Type="http://schemas.openxmlformats.org/officeDocument/2006/relationships/font" Target="fonts/Tek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CodePro-bold.fntdata"/><Relationship Id="rId50" Type="http://schemas.openxmlformats.org/officeDocument/2006/relationships/font" Target="fonts/SourceCodePro-regular.fntdata"/><Relationship Id="rId53" Type="http://schemas.openxmlformats.org/officeDocument/2006/relationships/font" Target="fonts/SourceCodePro-boldItalic.fntdata"/><Relationship Id="rId52" Type="http://schemas.openxmlformats.org/officeDocument/2006/relationships/font" Target="fonts/SourceCodePro-italic.fntdata"/><Relationship Id="rId11" Type="http://schemas.openxmlformats.org/officeDocument/2006/relationships/slide" Target="slides/slide5.xml"/><Relationship Id="rId55" Type="http://schemas.openxmlformats.org/officeDocument/2006/relationships/font" Target="fonts/TekoMedium-regular.fntdata"/><Relationship Id="rId10" Type="http://schemas.openxmlformats.org/officeDocument/2006/relationships/slide" Target="slides/slide4.xml"/><Relationship Id="rId54" Type="http://schemas.openxmlformats.org/officeDocument/2006/relationships/font" Target="fonts/Abel-regular.fntdata"/><Relationship Id="rId13" Type="http://schemas.openxmlformats.org/officeDocument/2006/relationships/slide" Target="slides/slide7.xml"/><Relationship Id="rId57" Type="http://schemas.openxmlformats.org/officeDocument/2006/relationships/font" Target="fonts/TekoLight-regular.fntdata"/><Relationship Id="rId12" Type="http://schemas.openxmlformats.org/officeDocument/2006/relationships/slide" Target="slides/slide6.xml"/><Relationship Id="rId56" Type="http://schemas.openxmlformats.org/officeDocument/2006/relationships/font" Target="fonts/TekoMedium-bold.fntdata"/><Relationship Id="rId15" Type="http://schemas.openxmlformats.org/officeDocument/2006/relationships/slide" Target="slides/slide9.xml"/><Relationship Id="rId59" Type="http://schemas.openxmlformats.org/officeDocument/2006/relationships/font" Target="fonts/OpenSans-regular.fntdata"/><Relationship Id="rId14" Type="http://schemas.openxmlformats.org/officeDocument/2006/relationships/slide" Target="slides/slide8.xml"/><Relationship Id="rId58" Type="http://schemas.openxmlformats.org/officeDocument/2006/relationships/font" Target="fonts/Tek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0" i="0" u="none" strike="noStrike" kern="1200" spc="0" baseline="0">
                <a:solidFill>
                  <a:schemeClr val="tx1">
                    <a:lumMod val="65000"/>
                    <a:lumOff val="35000"/>
                  </a:schemeClr>
                </a:solidFill>
                <a:latin typeface="+mn-lt"/>
                <a:ea typeface="+mn-ea"/>
                <a:cs typeface="+mn-cs"/>
              </a:defRPr>
            </a:pPr>
            <a:r>
              <a:rPr lang="en-US"/>
              <a:t>Regression Model Comparison</a:t>
            </a:r>
          </a:p>
          <a:p>
            <a:pPr>
              <a:defRPr/>
            </a:pPr>
            <a:endParaRPr lang="en-US"/>
          </a:p>
        </c:rich>
      </c:tx>
      <c:overlay val="0"/>
      <c:spPr>
        <a:noFill/>
        <a:ln>
          <a:noFill/>
        </a:ln>
        <a:effectLst/>
      </c:spPr>
      <c:txPr>
        <a:bodyPr rot="0" spcFirstLastPara="1" vertOverflow="ellipsis" vert="horz" wrap="square" anchor="ctr" anchorCtr="1"/>
        <a:lstStyle/>
        <a:p>
          <a:pPr>
            <a:defRPr sz="12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296798832917398"/>
          <c:y val="0.15029699803149607"/>
          <c:w val="0.71420483316646488"/>
          <c:h val="0.72625009919207117"/>
        </c:manualLayout>
      </c:layout>
      <c:barChart>
        <c:barDir val="col"/>
        <c:grouping val="clustered"/>
        <c:varyColors val="0"/>
        <c:ser>
          <c:idx val="0"/>
          <c:order val="0"/>
          <c:tx>
            <c:strRef>
              <c:f>Sheet1!$B$1</c:f>
              <c:strCache>
                <c:ptCount val="1"/>
                <c:pt idx="0">
                  <c:v>MSE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KNN - before PCA</c:v>
                </c:pt>
                <c:pt idx="1">
                  <c:v>Linear Regression - with PCA</c:v>
                </c:pt>
                <c:pt idx="2">
                  <c:v>KNN  - with PCA</c:v>
                </c:pt>
                <c:pt idx="3">
                  <c:v>Random Forest -with PCA</c:v>
                </c:pt>
              </c:strCache>
            </c:strRef>
          </c:cat>
          <c:val>
            <c:numRef>
              <c:f>Sheet1!$B$2:$B$5</c:f>
              <c:numCache>
                <c:formatCode>General</c:formatCode>
                <c:ptCount val="4"/>
                <c:pt idx="0">
                  <c:v>2.0299999999999998</c:v>
                </c:pt>
                <c:pt idx="1">
                  <c:v>2.06</c:v>
                </c:pt>
                <c:pt idx="2">
                  <c:v>2.15</c:v>
                </c:pt>
                <c:pt idx="3">
                  <c:v>2.62</c:v>
                </c:pt>
              </c:numCache>
            </c:numRef>
          </c:val>
        </c:ser>
        <c:dLbls>
          <c:showLegendKey val="0"/>
          <c:showVal val="0"/>
          <c:showCatName val="0"/>
          <c:showSerName val="0"/>
          <c:showPercent val="0"/>
          <c:showBubbleSize val="0"/>
        </c:dLbls>
        <c:gapWidth val="219"/>
        <c:axId val="411900648"/>
        <c:axId val="411339112"/>
      </c:barChart>
      <c:lineChart>
        <c:grouping val="standard"/>
        <c:varyColors val="0"/>
        <c:ser>
          <c:idx val="1"/>
          <c:order val="1"/>
          <c:tx>
            <c:strRef>
              <c:f>Sheet1!$C$1</c:f>
              <c:strCache>
                <c:ptCount val="1"/>
                <c:pt idx="0">
                  <c:v>R-Squared</c:v>
                </c:pt>
              </c:strCache>
            </c:strRef>
          </c:tx>
          <c:spPr>
            <a:ln w="28575" cap="rnd">
              <a:solidFill>
                <a:schemeClr val="accent2"/>
              </a:solidFill>
              <a:round/>
            </a:ln>
            <a:effectLst/>
          </c:spPr>
          <c:marker>
            <c:symbol val="none"/>
          </c:marker>
          <c:dLbls>
            <c:dLbl>
              <c:idx val="2"/>
              <c:layout>
                <c:manualLayout>
                  <c:x val="-0.10005186144448837"/>
                  <c:y val="2.6679725321691578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KNN - before PCA</c:v>
                </c:pt>
                <c:pt idx="1">
                  <c:v>Linear Regression - with PCA</c:v>
                </c:pt>
                <c:pt idx="2">
                  <c:v>KNN  - with PCA</c:v>
                </c:pt>
                <c:pt idx="3">
                  <c:v>Random Forest -with PCA</c:v>
                </c:pt>
              </c:strCache>
            </c:strRef>
          </c:cat>
          <c:val>
            <c:numRef>
              <c:f>Sheet1!$C$2:$C$5</c:f>
              <c:numCache>
                <c:formatCode>0.00</c:formatCode>
                <c:ptCount val="4"/>
                <c:pt idx="0">
                  <c:v>0.01</c:v>
                </c:pt>
                <c:pt idx="1">
                  <c:v>0</c:v>
                </c:pt>
                <c:pt idx="2">
                  <c:v>-0.05</c:v>
                </c:pt>
                <c:pt idx="3">
                  <c:v>-0.27</c:v>
                </c:pt>
              </c:numCache>
            </c:numRef>
          </c:val>
          <c:smooth val="0"/>
        </c:ser>
        <c:dLbls>
          <c:showLegendKey val="0"/>
          <c:showVal val="0"/>
          <c:showCatName val="0"/>
          <c:showSerName val="0"/>
          <c:showPercent val="0"/>
          <c:showBubbleSize val="0"/>
        </c:dLbls>
        <c:marker val="1"/>
        <c:smooth val="0"/>
        <c:axId val="493548736"/>
        <c:axId val="493548344"/>
      </c:lineChart>
      <c:catAx>
        <c:axId val="41190064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411339112"/>
        <c:crosses val="autoZero"/>
        <c:auto val="1"/>
        <c:lblAlgn val="ctr"/>
        <c:lblOffset val="100"/>
        <c:noMultiLvlLbl val="0"/>
      </c:catAx>
      <c:valAx>
        <c:axId val="411339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dirty="0" smtClean="0"/>
                  <a:t>MSE</a:t>
                </a:r>
                <a:endParaRPr lang="en-US" dirty="0"/>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11900648"/>
        <c:crosses val="autoZero"/>
        <c:crossBetween val="between"/>
      </c:valAx>
      <c:valAx>
        <c:axId val="493548344"/>
        <c:scaling>
          <c:orientation val="minMax"/>
        </c:scaling>
        <c:delete val="0"/>
        <c:axPos val="r"/>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dirty="0" smtClean="0"/>
                  <a:t>R-Squared</a:t>
                </a:r>
                <a:endParaRPr lang="en-US" dirty="0"/>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93548736"/>
        <c:crosses val="max"/>
        <c:crossBetween val="between"/>
      </c:valAx>
      <c:catAx>
        <c:axId val="493548736"/>
        <c:scaling>
          <c:orientation val="minMax"/>
        </c:scaling>
        <c:delete val="1"/>
        <c:axPos val="b"/>
        <c:numFmt formatCode="General" sourceLinked="1"/>
        <c:majorTickMark val="out"/>
        <c:minorTickMark val="none"/>
        <c:tickLblPos val="nextTo"/>
        <c:crossAx val="493548344"/>
        <c:crosses val="autoZero"/>
        <c:auto val="1"/>
        <c:lblAlgn val="ctr"/>
        <c:lblOffset val="100"/>
        <c:noMultiLvlLbl val="0"/>
      </c:catAx>
      <c:spPr>
        <a:noFill/>
        <a:ln>
          <a:noFill/>
        </a:ln>
        <a:effectLst/>
      </c:spPr>
    </c:plotArea>
    <c:legend>
      <c:legendPos val="t"/>
      <c:layout>
        <c:manualLayout>
          <c:xMode val="edge"/>
          <c:yMode val="edge"/>
          <c:x val="0.27899479667041516"/>
          <c:y val="8.8058891364220349E-2"/>
          <c:w val="0.43603092100322588"/>
          <c:h val="6.749013434906013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sz="105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insider.com/category/microsoft" TargetMode="External"/><Relationship Id="rId3" Type="http://schemas.openxmlformats.org/officeDocument/2006/relationships/hyperlink" Target="https://www.reuters.com/article/esports-business-gaming-revenues/report-gaming-revenue-to-top-159b-in-2020-idUSFLM8jkJ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gregorut/videogamesale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915babf42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915babf42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323850" rtl="0" algn="l">
              <a:lnSpc>
                <a:spcPct val="115000"/>
              </a:lnSpc>
              <a:spcBef>
                <a:spcPts val="300"/>
              </a:spcBef>
              <a:spcAft>
                <a:spcPts val="0"/>
              </a:spcAft>
              <a:buClr>
                <a:srgbClr val="0928B8"/>
              </a:buClr>
              <a:buSzPts val="1200"/>
              <a:buChar char="•"/>
            </a:pPr>
            <a:r>
              <a:rPr lang="en-US" sz="1200">
                <a:solidFill>
                  <a:srgbClr val="0928B8"/>
                </a:solidFill>
              </a:rPr>
              <a:t>Genre sales follow similar trends in North America, Europe &amp; Other Regions, so we recommend focusing on developing games in the genres that appeal to these markets and prioritize marketing spend in the North American and European markets</a:t>
            </a:r>
            <a:endParaRPr>
              <a:solidFill>
                <a:srgbClr val="0928B8"/>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915babf42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915babf42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94b6a5ce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94b6a5ce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323850" rtl="0" algn="l">
              <a:lnSpc>
                <a:spcPct val="115000"/>
              </a:lnSpc>
              <a:spcBef>
                <a:spcPts val="0"/>
              </a:spcBef>
              <a:spcAft>
                <a:spcPts val="0"/>
              </a:spcAft>
              <a:buClr>
                <a:srgbClr val="0928B8"/>
              </a:buClr>
              <a:buSzPts val="1200"/>
              <a:buChar char="•"/>
            </a:pPr>
            <a:r>
              <a:rPr lang="en-US" sz="1200">
                <a:solidFill>
                  <a:srgbClr val="0928B8"/>
                </a:solidFill>
              </a:rPr>
              <a:t>Our client should consider releasing games in the Sports, Shooters, Role-Playing, Platform, &amp; Action genres.</a:t>
            </a:r>
            <a:endParaRPr>
              <a:solidFill>
                <a:srgbClr val="0928B8"/>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915babf42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915babf42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915babf42c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915babf42c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915babf42c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915babf42c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US" sz="1200">
                <a:latin typeface="Calibri"/>
                <a:ea typeface="Calibri"/>
                <a:cs typeface="Calibri"/>
                <a:sym typeface="Calibri"/>
              </a:rPr>
              <a:t>98083.02</a:t>
            </a:r>
            <a:endParaRPr sz="1200">
              <a:latin typeface="Calibri"/>
              <a:ea typeface="Calibri"/>
              <a:cs typeface="Calibri"/>
              <a:sym typeface="Calibri"/>
            </a:endParaRPr>
          </a:p>
          <a:p>
            <a:pPr indent="0" lvl="0" marL="0" rtl="0" algn="r">
              <a:lnSpc>
                <a:spcPct val="115000"/>
              </a:lnSpc>
              <a:spcBef>
                <a:spcPts val="0"/>
              </a:spcBef>
              <a:spcAft>
                <a:spcPts val="0"/>
              </a:spcAft>
              <a:buNone/>
            </a:pPr>
            <a:r>
              <a:rPr lang="en-US" sz="1200">
                <a:latin typeface="Calibri"/>
                <a:ea typeface="Calibri"/>
                <a:cs typeface="Calibri"/>
                <a:sym typeface="Calibri"/>
              </a:rPr>
              <a:t>65896.08</a:t>
            </a:r>
            <a:endParaRPr sz="1200">
              <a:latin typeface="Calibri"/>
              <a:ea typeface="Calibri"/>
              <a:cs typeface="Calibri"/>
              <a:sym typeface="Calibri"/>
            </a:endParaRPr>
          </a:p>
          <a:p>
            <a:pPr indent="0" lvl="0" marL="0" rtl="0" algn="r">
              <a:lnSpc>
                <a:spcPct val="115000"/>
              </a:lnSpc>
              <a:spcBef>
                <a:spcPts val="0"/>
              </a:spcBef>
              <a:spcAft>
                <a:spcPts val="0"/>
              </a:spcAft>
              <a:buNone/>
            </a:pPr>
            <a:r>
              <a:rPr lang="en-US" sz="1200">
                <a:latin typeface="Calibri"/>
                <a:ea typeface="Calibri"/>
                <a:cs typeface="Calibri"/>
                <a:sym typeface="Calibri"/>
              </a:rPr>
              <a:t>52117.12</a:t>
            </a:r>
            <a:endParaRPr sz="1200">
              <a:latin typeface="Calibri"/>
              <a:ea typeface="Calibri"/>
              <a:cs typeface="Calibri"/>
              <a:sym typeface="Calibri"/>
            </a:endParaRPr>
          </a:p>
          <a:p>
            <a:pPr indent="0" lvl="0" marL="0" rtl="0" algn="r">
              <a:lnSpc>
                <a:spcPct val="115000"/>
              </a:lnSpc>
              <a:spcBef>
                <a:spcPts val="0"/>
              </a:spcBef>
              <a:spcAft>
                <a:spcPts val="0"/>
              </a:spcAft>
              <a:buNone/>
            </a:pPr>
            <a:r>
              <a:rPr lang="en-US" sz="1200">
                <a:latin typeface="Calibri"/>
                <a:ea typeface="Calibri"/>
                <a:cs typeface="Calibri"/>
                <a:sym typeface="Calibri"/>
              </a:rPr>
              <a:t>9357.801</a:t>
            </a:r>
            <a:endParaRPr sz="12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915babf42c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915babf42c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915babf42c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915babf42c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Problem</a:t>
            </a:r>
            <a:endParaRPr/>
          </a:p>
          <a:p>
            <a:pPr indent="0" lvl="0" marL="0" rtl="0" algn="l">
              <a:lnSpc>
                <a:spcPct val="100000"/>
              </a:lnSpc>
              <a:spcBef>
                <a:spcPts val="0"/>
              </a:spcBef>
              <a:spcAft>
                <a:spcPts val="0"/>
              </a:spcAft>
              <a:buSzPts val="1100"/>
              <a:buNone/>
            </a:pPr>
            <a:r>
              <a:rPr lang="en-US"/>
              <a:t>Dataset, Pre-processing and Approach</a:t>
            </a:r>
            <a:endParaRPr/>
          </a:p>
          <a:p>
            <a:pPr indent="0" lvl="0" marL="0" rtl="0" algn="l">
              <a:lnSpc>
                <a:spcPct val="100000"/>
              </a:lnSpc>
              <a:spcBef>
                <a:spcPts val="0"/>
              </a:spcBef>
              <a:spcAft>
                <a:spcPts val="0"/>
              </a:spcAft>
              <a:buSzPts val="1100"/>
              <a:buNone/>
            </a:pPr>
            <a:r>
              <a:rPr lang="en-US"/>
              <a:t>Data Exploratory &amp; Visualization</a:t>
            </a:r>
            <a:endParaRPr/>
          </a:p>
          <a:p>
            <a:pPr indent="0" lvl="0" marL="0" rtl="0" algn="l">
              <a:lnSpc>
                <a:spcPct val="100000"/>
              </a:lnSpc>
              <a:spcBef>
                <a:spcPts val="0"/>
              </a:spcBef>
              <a:spcAft>
                <a:spcPts val="0"/>
              </a:spcAft>
              <a:buSzPts val="1100"/>
              <a:buNone/>
            </a:pPr>
            <a:r>
              <a:rPr lang="en-US"/>
              <a:t>Machine Learning Models</a:t>
            </a:r>
            <a:endParaRPr/>
          </a:p>
          <a:p>
            <a:pPr indent="0" lvl="0" marL="0" rtl="0" algn="l">
              <a:lnSpc>
                <a:spcPct val="100000"/>
              </a:lnSpc>
              <a:spcBef>
                <a:spcPts val="0"/>
              </a:spcBef>
              <a:spcAft>
                <a:spcPts val="0"/>
              </a:spcAft>
              <a:buSzPts val="1100"/>
              <a:buNone/>
            </a:pPr>
            <a:r>
              <a:rPr lang="en-US"/>
              <a:t>Model Comparison</a:t>
            </a:r>
            <a:endParaRPr/>
          </a:p>
          <a:p>
            <a:pPr indent="0" lvl="0" marL="0" rtl="0" algn="l">
              <a:lnSpc>
                <a:spcPct val="100000"/>
              </a:lnSpc>
              <a:spcBef>
                <a:spcPts val="0"/>
              </a:spcBef>
              <a:spcAft>
                <a:spcPts val="0"/>
              </a:spcAft>
              <a:buSzPts val="1100"/>
              <a:buNone/>
            </a:pPr>
            <a:r>
              <a:rPr lang="en-US"/>
              <a:t>Conclusion</a:t>
            </a:r>
            <a:endParaRPr/>
          </a:p>
          <a:p>
            <a:pPr indent="0" lvl="0" marL="0" rtl="0" algn="l">
              <a:lnSpc>
                <a:spcPct val="100000"/>
              </a:lnSpc>
              <a:spcBef>
                <a:spcPts val="0"/>
              </a:spcBef>
              <a:spcAft>
                <a:spcPts val="0"/>
              </a:spcAft>
              <a:buSzPts val="1100"/>
              <a:buNone/>
            </a:pPr>
            <a:r>
              <a:rPr lang="en-US"/>
              <a: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915babf42c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915babf42c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915babf42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915babf42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0.94 - NA</a:t>
            </a:r>
            <a:endParaRPr/>
          </a:p>
          <a:p>
            <a:pPr indent="0" lvl="0" marL="0" rtl="0" algn="l">
              <a:spcBef>
                <a:spcPts val="0"/>
              </a:spcBef>
              <a:spcAft>
                <a:spcPts val="0"/>
              </a:spcAft>
              <a:buNone/>
            </a:pPr>
            <a:r>
              <a:rPr lang="en-US"/>
              <a:t>0.9 - EU </a:t>
            </a:r>
            <a:endParaRPr/>
          </a:p>
          <a:p>
            <a:pPr indent="0" lvl="0" marL="0" rtl="0" algn="l">
              <a:spcBef>
                <a:spcPts val="0"/>
              </a:spcBef>
              <a:spcAft>
                <a:spcPts val="0"/>
              </a:spcAft>
              <a:buNone/>
            </a:pPr>
            <a:r>
              <a:rPr lang="en-US"/>
              <a:t>0.61 - JP</a:t>
            </a:r>
            <a:endParaRPr/>
          </a:p>
          <a:p>
            <a:pPr indent="0" lvl="0" marL="0" rtl="0" algn="l">
              <a:spcBef>
                <a:spcPts val="0"/>
              </a:spcBef>
              <a:spcAft>
                <a:spcPts val="0"/>
              </a:spcAft>
              <a:buNone/>
            </a:pPr>
            <a:r>
              <a:rPr lang="en-US"/>
              <a:t>0.74 - Other </a:t>
            </a:r>
            <a:endParaRPr/>
          </a:p>
          <a:p>
            <a:pPr indent="0" lvl="0" marL="0" rtl="0" algn="l">
              <a:spcBef>
                <a:spcPts val="0"/>
              </a:spcBef>
              <a:spcAft>
                <a:spcPts val="0"/>
              </a:spcAft>
              <a:buNone/>
            </a:pPr>
            <a:r>
              <a:rPr lang="en-US"/>
              <a:t>0.65 - Avg Annual Sales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915babf42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915babf42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915babf42c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915babf42c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915babf42c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g915babf42c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915babf42c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915babf42c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Precision is poorer for high volume classes than Recall</a:t>
            </a:r>
            <a:endParaRPr sz="14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3 Bins probably not sufficient </a:t>
            </a:r>
            <a:endParaRPr sz="10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video gaming industry is expected to see unpredecedented growth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Client, a new player in the video game publishing, is about to enter in this fiercely competitive market as a video game publisher and wants a cut of the pie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Over the years, the global gaming industry is experience an unprecedented growth,  By 2022, experts forecast the industry will produce $196 billion in revenue. </a:t>
            </a:r>
            <a:endParaRPr/>
          </a:p>
          <a:p>
            <a:pPr indent="0" lvl="0" marL="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CLIENT, an American company is planning to enter the fiercely competitive market as a video game producer, aiming to have a cut of the pie.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915babf42c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915babf42c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915babf42c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915babf42c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915babf42c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915babf42c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400"/>
              <a:t>If we had access to the data above, it could also allow us to conduct more complex, unsupervised modeling such as clustering and deep neural networks</a:t>
            </a:r>
            <a:endParaRPr sz="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91bf6bc00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91bf6bc00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915babf42c_0_1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5" name="Google Shape;1235;g915babf42c_0_1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94b6a5cee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94b6a5cee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22 Billion Gamers in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i="0" lang="en-US" sz="1100" u="sng" cap="none" strike="noStrike">
                <a:solidFill>
                  <a:srgbClr val="000000"/>
                </a:solidFill>
                <a:latin typeface="Arial"/>
                <a:ea typeface="Arial"/>
                <a:cs typeface="Arial"/>
                <a:sym typeface="Arial"/>
                <a:hlinkClick r:id="rId2">
                  <a:extLst>
                    <a:ext uri="{A12FA001-AC4F-418D-AE19-62706E023703}">
                      <ahyp:hlinkClr val="tx"/>
                    </a:ext>
                  </a:extLst>
                </a:hlinkClick>
              </a:rPr>
              <a:t>Microsoft</a:t>
            </a:r>
            <a:r>
              <a:rPr b="1" i="0" lang="en-US" sz="1100" u="none" cap="none" strike="noStrike">
                <a:solidFill>
                  <a:srgbClr val="000000"/>
                </a:solidFill>
                <a:latin typeface="Arial"/>
                <a:ea typeface="Arial"/>
                <a:cs typeface="Arial"/>
                <a:sym typeface="Arial"/>
              </a:rPr>
              <a:t> says there are more than two billion gamers around the world, and they're all a part of a rapidly growing global community.</a:t>
            </a:r>
            <a:endParaRPr/>
          </a:p>
          <a:p>
            <a:pPr indent="0" lvl="0" marL="0" rtl="0" algn="l">
              <a:lnSpc>
                <a:spcPct val="100000"/>
              </a:lnSpc>
              <a:spcBef>
                <a:spcPts val="0"/>
              </a:spcBef>
              <a:spcAft>
                <a:spcPts val="0"/>
              </a:spcAft>
              <a:buSzPts val="1100"/>
              <a:buNone/>
            </a:pPr>
            <a:r>
              <a:t/>
            </a:r>
            <a:endParaRPr b="1"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b="1" i="0" lang="en-US" sz="1100" u="none" cap="none" strike="noStrike">
                <a:solidFill>
                  <a:srgbClr val="000000"/>
                </a:solidFill>
                <a:latin typeface="Arial"/>
                <a:ea typeface="Arial"/>
                <a:cs typeface="Arial"/>
                <a:sym typeface="Arial"/>
              </a:rPr>
              <a:t>$119.6 billion in revenue during 2018, according to SuperData.</a:t>
            </a:r>
            <a:endParaRPr/>
          </a:p>
          <a:p>
            <a:pPr indent="0" lvl="0" marL="0" rtl="0" algn="l">
              <a:lnSpc>
                <a:spcPct val="100000"/>
              </a:lnSpc>
              <a:spcBef>
                <a:spcPts val="0"/>
              </a:spcBef>
              <a:spcAft>
                <a:spcPts val="0"/>
              </a:spcAft>
              <a:buSzPts val="1100"/>
              <a:buNone/>
            </a:pPr>
            <a:r>
              <a:t/>
            </a:r>
            <a:endParaRPr b="1"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b="1" i="0" lang="en-US" sz="1100" u="none" cap="none" strike="noStrike">
                <a:solidFill>
                  <a:srgbClr val="000000"/>
                </a:solidFill>
                <a:latin typeface="Arial"/>
                <a:ea typeface="Arial"/>
                <a:cs typeface="Arial"/>
                <a:sym typeface="Arial"/>
              </a:rPr>
              <a:t>Source: </a:t>
            </a:r>
            <a:r>
              <a:rPr lang="en-US" u="sng">
                <a:solidFill>
                  <a:schemeClr val="hlink"/>
                </a:solidFill>
                <a:hlinkClick r:id="rId3"/>
              </a:rPr>
              <a:t>https://www.reuters.com/article/esports-business-gaming-revenues/report-gaming-revenue-to-top-159b-in-2020-idUSFLM8jkJMl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14312" lvl="1" marL="557213" rtl="0" algn="l">
              <a:lnSpc>
                <a:spcPct val="107000"/>
              </a:lnSpc>
              <a:spcBef>
                <a:spcPts val="600"/>
              </a:spcBef>
              <a:spcAft>
                <a:spcPts val="0"/>
              </a:spcAft>
              <a:buSzPts val="1400"/>
              <a:buFont typeface="Arial"/>
              <a:buChar char="•"/>
            </a:pPr>
            <a:r>
              <a:rPr lang="en-US" sz="1050">
                <a:latin typeface="Calibri"/>
                <a:ea typeface="Calibri"/>
                <a:cs typeface="Calibri"/>
                <a:sym typeface="Calibri"/>
              </a:rPr>
              <a:t>What genre of games they should consider selling to drive $100M revenue in 5 years</a:t>
            </a:r>
            <a:endParaRPr sz="1050"/>
          </a:p>
          <a:p>
            <a:pPr indent="-214312" lvl="1" marL="557213" rtl="0" algn="l">
              <a:lnSpc>
                <a:spcPct val="107000"/>
              </a:lnSpc>
              <a:spcBef>
                <a:spcPts val="600"/>
              </a:spcBef>
              <a:spcAft>
                <a:spcPts val="0"/>
              </a:spcAft>
              <a:buSzPts val="1400"/>
              <a:buFont typeface="Arial"/>
              <a:buChar char="•"/>
            </a:pPr>
            <a:r>
              <a:rPr lang="en-US" sz="1050">
                <a:latin typeface="Calibri"/>
                <a:ea typeface="Calibri"/>
                <a:cs typeface="Calibri"/>
                <a:sym typeface="Calibri"/>
              </a:rPr>
              <a:t>Which platforms they should invest in when working with studios to develop games to meet their revenue goals</a:t>
            </a:r>
            <a:endParaRPr sz="1050"/>
          </a:p>
          <a:p>
            <a:pPr indent="-214312" lvl="1" marL="557213" rtl="0" algn="l">
              <a:lnSpc>
                <a:spcPct val="107000"/>
              </a:lnSpc>
              <a:spcBef>
                <a:spcPts val="600"/>
              </a:spcBef>
              <a:spcAft>
                <a:spcPts val="0"/>
              </a:spcAft>
              <a:buSzPts val="1400"/>
              <a:buFont typeface="Arial"/>
              <a:buChar char="•"/>
            </a:pPr>
            <a:r>
              <a:rPr lang="en-US" sz="1050">
                <a:latin typeface="Calibri"/>
                <a:ea typeface="Calibri"/>
                <a:cs typeface="Calibri"/>
                <a:sym typeface="Calibri"/>
              </a:rPr>
              <a:t>Which markets should they concentrate sales and marketing to meet their goals</a:t>
            </a:r>
            <a:endParaRPr sz="1050"/>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b="1" lang="en-US" sz="1100" u="none" cap="none" strike="noStrike">
                <a:solidFill>
                  <a:schemeClr val="lt1"/>
                </a:solidFill>
                <a:latin typeface="Calibri"/>
                <a:ea typeface="Calibri"/>
                <a:cs typeface="Calibri"/>
                <a:sym typeface="Calibri"/>
              </a:rPr>
              <a:t>Based on genre, platforms and markets, predict the sales of a game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14313" lvl="0" marL="214313" rtl="0" algn="l">
              <a:lnSpc>
                <a:spcPct val="100000"/>
              </a:lnSpc>
              <a:spcBef>
                <a:spcPts val="0"/>
              </a:spcBef>
              <a:spcAft>
                <a:spcPts val="0"/>
              </a:spcAft>
              <a:buSzPts val="1800"/>
              <a:buFont typeface="Arial"/>
              <a:buChar char="•"/>
            </a:pPr>
            <a:r>
              <a:rPr lang="en-US" sz="1100">
                <a:solidFill>
                  <a:schemeClr val="lt1"/>
                </a:solidFill>
                <a:latin typeface="Calibri"/>
                <a:ea typeface="Calibri"/>
                <a:cs typeface="Calibri"/>
                <a:sym typeface="Calibri"/>
              </a:rPr>
              <a:t>The data we will be using can be found at kaggle:  </a:t>
            </a:r>
            <a:r>
              <a:rPr lang="en-US" sz="1100" u="sng">
                <a:solidFill>
                  <a:schemeClr val="lt1"/>
                </a:solidFill>
                <a:latin typeface="Calibri"/>
                <a:ea typeface="Calibri"/>
                <a:cs typeface="Calibri"/>
                <a:sym typeface="Calibri"/>
                <a:hlinkClick r:id="rId2">
                  <a:extLst>
                    <a:ext uri="{A12FA001-AC4F-418D-AE19-62706E023703}">
                      <ahyp:hlinkClr val="tx"/>
                    </a:ext>
                  </a:extLst>
                </a:hlinkClick>
              </a:rPr>
              <a:t>https://www.kaggle.com/gregorut/videogamesales</a:t>
            </a:r>
            <a:endParaRPr sz="1100">
              <a:solidFill>
                <a:schemeClr val="lt1"/>
              </a:solidFill>
              <a:latin typeface="Calibri"/>
              <a:ea typeface="Calibri"/>
              <a:cs typeface="Calibri"/>
              <a:sym typeface="Calibri"/>
            </a:endParaRPr>
          </a:p>
          <a:p>
            <a:pPr indent="-214313" lvl="0" marL="214313" rtl="0" algn="l">
              <a:lnSpc>
                <a:spcPct val="100000"/>
              </a:lnSpc>
              <a:spcBef>
                <a:spcPts val="0"/>
              </a:spcBef>
              <a:spcAft>
                <a:spcPts val="0"/>
              </a:spcAft>
              <a:buSzPts val="1800"/>
              <a:buFont typeface="Arial"/>
              <a:buChar char="•"/>
            </a:pPr>
            <a:r>
              <a:rPr lang="en-US" sz="1100">
                <a:solidFill>
                  <a:schemeClr val="lt1"/>
                </a:solidFill>
                <a:latin typeface="Calibri"/>
                <a:ea typeface="Calibri"/>
                <a:cs typeface="Calibri"/>
                <a:sym typeface="Calibri"/>
              </a:rPr>
              <a:t>The data consists of video game sales for pc, handhelds and consoles for games released from 1980 to 2015</a:t>
            </a:r>
            <a:endParaRPr sz="900">
              <a:solidFill>
                <a:schemeClr val="lt1"/>
              </a:solidFill>
            </a:endParaRPr>
          </a:p>
          <a:p>
            <a:pPr indent="-214313" lvl="0" marL="214313" rtl="0" algn="l">
              <a:lnSpc>
                <a:spcPct val="100000"/>
              </a:lnSpc>
              <a:spcBef>
                <a:spcPts val="0"/>
              </a:spcBef>
              <a:spcAft>
                <a:spcPts val="0"/>
              </a:spcAft>
              <a:buSzPts val="1800"/>
              <a:buFont typeface="Arial"/>
              <a:buChar char="•"/>
            </a:pPr>
            <a:r>
              <a:rPr lang="en-US" sz="1100">
                <a:solidFill>
                  <a:schemeClr val="lt1"/>
                </a:solidFill>
                <a:latin typeface="Calibri"/>
                <a:ea typeface="Calibri"/>
                <a:cs typeface="Calibri"/>
                <a:sym typeface="Calibri"/>
              </a:rPr>
              <a:t>The target data will be global sales</a:t>
            </a:r>
            <a:endParaRPr sz="900">
              <a:solidFill>
                <a:schemeClr val="lt1"/>
              </a:solidFill>
            </a:endParaRPr>
          </a:p>
          <a:p>
            <a:pPr indent="-214313" lvl="0" marL="214313" rtl="0" algn="l">
              <a:lnSpc>
                <a:spcPct val="100000"/>
              </a:lnSpc>
              <a:spcBef>
                <a:spcPts val="0"/>
              </a:spcBef>
              <a:spcAft>
                <a:spcPts val="0"/>
              </a:spcAft>
              <a:buSzPts val="1800"/>
              <a:buFont typeface="Arial"/>
              <a:buChar char="•"/>
            </a:pPr>
            <a:r>
              <a:rPr lang="en-US" sz="1100">
                <a:solidFill>
                  <a:schemeClr val="lt1"/>
                </a:solidFill>
                <a:latin typeface="Calibri"/>
                <a:ea typeface="Calibri"/>
                <a:cs typeface="Calibri"/>
                <a:sym typeface="Calibri"/>
              </a:rPr>
              <a:t>It includes the following features:  Game Title, Year, Genre, Platform, Publisher,  Sales in NA, EUP, JPN &amp; Global</a:t>
            </a:r>
            <a:endParaRPr sz="900">
              <a:solidFill>
                <a:schemeClr val="lt1"/>
              </a:solidFill>
            </a:endParaRPr>
          </a:p>
          <a:p>
            <a:pPr indent="-214313" lvl="0" marL="214313" rtl="0" algn="l">
              <a:lnSpc>
                <a:spcPct val="100000"/>
              </a:lnSpc>
              <a:spcBef>
                <a:spcPts val="0"/>
              </a:spcBef>
              <a:spcAft>
                <a:spcPts val="0"/>
              </a:spcAft>
              <a:buSzPts val="1800"/>
              <a:buFont typeface="Arial"/>
              <a:buChar char="•"/>
            </a:pPr>
            <a:r>
              <a:rPr lang="en-US" sz="1100">
                <a:solidFill>
                  <a:schemeClr val="lt1"/>
                </a:solidFill>
                <a:latin typeface="Calibri"/>
                <a:ea typeface="Calibri"/>
                <a:cs typeface="Calibri"/>
                <a:sym typeface="Calibri"/>
              </a:rPr>
              <a:t>We will also add some additional features such as years in market, platform manufacturer, platform type, and year 1 sales </a:t>
            </a:r>
            <a:endParaRPr sz="900">
              <a:solidFill>
                <a:schemeClr val="lt1"/>
              </a:solidFill>
            </a:endParaRPr>
          </a:p>
          <a:p>
            <a:pPr indent="-214313" lvl="0" marL="214313" rtl="0" algn="l">
              <a:lnSpc>
                <a:spcPct val="100000"/>
              </a:lnSpc>
              <a:spcBef>
                <a:spcPts val="0"/>
              </a:spcBef>
              <a:spcAft>
                <a:spcPts val="0"/>
              </a:spcAft>
              <a:buSzPts val="1800"/>
              <a:buFont typeface="Arial"/>
              <a:buChar char="•"/>
            </a:pPr>
            <a:r>
              <a:rPr lang="en-US" sz="1100">
                <a:solidFill>
                  <a:schemeClr val="lt1"/>
                </a:solidFill>
                <a:latin typeface="Calibri"/>
                <a:ea typeface="Calibri"/>
                <a:cs typeface="Calibri"/>
                <a:sym typeface="Calibri"/>
              </a:rPr>
              <a:t>The data includes almost 16,600 instances (titles), but we will reduce the data to about 16,000 instances by removing some titles based on the release year (N/A, 2016, 2017, 2020)</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915babf42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915babf42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Kristin: </a:t>
            </a:r>
            <a:r>
              <a:rPr lang="en-US" sz="1200">
                <a:solidFill>
                  <a:schemeClr val="dk1"/>
                </a:solidFill>
              </a:rPr>
              <a:t>Dummy Variables – confirm all that were used, where and why</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US" sz="1200">
                <a:solidFill>
                  <a:schemeClr val="dk1"/>
                </a:solidFill>
              </a:rPr>
              <a:t>Scaling – did you scale or not?  We had initially agreed not to, but there might have been reasons to scale once you got into the data.  What were the circumstances?</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US" sz="1200">
                <a:solidFill>
                  <a:schemeClr val="dk1"/>
                </a:solidFill>
              </a:rPr>
              <a:t>Any other methods, pre-processing anyone used?</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US" sz="1200">
                <a:solidFill>
                  <a:schemeClr val="dk1"/>
                </a:solidFill>
              </a:rPr>
              <a:t>Train/Test/Val – I followed the steps on the slide.  It looks like Jules’ consultant did not create a validation set.  What about Bassam’s data?</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915babf42c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915babf42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323850" rtl="0" algn="l">
              <a:lnSpc>
                <a:spcPct val="115000"/>
              </a:lnSpc>
              <a:spcBef>
                <a:spcPts val="0"/>
              </a:spcBef>
              <a:spcAft>
                <a:spcPts val="0"/>
              </a:spcAft>
              <a:buClr>
                <a:srgbClr val="0928B8"/>
              </a:buClr>
              <a:buSzPts val="1200"/>
              <a:buFont typeface="Noto Sans Symbols"/>
              <a:buChar char="▪"/>
            </a:pPr>
            <a:r>
              <a:rPr lang="en-US" sz="1200">
                <a:solidFill>
                  <a:srgbClr val="0928B8"/>
                </a:solidFill>
              </a:rPr>
              <a:t>To generate $100M in revenue in 5 years, our client must generate $20M average annual revenue, which is slightly less than what the current Top 10 Publishers generate</a:t>
            </a:r>
            <a:endParaRPr sz="1400">
              <a:solidFill>
                <a:srgbClr val="0928B8"/>
              </a:solidFill>
            </a:endParaRPr>
          </a:p>
          <a:p>
            <a:pPr indent="-285750" lvl="0" marL="323850" rtl="0" algn="l">
              <a:lnSpc>
                <a:spcPct val="115000"/>
              </a:lnSpc>
              <a:spcBef>
                <a:spcPts val="300"/>
              </a:spcBef>
              <a:spcAft>
                <a:spcPts val="0"/>
              </a:spcAft>
              <a:buClr>
                <a:srgbClr val="0928B8"/>
              </a:buClr>
              <a:buSzPts val="1200"/>
              <a:buFont typeface="Noto Sans Symbols"/>
              <a:buChar char="▪"/>
            </a:pPr>
            <a:r>
              <a:rPr lang="en-US" sz="1200">
                <a:solidFill>
                  <a:srgbClr val="0928B8"/>
                </a:solidFill>
              </a:rPr>
              <a:t>There is a strong linear relationship between the number of titles a publisher releases each year and average annual sales.  Our client would likely need to release 18 titles a year to generate $20M in average annual revenue.</a:t>
            </a:r>
            <a:endParaRPr>
              <a:solidFill>
                <a:srgbClr val="0928B8"/>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94b6a5cee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94b6a5cee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14"/>
          <p:cNvSpPr txBox="1"/>
          <p:nvPr>
            <p:ph type="ctrTitle"/>
          </p:nvPr>
        </p:nvSpPr>
        <p:spPr>
          <a:xfrm>
            <a:off x="962750" y="1680600"/>
            <a:ext cx="4475400" cy="17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algn="l">
              <a:lnSpc>
                <a:spcPct val="100000"/>
              </a:lnSpc>
              <a:spcBef>
                <a:spcPts val="0"/>
              </a:spcBef>
              <a:spcAft>
                <a:spcPts val="0"/>
              </a:spcAft>
              <a:buClr>
                <a:schemeClr val="lt1"/>
              </a:buClr>
              <a:buSzPts val="5200"/>
              <a:buNone/>
              <a:defRPr sz="5200">
                <a:solidFill>
                  <a:schemeClr val="lt1"/>
                </a:solidFill>
              </a:defRPr>
            </a:lvl2pPr>
            <a:lvl3pPr lvl="2" algn="l">
              <a:lnSpc>
                <a:spcPct val="100000"/>
              </a:lnSpc>
              <a:spcBef>
                <a:spcPts val="0"/>
              </a:spcBef>
              <a:spcAft>
                <a:spcPts val="0"/>
              </a:spcAft>
              <a:buClr>
                <a:schemeClr val="lt1"/>
              </a:buClr>
              <a:buSzPts val="5200"/>
              <a:buNone/>
              <a:defRPr sz="5200">
                <a:solidFill>
                  <a:schemeClr val="lt1"/>
                </a:solidFill>
              </a:defRPr>
            </a:lvl3pPr>
            <a:lvl4pPr lvl="3" algn="l">
              <a:lnSpc>
                <a:spcPct val="100000"/>
              </a:lnSpc>
              <a:spcBef>
                <a:spcPts val="0"/>
              </a:spcBef>
              <a:spcAft>
                <a:spcPts val="0"/>
              </a:spcAft>
              <a:buClr>
                <a:schemeClr val="lt1"/>
              </a:buClr>
              <a:buSzPts val="5200"/>
              <a:buNone/>
              <a:defRPr sz="5200">
                <a:solidFill>
                  <a:schemeClr val="lt1"/>
                </a:solidFill>
              </a:defRPr>
            </a:lvl4pPr>
            <a:lvl5pPr lvl="4" algn="l">
              <a:lnSpc>
                <a:spcPct val="100000"/>
              </a:lnSpc>
              <a:spcBef>
                <a:spcPts val="0"/>
              </a:spcBef>
              <a:spcAft>
                <a:spcPts val="0"/>
              </a:spcAft>
              <a:buClr>
                <a:schemeClr val="lt1"/>
              </a:buClr>
              <a:buSzPts val="5200"/>
              <a:buNone/>
              <a:defRPr sz="5200">
                <a:solidFill>
                  <a:schemeClr val="lt1"/>
                </a:solidFill>
              </a:defRPr>
            </a:lvl5pPr>
            <a:lvl6pPr lvl="5" algn="l">
              <a:lnSpc>
                <a:spcPct val="100000"/>
              </a:lnSpc>
              <a:spcBef>
                <a:spcPts val="0"/>
              </a:spcBef>
              <a:spcAft>
                <a:spcPts val="0"/>
              </a:spcAft>
              <a:buClr>
                <a:schemeClr val="lt1"/>
              </a:buClr>
              <a:buSzPts val="5200"/>
              <a:buNone/>
              <a:defRPr sz="5200">
                <a:solidFill>
                  <a:schemeClr val="lt1"/>
                </a:solidFill>
              </a:defRPr>
            </a:lvl6pPr>
            <a:lvl7pPr lvl="6" algn="l">
              <a:lnSpc>
                <a:spcPct val="100000"/>
              </a:lnSpc>
              <a:spcBef>
                <a:spcPts val="0"/>
              </a:spcBef>
              <a:spcAft>
                <a:spcPts val="0"/>
              </a:spcAft>
              <a:buClr>
                <a:schemeClr val="lt1"/>
              </a:buClr>
              <a:buSzPts val="5200"/>
              <a:buNone/>
              <a:defRPr sz="5200">
                <a:solidFill>
                  <a:schemeClr val="lt1"/>
                </a:solidFill>
              </a:defRPr>
            </a:lvl7pPr>
            <a:lvl8pPr lvl="7" algn="l">
              <a:lnSpc>
                <a:spcPct val="100000"/>
              </a:lnSpc>
              <a:spcBef>
                <a:spcPts val="0"/>
              </a:spcBef>
              <a:spcAft>
                <a:spcPts val="0"/>
              </a:spcAft>
              <a:buClr>
                <a:schemeClr val="lt1"/>
              </a:buClr>
              <a:buSzPts val="5200"/>
              <a:buNone/>
              <a:defRPr sz="5200">
                <a:solidFill>
                  <a:schemeClr val="lt1"/>
                </a:solidFill>
              </a:defRPr>
            </a:lvl8pPr>
            <a:lvl9pPr lvl="8" algn="l">
              <a:lnSpc>
                <a:spcPct val="100000"/>
              </a:lnSpc>
              <a:spcBef>
                <a:spcPts val="0"/>
              </a:spcBef>
              <a:spcAft>
                <a:spcPts val="0"/>
              </a:spcAft>
              <a:buClr>
                <a:schemeClr val="lt1"/>
              </a:buClr>
              <a:buSzPts val="5200"/>
              <a:buNone/>
              <a:defRPr sz="5200">
                <a:solidFill>
                  <a:schemeClr val="lt1"/>
                </a:solidFill>
              </a:defRPr>
            </a:lvl9pPr>
          </a:lstStyle>
          <a:p/>
        </p:txBody>
      </p:sp>
      <p:sp>
        <p:nvSpPr>
          <p:cNvPr id="10" name="Google Shape;10;p14"/>
          <p:cNvSpPr txBox="1"/>
          <p:nvPr>
            <p:ph idx="1" type="subTitle"/>
          </p:nvPr>
        </p:nvSpPr>
        <p:spPr>
          <a:xfrm>
            <a:off x="962750" y="3663600"/>
            <a:ext cx="2402100" cy="7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915babf42c_0_1152"/>
          <p:cNvSpPr txBox="1"/>
          <p:nvPr>
            <p:ph type="title"/>
          </p:nvPr>
        </p:nvSpPr>
        <p:spPr>
          <a:xfrm>
            <a:off x="3148472" y="1578175"/>
            <a:ext cx="2847000" cy="89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62" name="Google Shape;62;g915babf42c_0_1152"/>
          <p:cNvSpPr txBox="1"/>
          <p:nvPr>
            <p:ph idx="1" type="subTitle"/>
          </p:nvPr>
        </p:nvSpPr>
        <p:spPr>
          <a:xfrm flipH="1">
            <a:off x="2403450" y="2395325"/>
            <a:ext cx="4337100" cy="117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
  <p:cSld name="CUSTOM_14">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g915babf42c_0_1155"/>
          <p:cNvSpPr txBox="1"/>
          <p:nvPr>
            <p:ph type="ctrTitle"/>
          </p:nvPr>
        </p:nvSpPr>
        <p:spPr>
          <a:xfrm>
            <a:off x="4853625" y="-194427"/>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p:txBody>
      </p:sp>
      <p:sp>
        <p:nvSpPr>
          <p:cNvPr id="65" name="Google Shape;65;g915babf42c_0_1155"/>
          <p:cNvSpPr txBox="1"/>
          <p:nvPr>
            <p:ph idx="1" type="subTitle"/>
          </p:nvPr>
        </p:nvSpPr>
        <p:spPr>
          <a:xfrm>
            <a:off x="4853625" y="2279075"/>
            <a:ext cx="29970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g915babf42c_0_1158"/>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
  <p:cSld name="CUSTOM_16">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915babf42c_0_1160"/>
          <p:cNvSpPr txBox="1"/>
          <p:nvPr>
            <p:ph type="title"/>
          </p:nvPr>
        </p:nvSpPr>
        <p:spPr>
          <a:xfrm>
            <a:off x="1078952" y="2259300"/>
            <a:ext cx="2797200" cy="62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None/>
              <a:defRPr sz="3000">
                <a:latin typeface="Teko"/>
                <a:ea typeface="Teko"/>
                <a:cs typeface="Teko"/>
                <a:sym typeface="Teko"/>
              </a:defRPr>
            </a:lvl1pPr>
            <a:lvl2pPr lvl="1" rtl="0" algn="ctr">
              <a:spcBef>
                <a:spcPts val="0"/>
              </a:spcBef>
              <a:spcAft>
                <a:spcPts val="0"/>
              </a:spcAft>
              <a:buNone/>
              <a:defRPr sz="2400">
                <a:latin typeface="Teko Light"/>
                <a:ea typeface="Teko Light"/>
                <a:cs typeface="Teko Light"/>
                <a:sym typeface="Teko Light"/>
              </a:defRPr>
            </a:lvl2pPr>
            <a:lvl3pPr lvl="2" rtl="0" algn="ctr">
              <a:spcBef>
                <a:spcPts val="0"/>
              </a:spcBef>
              <a:spcAft>
                <a:spcPts val="0"/>
              </a:spcAft>
              <a:buNone/>
              <a:defRPr sz="2400">
                <a:latin typeface="Teko Light"/>
                <a:ea typeface="Teko Light"/>
                <a:cs typeface="Teko Light"/>
                <a:sym typeface="Teko Light"/>
              </a:defRPr>
            </a:lvl3pPr>
            <a:lvl4pPr lvl="3" rtl="0" algn="ctr">
              <a:spcBef>
                <a:spcPts val="0"/>
              </a:spcBef>
              <a:spcAft>
                <a:spcPts val="0"/>
              </a:spcAft>
              <a:buNone/>
              <a:defRPr sz="2400">
                <a:latin typeface="Teko Light"/>
                <a:ea typeface="Teko Light"/>
                <a:cs typeface="Teko Light"/>
                <a:sym typeface="Teko Light"/>
              </a:defRPr>
            </a:lvl4pPr>
            <a:lvl5pPr lvl="4" rtl="0" algn="ctr">
              <a:spcBef>
                <a:spcPts val="0"/>
              </a:spcBef>
              <a:spcAft>
                <a:spcPts val="0"/>
              </a:spcAft>
              <a:buNone/>
              <a:defRPr sz="2400">
                <a:latin typeface="Teko Light"/>
                <a:ea typeface="Teko Light"/>
                <a:cs typeface="Teko Light"/>
                <a:sym typeface="Teko Light"/>
              </a:defRPr>
            </a:lvl5pPr>
            <a:lvl6pPr lvl="5" rtl="0" algn="ctr">
              <a:spcBef>
                <a:spcPts val="0"/>
              </a:spcBef>
              <a:spcAft>
                <a:spcPts val="0"/>
              </a:spcAft>
              <a:buNone/>
              <a:defRPr sz="2400">
                <a:latin typeface="Teko Light"/>
                <a:ea typeface="Teko Light"/>
                <a:cs typeface="Teko Light"/>
                <a:sym typeface="Teko Light"/>
              </a:defRPr>
            </a:lvl6pPr>
            <a:lvl7pPr lvl="6" rtl="0" algn="ctr">
              <a:spcBef>
                <a:spcPts val="0"/>
              </a:spcBef>
              <a:spcAft>
                <a:spcPts val="0"/>
              </a:spcAft>
              <a:buNone/>
              <a:defRPr sz="2400">
                <a:latin typeface="Teko Light"/>
                <a:ea typeface="Teko Light"/>
                <a:cs typeface="Teko Light"/>
                <a:sym typeface="Teko Light"/>
              </a:defRPr>
            </a:lvl7pPr>
            <a:lvl8pPr lvl="7" rtl="0" algn="ctr">
              <a:spcBef>
                <a:spcPts val="0"/>
              </a:spcBef>
              <a:spcAft>
                <a:spcPts val="0"/>
              </a:spcAft>
              <a:buNone/>
              <a:defRPr sz="2400">
                <a:latin typeface="Teko Light"/>
                <a:ea typeface="Teko Light"/>
                <a:cs typeface="Teko Light"/>
                <a:sym typeface="Teko Light"/>
              </a:defRPr>
            </a:lvl8pPr>
            <a:lvl9pPr lvl="8" rtl="0" algn="ctr">
              <a:spcBef>
                <a:spcPts val="0"/>
              </a:spcBef>
              <a:spcAft>
                <a:spcPts val="0"/>
              </a:spcAft>
              <a:buNone/>
              <a:defRPr sz="2400">
                <a:latin typeface="Teko Light"/>
                <a:ea typeface="Teko Light"/>
                <a:cs typeface="Teko Light"/>
                <a:sym typeface="Teko Light"/>
              </a:defRPr>
            </a:lvl9pPr>
          </a:lstStyle>
          <a:p/>
        </p:txBody>
      </p:sp>
      <p:sp>
        <p:nvSpPr>
          <p:cNvPr id="70" name="Google Shape;70;g915babf42c_0_1160"/>
          <p:cNvSpPr txBox="1"/>
          <p:nvPr>
            <p:ph idx="1" type="subTitle"/>
          </p:nvPr>
        </p:nvSpPr>
        <p:spPr>
          <a:xfrm>
            <a:off x="5433773" y="2180250"/>
            <a:ext cx="3012300" cy="78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7">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g915babf42c_0_1163"/>
          <p:cNvSpPr txBox="1"/>
          <p:nvPr>
            <p:ph type="ctrTitle"/>
          </p:nvPr>
        </p:nvSpPr>
        <p:spPr>
          <a:xfrm>
            <a:off x="1026475" y="394186"/>
            <a:ext cx="4567800" cy="946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p:txBody>
      </p:sp>
      <p:sp>
        <p:nvSpPr>
          <p:cNvPr id="73" name="Google Shape;73;g915babf42c_0_1163"/>
          <p:cNvSpPr txBox="1"/>
          <p:nvPr>
            <p:ph idx="1" type="subTitle"/>
          </p:nvPr>
        </p:nvSpPr>
        <p:spPr>
          <a:xfrm>
            <a:off x="1026475" y="1654475"/>
            <a:ext cx="3142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4" name="Google Shape;74;g915babf42c_0_1163"/>
          <p:cNvSpPr txBox="1"/>
          <p:nvPr>
            <p:ph idx="2" type="subTitle"/>
          </p:nvPr>
        </p:nvSpPr>
        <p:spPr>
          <a:xfrm>
            <a:off x="5386268" y="3114715"/>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000">
                <a:solidFill>
                  <a:srgbClr val="FFFFFF"/>
                </a:solidFill>
              </a:defRPr>
            </a:lvl1pPr>
            <a:lvl2pPr lvl="1" rtl="0" algn="r">
              <a:lnSpc>
                <a:spcPct val="100000"/>
              </a:lnSpc>
              <a:spcBef>
                <a:spcPts val="0"/>
              </a:spcBef>
              <a:spcAft>
                <a:spcPts val="0"/>
              </a:spcAft>
              <a:buClr>
                <a:srgbClr val="FFFFFF"/>
              </a:buClr>
              <a:buSzPts val="1000"/>
              <a:buNone/>
              <a:defRPr sz="1000">
                <a:solidFill>
                  <a:srgbClr val="FFFFFF"/>
                </a:solidFill>
              </a:defRPr>
            </a:lvl2pPr>
            <a:lvl3pPr lvl="2" rtl="0" algn="r">
              <a:lnSpc>
                <a:spcPct val="100000"/>
              </a:lnSpc>
              <a:spcBef>
                <a:spcPts val="0"/>
              </a:spcBef>
              <a:spcAft>
                <a:spcPts val="0"/>
              </a:spcAft>
              <a:buClr>
                <a:srgbClr val="FFFFFF"/>
              </a:buClr>
              <a:buSzPts val="1000"/>
              <a:buNone/>
              <a:defRPr sz="1000">
                <a:solidFill>
                  <a:srgbClr val="FFFFFF"/>
                </a:solidFill>
              </a:defRPr>
            </a:lvl3pPr>
            <a:lvl4pPr lvl="3" rtl="0" algn="r">
              <a:lnSpc>
                <a:spcPct val="100000"/>
              </a:lnSpc>
              <a:spcBef>
                <a:spcPts val="0"/>
              </a:spcBef>
              <a:spcAft>
                <a:spcPts val="0"/>
              </a:spcAft>
              <a:buClr>
                <a:srgbClr val="FFFFFF"/>
              </a:buClr>
              <a:buSzPts val="1000"/>
              <a:buNone/>
              <a:defRPr sz="1000">
                <a:solidFill>
                  <a:srgbClr val="FFFFFF"/>
                </a:solidFill>
              </a:defRPr>
            </a:lvl4pPr>
            <a:lvl5pPr lvl="4" rtl="0" algn="r">
              <a:lnSpc>
                <a:spcPct val="100000"/>
              </a:lnSpc>
              <a:spcBef>
                <a:spcPts val="0"/>
              </a:spcBef>
              <a:spcAft>
                <a:spcPts val="0"/>
              </a:spcAft>
              <a:buClr>
                <a:srgbClr val="FFFFFF"/>
              </a:buClr>
              <a:buSzPts val="1000"/>
              <a:buNone/>
              <a:defRPr sz="1000">
                <a:solidFill>
                  <a:srgbClr val="FFFFFF"/>
                </a:solidFill>
              </a:defRPr>
            </a:lvl5pPr>
            <a:lvl6pPr lvl="5" rtl="0" algn="r">
              <a:lnSpc>
                <a:spcPct val="100000"/>
              </a:lnSpc>
              <a:spcBef>
                <a:spcPts val="0"/>
              </a:spcBef>
              <a:spcAft>
                <a:spcPts val="0"/>
              </a:spcAft>
              <a:buClr>
                <a:srgbClr val="FFFFFF"/>
              </a:buClr>
              <a:buSzPts val="1000"/>
              <a:buNone/>
              <a:defRPr sz="1000">
                <a:solidFill>
                  <a:srgbClr val="FFFFFF"/>
                </a:solidFill>
              </a:defRPr>
            </a:lvl6pPr>
            <a:lvl7pPr lvl="6" rtl="0" algn="r">
              <a:lnSpc>
                <a:spcPct val="100000"/>
              </a:lnSpc>
              <a:spcBef>
                <a:spcPts val="0"/>
              </a:spcBef>
              <a:spcAft>
                <a:spcPts val="0"/>
              </a:spcAft>
              <a:buClr>
                <a:srgbClr val="FFFFFF"/>
              </a:buClr>
              <a:buSzPts val="1000"/>
              <a:buNone/>
              <a:defRPr sz="1000">
                <a:solidFill>
                  <a:srgbClr val="FFFFFF"/>
                </a:solidFill>
              </a:defRPr>
            </a:lvl7pPr>
            <a:lvl8pPr lvl="7" rtl="0" algn="r">
              <a:lnSpc>
                <a:spcPct val="100000"/>
              </a:lnSpc>
              <a:spcBef>
                <a:spcPts val="0"/>
              </a:spcBef>
              <a:spcAft>
                <a:spcPts val="0"/>
              </a:spcAft>
              <a:buClr>
                <a:srgbClr val="FFFFFF"/>
              </a:buClr>
              <a:buSzPts val="1000"/>
              <a:buNone/>
              <a:defRPr sz="1000">
                <a:solidFill>
                  <a:srgbClr val="FFFFFF"/>
                </a:solidFill>
              </a:defRPr>
            </a:lvl8pPr>
            <a:lvl9pPr lvl="8" rtl="0" algn="r">
              <a:lnSpc>
                <a:spcPct val="100000"/>
              </a:lnSpc>
              <a:spcBef>
                <a:spcPts val="0"/>
              </a:spcBef>
              <a:spcAft>
                <a:spcPts val="0"/>
              </a:spcAft>
              <a:buClr>
                <a:srgbClr val="FFFFFF"/>
              </a:buClr>
              <a:buSzPts val="1000"/>
              <a:buNone/>
              <a:defRPr sz="1000">
                <a:solidFill>
                  <a:srgbClr val="FFFFFF"/>
                </a:solidFill>
              </a:defRPr>
            </a:lvl9pPr>
          </a:lstStyle>
          <a:p/>
        </p:txBody>
      </p:sp>
      <p:sp>
        <p:nvSpPr>
          <p:cNvPr id="75" name="Google Shape;75;g915babf42c_0_1163"/>
          <p:cNvSpPr txBox="1"/>
          <p:nvPr>
            <p:ph idx="3" type="ctrTitle"/>
          </p:nvPr>
        </p:nvSpPr>
        <p:spPr>
          <a:xfrm>
            <a:off x="3596168" y="1850075"/>
            <a:ext cx="4587300" cy="94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g915babf42c_0_1168"/>
          <p:cNvSpPr txBox="1"/>
          <p:nvPr>
            <p:ph type="title"/>
          </p:nvPr>
        </p:nvSpPr>
        <p:spPr>
          <a:xfrm>
            <a:off x="5243609" y="2259300"/>
            <a:ext cx="2797200" cy="62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p:txBody>
      </p:sp>
      <p:sp>
        <p:nvSpPr>
          <p:cNvPr id="78" name="Google Shape;78;g915babf42c_0_1168"/>
          <p:cNvSpPr txBox="1"/>
          <p:nvPr>
            <p:ph idx="1" type="subTitle"/>
          </p:nvPr>
        </p:nvSpPr>
        <p:spPr>
          <a:xfrm>
            <a:off x="671387" y="1951650"/>
            <a:ext cx="3012300" cy="783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000"/>
            </a:lvl1pPr>
            <a:lvl2pPr lvl="1" rtl="0" algn="r">
              <a:spcBef>
                <a:spcPts val="1600"/>
              </a:spcBef>
              <a:spcAft>
                <a:spcPts val="0"/>
              </a:spcAft>
              <a:buNone/>
              <a:defRPr sz="1000"/>
            </a:lvl2pPr>
            <a:lvl3pPr lvl="2" rtl="0" algn="r">
              <a:spcBef>
                <a:spcPts val="1600"/>
              </a:spcBef>
              <a:spcAft>
                <a:spcPts val="0"/>
              </a:spcAft>
              <a:buNone/>
              <a:defRPr sz="1000"/>
            </a:lvl3pPr>
            <a:lvl4pPr lvl="3" rtl="0" algn="r">
              <a:spcBef>
                <a:spcPts val="1600"/>
              </a:spcBef>
              <a:spcAft>
                <a:spcPts val="0"/>
              </a:spcAft>
              <a:buNone/>
              <a:defRPr sz="1000"/>
            </a:lvl4pPr>
            <a:lvl5pPr lvl="4" rtl="0" algn="r">
              <a:spcBef>
                <a:spcPts val="1600"/>
              </a:spcBef>
              <a:spcAft>
                <a:spcPts val="0"/>
              </a:spcAft>
              <a:buNone/>
              <a:defRPr sz="1000"/>
            </a:lvl5pPr>
            <a:lvl6pPr lvl="5" rtl="0" algn="r">
              <a:spcBef>
                <a:spcPts val="1600"/>
              </a:spcBef>
              <a:spcAft>
                <a:spcPts val="0"/>
              </a:spcAft>
              <a:buNone/>
              <a:defRPr sz="1000"/>
            </a:lvl6pPr>
            <a:lvl7pPr lvl="6" rtl="0" algn="r">
              <a:spcBef>
                <a:spcPts val="1600"/>
              </a:spcBef>
              <a:spcAft>
                <a:spcPts val="0"/>
              </a:spcAft>
              <a:buNone/>
              <a:defRPr sz="1000"/>
            </a:lvl7pPr>
            <a:lvl8pPr lvl="7" rtl="0" algn="r">
              <a:spcBef>
                <a:spcPts val="1600"/>
              </a:spcBef>
              <a:spcAft>
                <a:spcPts val="0"/>
              </a:spcAft>
              <a:buNone/>
              <a:defRPr sz="1000"/>
            </a:lvl8pPr>
            <a:lvl9pPr lvl="8" rtl="0" algn="r">
              <a:spcBef>
                <a:spcPts val="1600"/>
              </a:spcBef>
              <a:spcAft>
                <a:spcPts val="1600"/>
              </a:spcAft>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8">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915babf42c_0_1171"/>
          <p:cNvSpPr txBox="1"/>
          <p:nvPr>
            <p:ph type="ctrTitle"/>
          </p:nvPr>
        </p:nvSpPr>
        <p:spPr>
          <a:xfrm>
            <a:off x="3106091" y="-59257"/>
            <a:ext cx="29385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81" name="Google Shape;81;g915babf42c_0_1171"/>
          <p:cNvSpPr txBox="1"/>
          <p:nvPr>
            <p:ph idx="2" type="ctrTitle"/>
          </p:nvPr>
        </p:nvSpPr>
        <p:spPr>
          <a:xfrm>
            <a:off x="504913" y="3206550"/>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Medium"/>
              <a:buNone/>
              <a:defRPr sz="1800">
                <a:latin typeface="Teko Medium"/>
                <a:ea typeface="Teko Medium"/>
                <a:cs typeface="Teko Medium"/>
                <a:sym typeface="Teko Medium"/>
              </a:defRPr>
            </a:lvl1pPr>
            <a:lvl2pPr lvl="1" rtl="0" algn="r">
              <a:spcBef>
                <a:spcPts val="0"/>
              </a:spcBef>
              <a:spcAft>
                <a:spcPts val="0"/>
              </a:spcAft>
              <a:buSzPts val="1800"/>
              <a:buFont typeface="Teko Medium"/>
              <a:buNone/>
              <a:defRPr sz="1800">
                <a:latin typeface="Teko Medium"/>
                <a:ea typeface="Teko Medium"/>
                <a:cs typeface="Teko Medium"/>
                <a:sym typeface="Teko Medium"/>
              </a:defRPr>
            </a:lvl2pPr>
            <a:lvl3pPr lvl="2" rtl="0" algn="r">
              <a:spcBef>
                <a:spcPts val="0"/>
              </a:spcBef>
              <a:spcAft>
                <a:spcPts val="0"/>
              </a:spcAft>
              <a:buSzPts val="1800"/>
              <a:buFont typeface="Teko Medium"/>
              <a:buNone/>
              <a:defRPr sz="1800">
                <a:latin typeface="Teko Medium"/>
                <a:ea typeface="Teko Medium"/>
                <a:cs typeface="Teko Medium"/>
                <a:sym typeface="Teko Medium"/>
              </a:defRPr>
            </a:lvl3pPr>
            <a:lvl4pPr lvl="3" rtl="0" algn="r">
              <a:spcBef>
                <a:spcPts val="0"/>
              </a:spcBef>
              <a:spcAft>
                <a:spcPts val="0"/>
              </a:spcAft>
              <a:buSzPts val="1800"/>
              <a:buFont typeface="Teko Medium"/>
              <a:buNone/>
              <a:defRPr sz="1800">
                <a:latin typeface="Teko Medium"/>
                <a:ea typeface="Teko Medium"/>
                <a:cs typeface="Teko Medium"/>
                <a:sym typeface="Teko Medium"/>
              </a:defRPr>
            </a:lvl4pPr>
            <a:lvl5pPr lvl="4" rtl="0" algn="r">
              <a:spcBef>
                <a:spcPts val="0"/>
              </a:spcBef>
              <a:spcAft>
                <a:spcPts val="0"/>
              </a:spcAft>
              <a:buSzPts val="1800"/>
              <a:buFont typeface="Teko Medium"/>
              <a:buNone/>
              <a:defRPr sz="1800">
                <a:latin typeface="Teko Medium"/>
                <a:ea typeface="Teko Medium"/>
                <a:cs typeface="Teko Medium"/>
                <a:sym typeface="Teko Medium"/>
              </a:defRPr>
            </a:lvl5pPr>
            <a:lvl6pPr lvl="5" rtl="0" algn="r">
              <a:spcBef>
                <a:spcPts val="0"/>
              </a:spcBef>
              <a:spcAft>
                <a:spcPts val="0"/>
              </a:spcAft>
              <a:buSzPts val="1800"/>
              <a:buFont typeface="Teko Medium"/>
              <a:buNone/>
              <a:defRPr sz="1800">
                <a:latin typeface="Teko Medium"/>
                <a:ea typeface="Teko Medium"/>
                <a:cs typeface="Teko Medium"/>
                <a:sym typeface="Teko Medium"/>
              </a:defRPr>
            </a:lvl6pPr>
            <a:lvl7pPr lvl="6" rtl="0" algn="r">
              <a:spcBef>
                <a:spcPts val="0"/>
              </a:spcBef>
              <a:spcAft>
                <a:spcPts val="0"/>
              </a:spcAft>
              <a:buSzPts val="1800"/>
              <a:buFont typeface="Teko Medium"/>
              <a:buNone/>
              <a:defRPr sz="1800">
                <a:latin typeface="Teko Medium"/>
                <a:ea typeface="Teko Medium"/>
                <a:cs typeface="Teko Medium"/>
                <a:sym typeface="Teko Medium"/>
              </a:defRPr>
            </a:lvl7pPr>
            <a:lvl8pPr lvl="7" rtl="0" algn="r">
              <a:spcBef>
                <a:spcPts val="0"/>
              </a:spcBef>
              <a:spcAft>
                <a:spcPts val="0"/>
              </a:spcAft>
              <a:buSzPts val="1800"/>
              <a:buFont typeface="Teko Medium"/>
              <a:buNone/>
              <a:defRPr sz="1800">
                <a:latin typeface="Teko Medium"/>
                <a:ea typeface="Teko Medium"/>
                <a:cs typeface="Teko Medium"/>
                <a:sym typeface="Teko Medium"/>
              </a:defRPr>
            </a:lvl8pPr>
            <a:lvl9pPr lvl="8" rtl="0" algn="r">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82" name="Google Shape;82;g915babf42c_0_1171"/>
          <p:cNvSpPr txBox="1"/>
          <p:nvPr>
            <p:ph idx="1" type="subTitle"/>
          </p:nvPr>
        </p:nvSpPr>
        <p:spPr>
          <a:xfrm>
            <a:off x="504925" y="3795900"/>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83" name="Google Shape;83;g915babf42c_0_1171"/>
          <p:cNvSpPr txBox="1"/>
          <p:nvPr>
            <p:ph idx="3" type="ctrTitle"/>
          </p:nvPr>
        </p:nvSpPr>
        <p:spPr>
          <a:xfrm>
            <a:off x="6531363" y="923712"/>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84" name="Google Shape;84;g915babf42c_0_1171"/>
          <p:cNvSpPr txBox="1"/>
          <p:nvPr>
            <p:ph idx="4" type="subTitle"/>
          </p:nvPr>
        </p:nvSpPr>
        <p:spPr>
          <a:xfrm>
            <a:off x="6531375" y="1513062"/>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g915babf42c_0_1171"/>
          <p:cNvSpPr txBox="1"/>
          <p:nvPr>
            <p:ph idx="5" type="ctrTitle"/>
          </p:nvPr>
        </p:nvSpPr>
        <p:spPr>
          <a:xfrm>
            <a:off x="6531350" y="2779787"/>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86" name="Google Shape;86;g915babf42c_0_1171"/>
          <p:cNvSpPr txBox="1"/>
          <p:nvPr>
            <p:ph idx="6" type="subTitle"/>
          </p:nvPr>
        </p:nvSpPr>
        <p:spPr>
          <a:xfrm>
            <a:off x="6531363" y="3369137"/>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7" name="Google Shape;87;g915babf42c_0_1171"/>
          <p:cNvSpPr txBox="1"/>
          <p:nvPr>
            <p:ph idx="7" type="ctrTitle"/>
          </p:nvPr>
        </p:nvSpPr>
        <p:spPr>
          <a:xfrm>
            <a:off x="504925" y="1367607"/>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Medium"/>
              <a:buNone/>
              <a:defRPr sz="1800">
                <a:latin typeface="Teko Medium"/>
                <a:ea typeface="Teko Medium"/>
                <a:cs typeface="Teko Medium"/>
                <a:sym typeface="Teko Medium"/>
              </a:defRPr>
            </a:lvl1pPr>
            <a:lvl2pPr lvl="1" rtl="0" algn="r">
              <a:spcBef>
                <a:spcPts val="0"/>
              </a:spcBef>
              <a:spcAft>
                <a:spcPts val="0"/>
              </a:spcAft>
              <a:buSzPts val="1800"/>
              <a:buFont typeface="Teko Medium"/>
              <a:buNone/>
              <a:defRPr sz="1800">
                <a:latin typeface="Teko Medium"/>
                <a:ea typeface="Teko Medium"/>
                <a:cs typeface="Teko Medium"/>
                <a:sym typeface="Teko Medium"/>
              </a:defRPr>
            </a:lvl2pPr>
            <a:lvl3pPr lvl="2" rtl="0" algn="r">
              <a:spcBef>
                <a:spcPts val="0"/>
              </a:spcBef>
              <a:spcAft>
                <a:spcPts val="0"/>
              </a:spcAft>
              <a:buSzPts val="1800"/>
              <a:buFont typeface="Teko Medium"/>
              <a:buNone/>
              <a:defRPr sz="1800">
                <a:latin typeface="Teko Medium"/>
                <a:ea typeface="Teko Medium"/>
                <a:cs typeface="Teko Medium"/>
                <a:sym typeface="Teko Medium"/>
              </a:defRPr>
            </a:lvl3pPr>
            <a:lvl4pPr lvl="3" rtl="0" algn="r">
              <a:spcBef>
                <a:spcPts val="0"/>
              </a:spcBef>
              <a:spcAft>
                <a:spcPts val="0"/>
              </a:spcAft>
              <a:buSzPts val="1800"/>
              <a:buFont typeface="Teko Medium"/>
              <a:buNone/>
              <a:defRPr sz="1800">
                <a:latin typeface="Teko Medium"/>
                <a:ea typeface="Teko Medium"/>
                <a:cs typeface="Teko Medium"/>
                <a:sym typeface="Teko Medium"/>
              </a:defRPr>
            </a:lvl4pPr>
            <a:lvl5pPr lvl="4" rtl="0" algn="r">
              <a:spcBef>
                <a:spcPts val="0"/>
              </a:spcBef>
              <a:spcAft>
                <a:spcPts val="0"/>
              </a:spcAft>
              <a:buSzPts val="1800"/>
              <a:buFont typeface="Teko Medium"/>
              <a:buNone/>
              <a:defRPr sz="1800">
                <a:latin typeface="Teko Medium"/>
                <a:ea typeface="Teko Medium"/>
                <a:cs typeface="Teko Medium"/>
                <a:sym typeface="Teko Medium"/>
              </a:defRPr>
            </a:lvl5pPr>
            <a:lvl6pPr lvl="5" rtl="0" algn="r">
              <a:spcBef>
                <a:spcPts val="0"/>
              </a:spcBef>
              <a:spcAft>
                <a:spcPts val="0"/>
              </a:spcAft>
              <a:buSzPts val="1800"/>
              <a:buFont typeface="Teko Medium"/>
              <a:buNone/>
              <a:defRPr sz="1800">
                <a:latin typeface="Teko Medium"/>
                <a:ea typeface="Teko Medium"/>
                <a:cs typeface="Teko Medium"/>
                <a:sym typeface="Teko Medium"/>
              </a:defRPr>
            </a:lvl6pPr>
            <a:lvl7pPr lvl="6" rtl="0" algn="r">
              <a:spcBef>
                <a:spcPts val="0"/>
              </a:spcBef>
              <a:spcAft>
                <a:spcPts val="0"/>
              </a:spcAft>
              <a:buSzPts val="1800"/>
              <a:buFont typeface="Teko Medium"/>
              <a:buNone/>
              <a:defRPr sz="1800">
                <a:latin typeface="Teko Medium"/>
                <a:ea typeface="Teko Medium"/>
                <a:cs typeface="Teko Medium"/>
                <a:sym typeface="Teko Medium"/>
              </a:defRPr>
            </a:lvl7pPr>
            <a:lvl8pPr lvl="7" rtl="0" algn="r">
              <a:spcBef>
                <a:spcPts val="0"/>
              </a:spcBef>
              <a:spcAft>
                <a:spcPts val="0"/>
              </a:spcAft>
              <a:buSzPts val="1800"/>
              <a:buFont typeface="Teko Medium"/>
              <a:buNone/>
              <a:defRPr sz="1800">
                <a:latin typeface="Teko Medium"/>
                <a:ea typeface="Teko Medium"/>
                <a:cs typeface="Teko Medium"/>
                <a:sym typeface="Teko Medium"/>
              </a:defRPr>
            </a:lvl8pPr>
            <a:lvl9pPr lvl="8" rtl="0" algn="r">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88" name="Google Shape;88;g915babf42c_0_1171"/>
          <p:cNvSpPr txBox="1"/>
          <p:nvPr>
            <p:ph idx="8" type="subTitle"/>
          </p:nvPr>
        </p:nvSpPr>
        <p:spPr>
          <a:xfrm>
            <a:off x="504938" y="1934009"/>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ultimedia">
  <p:cSld name="CUSTOM_7_2_1_1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g915babf42c_0_1181"/>
          <p:cNvSpPr txBox="1"/>
          <p:nvPr>
            <p:ph type="ctrTitle"/>
          </p:nvPr>
        </p:nvSpPr>
        <p:spPr>
          <a:xfrm flipH="1">
            <a:off x="3609150" y="3368900"/>
            <a:ext cx="1939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rtl="0" algn="r">
              <a:spcBef>
                <a:spcPts val="0"/>
              </a:spcBef>
              <a:spcAft>
                <a:spcPts val="0"/>
              </a:spcAft>
              <a:buSzPts val="6500"/>
              <a:buFont typeface="Source Code Pro"/>
              <a:buNone/>
              <a:defRPr sz="6500">
                <a:latin typeface="Source Code Pro"/>
                <a:ea typeface="Source Code Pro"/>
                <a:cs typeface="Source Code Pro"/>
                <a:sym typeface="Source Code Pro"/>
              </a:defRPr>
            </a:lvl2pPr>
            <a:lvl3pPr lvl="2" rtl="0" algn="r">
              <a:spcBef>
                <a:spcPts val="0"/>
              </a:spcBef>
              <a:spcAft>
                <a:spcPts val="0"/>
              </a:spcAft>
              <a:buSzPts val="6500"/>
              <a:buFont typeface="Source Code Pro"/>
              <a:buNone/>
              <a:defRPr sz="6500">
                <a:latin typeface="Source Code Pro"/>
                <a:ea typeface="Source Code Pro"/>
                <a:cs typeface="Source Code Pro"/>
                <a:sym typeface="Source Code Pro"/>
              </a:defRPr>
            </a:lvl3pPr>
            <a:lvl4pPr lvl="3" rtl="0" algn="r">
              <a:spcBef>
                <a:spcPts val="0"/>
              </a:spcBef>
              <a:spcAft>
                <a:spcPts val="0"/>
              </a:spcAft>
              <a:buSzPts val="6500"/>
              <a:buFont typeface="Source Code Pro"/>
              <a:buNone/>
              <a:defRPr sz="6500">
                <a:latin typeface="Source Code Pro"/>
                <a:ea typeface="Source Code Pro"/>
                <a:cs typeface="Source Code Pro"/>
                <a:sym typeface="Source Code Pro"/>
              </a:defRPr>
            </a:lvl4pPr>
            <a:lvl5pPr lvl="4" rtl="0" algn="r">
              <a:spcBef>
                <a:spcPts val="0"/>
              </a:spcBef>
              <a:spcAft>
                <a:spcPts val="0"/>
              </a:spcAft>
              <a:buSzPts val="6500"/>
              <a:buFont typeface="Source Code Pro"/>
              <a:buNone/>
              <a:defRPr sz="6500">
                <a:latin typeface="Source Code Pro"/>
                <a:ea typeface="Source Code Pro"/>
                <a:cs typeface="Source Code Pro"/>
                <a:sym typeface="Source Code Pro"/>
              </a:defRPr>
            </a:lvl5pPr>
            <a:lvl6pPr lvl="5" rtl="0" algn="r">
              <a:spcBef>
                <a:spcPts val="0"/>
              </a:spcBef>
              <a:spcAft>
                <a:spcPts val="0"/>
              </a:spcAft>
              <a:buSzPts val="6500"/>
              <a:buFont typeface="Source Code Pro"/>
              <a:buNone/>
              <a:defRPr sz="6500">
                <a:latin typeface="Source Code Pro"/>
                <a:ea typeface="Source Code Pro"/>
                <a:cs typeface="Source Code Pro"/>
                <a:sym typeface="Source Code Pro"/>
              </a:defRPr>
            </a:lvl6pPr>
            <a:lvl7pPr lvl="6" rtl="0" algn="r">
              <a:spcBef>
                <a:spcPts val="0"/>
              </a:spcBef>
              <a:spcAft>
                <a:spcPts val="0"/>
              </a:spcAft>
              <a:buSzPts val="6500"/>
              <a:buFont typeface="Source Code Pro"/>
              <a:buNone/>
              <a:defRPr sz="6500">
                <a:latin typeface="Source Code Pro"/>
                <a:ea typeface="Source Code Pro"/>
                <a:cs typeface="Source Code Pro"/>
                <a:sym typeface="Source Code Pro"/>
              </a:defRPr>
            </a:lvl7pPr>
            <a:lvl8pPr lvl="7" rtl="0" algn="r">
              <a:spcBef>
                <a:spcPts val="0"/>
              </a:spcBef>
              <a:spcAft>
                <a:spcPts val="0"/>
              </a:spcAft>
              <a:buSzPts val="6500"/>
              <a:buFont typeface="Source Code Pro"/>
              <a:buNone/>
              <a:defRPr sz="6500">
                <a:latin typeface="Source Code Pro"/>
                <a:ea typeface="Source Code Pro"/>
                <a:cs typeface="Source Code Pro"/>
                <a:sym typeface="Source Code Pro"/>
              </a:defRPr>
            </a:lvl8pPr>
            <a:lvl9pPr lvl="8" rtl="0" algn="r">
              <a:spcBef>
                <a:spcPts val="0"/>
              </a:spcBef>
              <a:spcAft>
                <a:spcPts val="0"/>
              </a:spcAft>
              <a:buSzPts val="6500"/>
              <a:buFont typeface="Source Code Pro"/>
              <a:buNone/>
              <a:defRPr sz="6500">
                <a:latin typeface="Source Code Pro"/>
                <a:ea typeface="Source Code Pro"/>
                <a:cs typeface="Source Code Pro"/>
                <a:sym typeface="Source Code Pro"/>
              </a:defRPr>
            </a:lvl9pPr>
          </a:lstStyle>
          <a:p/>
        </p:txBody>
      </p:sp>
      <p:sp>
        <p:nvSpPr>
          <p:cNvPr id="91" name="Google Shape;91;g915babf42c_0_1181"/>
          <p:cNvSpPr txBox="1"/>
          <p:nvPr>
            <p:ph idx="2" type="ctrTitle"/>
          </p:nvPr>
        </p:nvSpPr>
        <p:spPr>
          <a:xfrm flipH="1">
            <a:off x="2988900" y="-665953"/>
            <a:ext cx="3166200" cy="192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9">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g915babf42c_0_1184"/>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94" name="Google Shape;94;g915babf42c_0_1184"/>
          <p:cNvSpPr txBox="1"/>
          <p:nvPr>
            <p:ph idx="1" type="subTitle"/>
          </p:nvPr>
        </p:nvSpPr>
        <p:spPr>
          <a:xfrm>
            <a:off x="865200" y="31250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5" name="Google Shape;95;g915babf42c_0_1184"/>
          <p:cNvSpPr txBox="1"/>
          <p:nvPr>
            <p:ph idx="2" type="subTitle"/>
          </p:nvPr>
        </p:nvSpPr>
        <p:spPr>
          <a:xfrm>
            <a:off x="3663000" y="27440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6" name="Google Shape;96;g915babf42c_0_1184"/>
          <p:cNvSpPr txBox="1"/>
          <p:nvPr>
            <p:ph idx="3" type="ctrTitle"/>
          </p:nvPr>
        </p:nvSpPr>
        <p:spPr>
          <a:xfrm>
            <a:off x="464600" y="2879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97" name="Google Shape;97;g915babf42c_0_1184"/>
          <p:cNvSpPr txBox="1"/>
          <p:nvPr>
            <p:ph idx="4" type="ctrTitle"/>
          </p:nvPr>
        </p:nvSpPr>
        <p:spPr>
          <a:xfrm>
            <a:off x="3262350"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98" name="Google Shape;98;g915babf42c_0_1184"/>
          <p:cNvSpPr txBox="1"/>
          <p:nvPr>
            <p:ph idx="5" type="subTitle"/>
          </p:nvPr>
        </p:nvSpPr>
        <p:spPr>
          <a:xfrm>
            <a:off x="6460750" y="22868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9" name="Google Shape;99;g915babf42c_0_1184"/>
          <p:cNvSpPr txBox="1"/>
          <p:nvPr>
            <p:ph idx="6" type="ctrTitle"/>
          </p:nvPr>
        </p:nvSpPr>
        <p:spPr>
          <a:xfrm>
            <a:off x="6060100" y="20412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9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g915babf42c_0_1192"/>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102" name="Google Shape;102;g915babf42c_0_1192"/>
          <p:cNvSpPr txBox="1"/>
          <p:nvPr>
            <p:ph idx="1" type="subTitle"/>
          </p:nvPr>
        </p:nvSpPr>
        <p:spPr>
          <a:xfrm>
            <a:off x="1206500" y="1629358"/>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03" name="Google Shape;103;g915babf42c_0_1192"/>
          <p:cNvSpPr txBox="1"/>
          <p:nvPr>
            <p:ph idx="2" type="subTitle"/>
          </p:nvPr>
        </p:nvSpPr>
        <p:spPr>
          <a:xfrm>
            <a:off x="3814200" y="2106536"/>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04" name="Google Shape;104;g915babf42c_0_1192"/>
          <p:cNvSpPr txBox="1"/>
          <p:nvPr>
            <p:ph idx="3" type="ctrTitle"/>
          </p:nvPr>
        </p:nvSpPr>
        <p:spPr>
          <a:xfrm>
            <a:off x="83600" y="1303504"/>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105" name="Google Shape;105;g915babf42c_0_1192"/>
          <p:cNvSpPr txBox="1"/>
          <p:nvPr>
            <p:ph idx="4" type="ctrTitle"/>
          </p:nvPr>
        </p:nvSpPr>
        <p:spPr>
          <a:xfrm>
            <a:off x="2691300" y="1769763"/>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106" name="Google Shape;106;g915babf42c_0_1192"/>
          <p:cNvSpPr txBox="1"/>
          <p:nvPr>
            <p:ph idx="5" type="subTitle"/>
          </p:nvPr>
        </p:nvSpPr>
        <p:spPr>
          <a:xfrm>
            <a:off x="6421000" y="2474670"/>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07" name="Google Shape;107;g915babf42c_0_1192"/>
          <p:cNvSpPr txBox="1"/>
          <p:nvPr>
            <p:ph idx="6" type="ctrTitle"/>
          </p:nvPr>
        </p:nvSpPr>
        <p:spPr>
          <a:xfrm>
            <a:off x="5298100" y="2144533"/>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5"/>
          <p:cNvSpPr txBox="1"/>
          <p:nvPr>
            <p:ph type="ctrTitle"/>
          </p:nvPr>
        </p:nvSpPr>
        <p:spPr>
          <a:xfrm>
            <a:off x="4751864" y="725989"/>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a:buNone/>
              <a:defRPr sz="1800">
                <a:latin typeface="Teko"/>
                <a:ea typeface="Teko"/>
                <a:cs typeface="Teko"/>
                <a:sym typeface="Teko"/>
              </a:defRPr>
            </a:lvl1pPr>
            <a:lvl2pPr lvl="1" algn="l">
              <a:lnSpc>
                <a:spcPct val="100000"/>
              </a:lnSpc>
              <a:spcBef>
                <a:spcPts val="0"/>
              </a:spcBef>
              <a:spcAft>
                <a:spcPts val="0"/>
              </a:spcAft>
              <a:buSzPts val="1800"/>
              <a:buFont typeface="Teko"/>
              <a:buNone/>
              <a:defRPr sz="1800">
                <a:latin typeface="Teko"/>
                <a:ea typeface="Teko"/>
                <a:cs typeface="Teko"/>
                <a:sym typeface="Teko"/>
              </a:defRPr>
            </a:lvl2pPr>
            <a:lvl3pPr lvl="2" algn="l">
              <a:lnSpc>
                <a:spcPct val="100000"/>
              </a:lnSpc>
              <a:spcBef>
                <a:spcPts val="0"/>
              </a:spcBef>
              <a:spcAft>
                <a:spcPts val="0"/>
              </a:spcAft>
              <a:buSzPts val="1800"/>
              <a:buFont typeface="Teko"/>
              <a:buNone/>
              <a:defRPr sz="1800">
                <a:latin typeface="Teko"/>
                <a:ea typeface="Teko"/>
                <a:cs typeface="Teko"/>
                <a:sym typeface="Teko"/>
              </a:defRPr>
            </a:lvl3pPr>
            <a:lvl4pPr lvl="3" algn="l">
              <a:lnSpc>
                <a:spcPct val="100000"/>
              </a:lnSpc>
              <a:spcBef>
                <a:spcPts val="0"/>
              </a:spcBef>
              <a:spcAft>
                <a:spcPts val="0"/>
              </a:spcAft>
              <a:buSzPts val="1800"/>
              <a:buFont typeface="Teko"/>
              <a:buNone/>
              <a:defRPr sz="1800">
                <a:latin typeface="Teko"/>
                <a:ea typeface="Teko"/>
                <a:cs typeface="Teko"/>
                <a:sym typeface="Teko"/>
              </a:defRPr>
            </a:lvl4pPr>
            <a:lvl5pPr lvl="4" algn="l">
              <a:lnSpc>
                <a:spcPct val="100000"/>
              </a:lnSpc>
              <a:spcBef>
                <a:spcPts val="0"/>
              </a:spcBef>
              <a:spcAft>
                <a:spcPts val="0"/>
              </a:spcAft>
              <a:buSzPts val="1800"/>
              <a:buFont typeface="Teko"/>
              <a:buNone/>
              <a:defRPr sz="1800">
                <a:latin typeface="Teko"/>
                <a:ea typeface="Teko"/>
                <a:cs typeface="Teko"/>
                <a:sym typeface="Teko"/>
              </a:defRPr>
            </a:lvl5pPr>
            <a:lvl6pPr lvl="5" algn="l">
              <a:lnSpc>
                <a:spcPct val="100000"/>
              </a:lnSpc>
              <a:spcBef>
                <a:spcPts val="0"/>
              </a:spcBef>
              <a:spcAft>
                <a:spcPts val="0"/>
              </a:spcAft>
              <a:buSzPts val="1800"/>
              <a:buFont typeface="Teko"/>
              <a:buNone/>
              <a:defRPr sz="1800">
                <a:latin typeface="Teko"/>
                <a:ea typeface="Teko"/>
                <a:cs typeface="Teko"/>
                <a:sym typeface="Teko"/>
              </a:defRPr>
            </a:lvl6pPr>
            <a:lvl7pPr lvl="6" algn="l">
              <a:lnSpc>
                <a:spcPct val="100000"/>
              </a:lnSpc>
              <a:spcBef>
                <a:spcPts val="0"/>
              </a:spcBef>
              <a:spcAft>
                <a:spcPts val="0"/>
              </a:spcAft>
              <a:buSzPts val="1800"/>
              <a:buFont typeface="Teko"/>
              <a:buNone/>
              <a:defRPr sz="1800">
                <a:latin typeface="Teko"/>
                <a:ea typeface="Teko"/>
                <a:cs typeface="Teko"/>
                <a:sym typeface="Teko"/>
              </a:defRPr>
            </a:lvl7pPr>
            <a:lvl8pPr lvl="7" algn="l">
              <a:lnSpc>
                <a:spcPct val="100000"/>
              </a:lnSpc>
              <a:spcBef>
                <a:spcPts val="0"/>
              </a:spcBef>
              <a:spcAft>
                <a:spcPts val="0"/>
              </a:spcAft>
              <a:buSzPts val="1800"/>
              <a:buFont typeface="Teko"/>
              <a:buNone/>
              <a:defRPr sz="1800">
                <a:latin typeface="Teko"/>
                <a:ea typeface="Teko"/>
                <a:cs typeface="Teko"/>
                <a:sym typeface="Teko"/>
              </a:defRPr>
            </a:lvl8pPr>
            <a:lvl9pPr lvl="8" algn="l">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13" name="Google Shape;13;p15"/>
          <p:cNvSpPr txBox="1"/>
          <p:nvPr>
            <p:ph idx="1" type="subTitle"/>
          </p:nvPr>
        </p:nvSpPr>
        <p:spPr>
          <a:xfrm>
            <a:off x="4751864" y="1153999"/>
            <a:ext cx="2142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4" name="Google Shape;14;p15"/>
          <p:cNvSpPr txBox="1"/>
          <p:nvPr>
            <p:ph idx="2" type="title"/>
          </p:nvPr>
        </p:nvSpPr>
        <p:spPr>
          <a:xfrm>
            <a:off x="4078923" y="1008060"/>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Font typeface="Teko"/>
              <a:buNone/>
              <a:defRPr sz="4800">
                <a:latin typeface="Teko"/>
                <a:ea typeface="Teko"/>
                <a:cs typeface="Teko"/>
                <a:sym typeface="Teko"/>
              </a:defRPr>
            </a:lvl1pPr>
            <a:lvl2pPr lvl="1" algn="l">
              <a:lnSpc>
                <a:spcPct val="100000"/>
              </a:lnSpc>
              <a:spcBef>
                <a:spcPts val="0"/>
              </a:spcBef>
              <a:spcAft>
                <a:spcPts val="0"/>
              </a:spcAft>
              <a:buSzPts val="48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48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48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48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48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48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48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4800"/>
              <a:buFont typeface="Teko Medium"/>
              <a:buNone/>
              <a:defRPr sz="4800">
                <a:latin typeface="Teko Medium"/>
                <a:ea typeface="Teko Medium"/>
                <a:cs typeface="Teko Medium"/>
                <a:sym typeface="Teko Medium"/>
              </a:defRPr>
            </a:lvl9pPr>
          </a:lstStyle>
          <a:p/>
        </p:txBody>
      </p:sp>
      <p:sp>
        <p:nvSpPr>
          <p:cNvPr id="15" name="Google Shape;15;p15"/>
          <p:cNvSpPr txBox="1"/>
          <p:nvPr>
            <p:ph idx="3" type="ctrTitle"/>
          </p:nvPr>
        </p:nvSpPr>
        <p:spPr>
          <a:xfrm>
            <a:off x="6021200" y="1716846"/>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a:buNone/>
              <a:defRPr sz="1800">
                <a:latin typeface="Teko"/>
                <a:ea typeface="Teko"/>
                <a:cs typeface="Teko"/>
                <a:sym typeface="Teko"/>
              </a:defRPr>
            </a:lvl1pPr>
            <a:lvl2pPr lvl="1" algn="l">
              <a:lnSpc>
                <a:spcPct val="100000"/>
              </a:lnSpc>
              <a:spcBef>
                <a:spcPts val="0"/>
              </a:spcBef>
              <a:spcAft>
                <a:spcPts val="0"/>
              </a:spcAft>
              <a:buSzPts val="1800"/>
              <a:buFont typeface="Teko"/>
              <a:buNone/>
              <a:defRPr sz="1800">
                <a:latin typeface="Teko"/>
                <a:ea typeface="Teko"/>
                <a:cs typeface="Teko"/>
                <a:sym typeface="Teko"/>
              </a:defRPr>
            </a:lvl2pPr>
            <a:lvl3pPr lvl="2" algn="l">
              <a:lnSpc>
                <a:spcPct val="100000"/>
              </a:lnSpc>
              <a:spcBef>
                <a:spcPts val="0"/>
              </a:spcBef>
              <a:spcAft>
                <a:spcPts val="0"/>
              </a:spcAft>
              <a:buSzPts val="1800"/>
              <a:buFont typeface="Teko"/>
              <a:buNone/>
              <a:defRPr sz="1800">
                <a:latin typeface="Teko"/>
                <a:ea typeface="Teko"/>
                <a:cs typeface="Teko"/>
                <a:sym typeface="Teko"/>
              </a:defRPr>
            </a:lvl3pPr>
            <a:lvl4pPr lvl="3" algn="l">
              <a:lnSpc>
                <a:spcPct val="100000"/>
              </a:lnSpc>
              <a:spcBef>
                <a:spcPts val="0"/>
              </a:spcBef>
              <a:spcAft>
                <a:spcPts val="0"/>
              </a:spcAft>
              <a:buSzPts val="1800"/>
              <a:buFont typeface="Teko"/>
              <a:buNone/>
              <a:defRPr sz="1800">
                <a:latin typeface="Teko"/>
                <a:ea typeface="Teko"/>
                <a:cs typeface="Teko"/>
                <a:sym typeface="Teko"/>
              </a:defRPr>
            </a:lvl4pPr>
            <a:lvl5pPr lvl="4" algn="l">
              <a:lnSpc>
                <a:spcPct val="100000"/>
              </a:lnSpc>
              <a:spcBef>
                <a:spcPts val="0"/>
              </a:spcBef>
              <a:spcAft>
                <a:spcPts val="0"/>
              </a:spcAft>
              <a:buSzPts val="1800"/>
              <a:buFont typeface="Teko"/>
              <a:buNone/>
              <a:defRPr sz="1800">
                <a:latin typeface="Teko"/>
                <a:ea typeface="Teko"/>
                <a:cs typeface="Teko"/>
                <a:sym typeface="Teko"/>
              </a:defRPr>
            </a:lvl5pPr>
            <a:lvl6pPr lvl="5" algn="l">
              <a:lnSpc>
                <a:spcPct val="100000"/>
              </a:lnSpc>
              <a:spcBef>
                <a:spcPts val="0"/>
              </a:spcBef>
              <a:spcAft>
                <a:spcPts val="0"/>
              </a:spcAft>
              <a:buSzPts val="1800"/>
              <a:buFont typeface="Teko"/>
              <a:buNone/>
              <a:defRPr sz="1800">
                <a:latin typeface="Teko"/>
                <a:ea typeface="Teko"/>
                <a:cs typeface="Teko"/>
                <a:sym typeface="Teko"/>
              </a:defRPr>
            </a:lvl6pPr>
            <a:lvl7pPr lvl="6" algn="l">
              <a:lnSpc>
                <a:spcPct val="100000"/>
              </a:lnSpc>
              <a:spcBef>
                <a:spcPts val="0"/>
              </a:spcBef>
              <a:spcAft>
                <a:spcPts val="0"/>
              </a:spcAft>
              <a:buSzPts val="1800"/>
              <a:buFont typeface="Teko"/>
              <a:buNone/>
              <a:defRPr sz="1800">
                <a:latin typeface="Teko"/>
                <a:ea typeface="Teko"/>
                <a:cs typeface="Teko"/>
                <a:sym typeface="Teko"/>
              </a:defRPr>
            </a:lvl7pPr>
            <a:lvl8pPr lvl="7" algn="l">
              <a:lnSpc>
                <a:spcPct val="100000"/>
              </a:lnSpc>
              <a:spcBef>
                <a:spcPts val="0"/>
              </a:spcBef>
              <a:spcAft>
                <a:spcPts val="0"/>
              </a:spcAft>
              <a:buSzPts val="1800"/>
              <a:buFont typeface="Teko"/>
              <a:buNone/>
              <a:defRPr sz="1800">
                <a:latin typeface="Teko"/>
                <a:ea typeface="Teko"/>
                <a:cs typeface="Teko"/>
                <a:sym typeface="Teko"/>
              </a:defRPr>
            </a:lvl8pPr>
            <a:lvl9pPr lvl="8" algn="l">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16" name="Google Shape;16;p15"/>
          <p:cNvSpPr txBox="1"/>
          <p:nvPr>
            <p:ph idx="4" type="subTitle"/>
          </p:nvPr>
        </p:nvSpPr>
        <p:spPr>
          <a:xfrm>
            <a:off x="6021200" y="2143177"/>
            <a:ext cx="2221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7" name="Google Shape;17;p15"/>
          <p:cNvSpPr txBox="1"/>
          <p:nvPr>
            <p:ph idx="5" type="title"/>
          </p:nvPr>
        </p:nvSpPr>
        <p:spPr>
          <a:xfrm>
            <a:off x="5282179" y="2002421"/>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Font typeface="Teko"/>
              <a:buNone/>
              <a:defRPr sz="4800">
                <a:latin typeface="Teko"/>
                <a:ea typeface="Teko"/>
                <a:cs typeface="Teko"/>
                <a:sym typeface="Teko"/>
              </a:defRPr>
            </a:lvl1pPr>
            <a:lvl2pPr lvl="1" algn="l">
              <a:lnSpc>
                <a:spcPct val="100000"/>
              </a:lnSpc>
              <a:spcBef>
                <a:spcPts val="0"/>
              </a:spcBef>
              <a:spcAft>
                <a:spcPts val="0"/>
              </a:spcAft>
              <a:buSzPts val="48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48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48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48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48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48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48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4800"/>
              <a:buFont typeface="Teko Medium"/>
              <a:buNone/>
              <a:defRPr sz="4800">
                <a:latin typeface="Teko Medium"/>
                <a:ea typeface="Teko Medium"/>
                <a:cs typeface="Teko Medium"/>
                <a:sym typeface="Teko Medium"/>
              </a:defRPr>
            </a:lvl9pPr>
          </a:lstStyle>
          <a:p/>
        </p:txBody>
      </p:sp>
      <p:sp>
        <p:nvSpPr>
          <p:cNvPr id="18" name="Google Shape;18;p15"/>
          <p:cNvSpPr txBox="1"/>
          <p:nvPr>
            <p:ph idx="6" type="ctrTitle"/>
          </p:nvPr>
        </p:nvSpPr>
        <p:spPr>
          <a:xfrm>
            <a:off x="6021200" y="2702742"/>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a:buNone/>
              <a:defRPr sz="1800">
                <a:latin typeface="Teko"/>
                <a:ea typeface="Teko"/>
                <a:cs typeface="Teko"/>
                <a:sym typeface="Teko"/>
              </a:defRPr>
            </a:lvl1pPr>
            <a:lvl2pPr lvl="1" algn="l">
              <a:lnSpc>
                <a:spcPct val="100000"/>
              </a:lnSpc>
              <a:spcBef>
                <a:spcPts val="0"/>
              </a:spcBef>
              <a:spcAft>
                <a:spcPts val="0"/>
              </a:spcAft>
              <a:buSzPts val="1800"/>
              <a:buFont typeface="Teko"/>
              <a:buNone/>
              <a:defRPr sz="1800">
                <a:latin typeface="Teko"/>
                <a:ea typeface="Teko"/>
                <a:cs typeface="Teko"/>
                <a:sym typeface="Teko"/>
              </a:defRPr>
            </a:lvl2pPr>
            <a:lvl3pPr lvl="2" algn="l">
              <a:lnSpc>
                <a:spcPct val="100000"/>
              </a:lnSpc>
              <a:spcBef>
                <a:spcPts val="0"/>
              </a:spcBef>
              <a:spcAft>
                <a:spcPts val="0"/>
              </a:spcAft>
              <a:buSzPts val="1800"/>
              <a:buFont typeface="Teko"/>
              <a:buNone/>
              <a:defRPr sz="1800">
                <a:latin typeface="Teko"/>
                <a:ea typeface="Teko"/>
                <a:cs typeface="Teko"/>
                <a:sym typeface="Teko"/>
              </a:defRPr>
            </a:lvl3pPr>
            <a:lvl4pPr lvl="3" algn="l">
              <a:lnSpc>
                <a:spcPct val="100000"/>
              </a:lnSpc>
              <a:spcBef>
                <a:spcPts val="0"/>
              </a:spcBef>
              <a:spcAft>
                <a:spcPts val="0"/>
              </a:spcAft>
              <a:buSzPts val="1800"/>
              <a:buFont typeface="Teko"/>
              <a:buNone/>
              <a:defRPr sz="1800">
                <a:latin typeface="Teko"/>
                <a:ea typeface="Teko"/>
                <a:cs typeface="Teko"/>
                <a:sym typeface="Teko"/>
              </a:defRPr>
            </a:lvl4pPr>
            <a:lvl5pPr lvl="4" algn="l">
              <a:lnSpc>
                <a:spcPct val="100000"/>
              </a:lnSpc>
              <a:spcBef>
                <a:spcPts val="0"/>
              </a:spcBef>
              <a:spcAft>
                <a:spcPts val="0"/>
              </a:spcAft>
              <a:buSzPts val="1800"/>
              <a:buFont typeface="Teko"/>
              <a:buNone/>
              <a:defRPr sz="1800">
                <a:latin typeface="Teko"/>
                <a:ea typeface="Teko"/>
                <a:cs typeface="Teko"/>
                <a:sym typeface="Teko"/>
              </a:defRPr>
            </a:lvl5pPr>
            <a:lvl6pPr lvl="5" algn="l">
              <a:lnSpc>
                <a:spcPct val="100000"/>
              </a:lnSpc>
              <a:spcBef>
                <a:spcPts val="0"/>
              </a:spcBef>
              <a:spcAft>
                <a:spcPts val="0"/>
              </a:spcAft>
              <a:buSzPts val="1800"/>
              <a:buFont typeface="Teko"/>
              <a:buNone/>
              <a:defRPr sz="1800">
                <a:latin typeface="Teko"/>
                <a:ea typeface="Teko"/>
                <a:cs typeface="Teko"/>
                <a:sym typeface="Teko"/>
              </a:defRPr>
            </a:lvl6pPr>
            <a:lvl7pPr lvl="6" algn="l">
              <a:lnSpc>
                <a:spcPct val="100000"/>
              </a:lnSpc>
              <a:spcBef>
                <a:spcPts val="0"/>
              </a:spcBef>
              <a:spcAft>
                <a:spcPts val="0"/>
              </a:spcAft>
              <a:buSzPts val="1800"/>
              <a:buFont typeface="Teko"/>
              <a:buNone/>
              <a:defRPr sz="1800">
                <a:latin typeface="Teko"/>
                <a:ea typeface="Teko"/>
                <a:cs typeface="Teko"/>
                <a:sym typeface="Teko"/>
              </a:defRPr>
            </a:lvl7pPr>
            <a:lvl8pPr lvl="7" algn="l">
              <a:lnSpc>
                <a:spcPct val="100000"/>
              </a:lnSpc>
              <a:spcBef>
                <a:spcPts val="0"/>
              </a:spcBef>
              <a:spcAft>
                <a:spcPts val="0"/>
              </a:spcAft>
              <a:buSzPts val="1800"/>
              <a:buFont typeface="Teko"/>
              <a:buNone/>
              <a:defRPr sz="1800">
                <a:latin typeface="Teko"/>
                <a:ea typeface="Teko"/>
                <a:cs typeface="Teko"/>
                <a:sym typeface="Teko"/>
              </a:defRPr>
            </a:lvl8pPr>
            <a:lvl9pPr lvl="8" algn="l">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19" name="Google Shape;19;p15"/>
          <p:cNvSpPr txBox="1"/>
          <p:nvPr>
            <p:ph idx="7" type="subTitle"/>
          </p:nvPr>
        </p:nvSpPr>
        <p:spPr>
          <a:xfrm>
            <a:off x="6021200" y="3143999"/>
            <a:ext cx="2142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0" name="Google Shape;20;p15"/>
          <p:cNvSpPr txBox="1"/>
          <p:nvPr>
            <p:ph idx="8" type="title"/>
          </p:nvPr>
        </p:nvSpPr>
        <p:spPr>
          <a:xfrm>
            <a:off x="5282179" y="2999622"/>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Font typeface="Teko"/>
              <a:buNone/>
              <a:defRPr sz="4800">
                <a:latin typeface="Teko"/>
                <a:ea typeface="Teko"/>
                <a:cs typeface="Teko"/>
                <a:sym typeface="Teko"/>
              </a:defRPr>
            </a:lvl1pPr>
            <a:lvl2pPr lvl="1" algn="l">
              <a:lnSpc>
                <a:spcPct val="100000"/>
              </a:lnSpc>
              <a:spcBef>
                <a:spcPts val="0"/>
              </a:spcBef>
              <a:spcAft>
                <a:spcPts val="0"/>
              </a:spcAft>
              <a:buSzPts val="48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48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48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48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48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48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48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4800"/>
              <a:buFont typeface="Teko Medium"/>
              <a:buNone/>
              <a:defRPr sz="4800">
                <a:latin typeface="Teko Medium"/>
                <a:ea typeface="Teko Medium"/>
                <a:cs typeface="Teko Medium"/>
                <a:sym typeface="Teko Medium"/>
              </a:defRPr>
            </a:lvl9pPr>
          </a:lstStyle>
          <a:p/>
        </p:txBody>
      </p:sp>
      <p:sp>
        <p:nvSpPr>
          <p:cNvPr id="21" name="Google Shape;21;p15"/>
          <p:cNvSpPr txBox="1"/>
          <p:nvPr>
            <p:ph idx="9" type="ctrTitle"/>
          </p:nvPr>
        </p:nvSpPr>
        <p:spPr>
          <a:xfrm>
            <a:off x="723600" y="-54297"/>
            <a:ext cx="76968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SzPts val="2400"/>
              <a:buFont typeface="Teko"/>
              <a:buNone/>
              <a:defRPr sz="2400">
                <a:latin typeface="Teko"/>
                <a:ea typeface="Teko"/>
                <a:cs typeface="Teko"/>
                <a:sym typeface="Teko"/>
              </a:defRPr>
            </a:lvl2pPr>
            <a:lvl3pPr lvl="2" algn="ctr">
              <a:lnSpc>
                <a:spcPct val="100000"/>
              </a:lnSpc>
              <a:spcBef>
                <a:spcPts val="0"/>
              </a:spcBef>
              <a:spcAft>
                <a:spcPts val="0"/>
              </a:spcAft>
              <a:buSzPts val="2400"/>
              <a:buFont typeface="Teko"/>
              <a:buNone/>
              <a:defRPr sz="2400">
                <a:latin typeface="Teko"/>
                <a:ea typeface="Teko"/>
                <a:cs typeface="Teko"/>
                <a:sym typeface="Teko"/>
              </a:defRPr>
            </a:lvl3pPr>
            <a:lvl4pPr lvl="3" algn="ctr">
              <a:lnSpc>
                <a:spcPct val="100000"/>
              </a:lnSpc>
              <a:spcBef>
                <a:spcPts val="0"/>
              </a:spcBef>
              <a:spcAft>
                <a:spcPts val="0"/>
              </a:spcAft>
              <a:buSzPts val="2400"/>
              <a:buFont typeface="Teko"/>
              <a:buNone/>
              <a:defRPr sz="2400">
                <a:latin typeface="Teko"/>
                <a:ea typeface="Teko"/>
                <a:cs typeface="Teko"/>
                <a:sym typeface="Teko"/>
              </a:defRPr>
            </a:lvl4pPr>
            <a:lvl5pPr lvl="4" algn="ctr">
              <a:lnSpc>
                <a:spcPct val="100000"/>
              </a:lnSpc>
              <a:spcBef>
                <a:spcPts val="0"/>
              </a:spcBef>
              <a:spcAft>
                <a:spcPts val="0"/>
              </a:spcAft>
              <a:buSzPts val="2400"/>
              <a:buFont typeface="Teko"/>
              <a:buNone/>
              <a:defRPr sz="2400">
                <a:latin typeface="Teko"/>
                <a:ea typeface="Teko"/>
                <a:cs typeface="Teko"/>
                <a:sym typeface="Teko"/>
              </a:defRPr>
            </a:lvl5pPr>
            <a:lvl6pPr lvl="5" algn="ctr">
              <a:lnSpc>
                <a:spcPct val="100000"/>
              </a:lnSpc>
              <a:spcBef>
                <a:spcPts val="0"/>
              </a:spcBef>
              <a:spcAft>
                <a:spcPts val="0"/>
              </a:spcAft>
              <a:buSzPts val="2400"/>
              <a:buFont typeface="Teko"/>
              <a:buNone/>
              <a:defRPr sz="2400">
                <a:latin typeface="Teko"/>
                <a:ea typeface="Teko"/>
                <a:cs typeface="Teko"/>
                <a:sym typeface="Teko"/>
              </a:defRPr>
            </a:lvl6pPr>
            <a:lvl7pPr lvl="6" algn="ctr">
              <a:lnSpc>
                <a:spcPct val="100000"/>
              </a:lnSpc>
              <a:spcBef>
                <a:spcPts val="0"/>
              </a:spcBef>
              <a:spcAft>
                <a:spcPts val="0"/>
              </a:spcAft>
              <a:buSzPts val="2400"/>
              <a:buFont typeface="Teko"/>
              <a:buNone/>
              <a:defRPr sz="2400">
                <a:latin typeface="Teko"/>
                <a:ea typeface="Teko"/>
                <a:cs typeface="Teko"/>
                <a:sym typeface="Teko"/>
              </a:defRPr>
            </a:lvl7pPr>
            <a:lvl8pPr lvl="7" algn="ctr">
              <a:lnSpc>
                <a:spcPct val="100000"/>
              </a:lnSpc>
              <a:spcBef>
                <a:spcPts val="0"/>
              </a:spcBef>
              <a:spcAft>
                <a:spcPts val="0"/>
              </a:spcAft>
              <a:buSzPts val="2400"/>
              <a:buFont typeface="Teko"/>
              <a:buNone/>
              <a:defRPr sz="2400">
                <a:latin typeface="Teko"/>
                <a:ea typeface="Teko"/>
                <a:cs typeface="Teko"/>
                <a:sym typeface="Teko"/>
              </a:defRPr>
            </a:lvl8pPr>
            <a:lvl9pPr lvl="8" algn="ct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22" name="Google Shape;22;p15"/>
          <p:cNvSpPr txBox="1"/>
          <p:nvPr>
            <p:ph idx="13" type="ctrTitle"/>
          </p:nvPr>
        </p:nvSpPr>
        <p:spPr>
          <a:xfrm>
            <a:off x="4751864" y="3690375"/>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a:buNone/>
              <a:defRPr sz="1800">
                <a:latin typeface="Teko"/>
                <a:ea typeface="Teko"/>
                <a:cs typeface="Teko"/>
                <a:sym typeface="Teko"/>
              </a:defRPr>
            </a:lvl1pPr>
            <a:lvl2pPr lvl="1" algn="l">
              <a:lnSpc>
                <a:spcPct val="100000"/>
              </a:lnSpc>
              <a:spcBef>
                <a:spcPts val="0"/>
              </a:spcBef>
              <a:spcAft>
                <a:spcPts val="0"/>
              </a:spcAft>
              <a:buSzPts val="1800"/>
              <a:buFont typeface="Teko"/>
              <a:buNone/>
              <a:defRPr sz="1800">
                <a:latin typeface="Teko"/>
                <a:ea typeface="Teko"/>
                <a:cs typeface="Teko"/>
                <a:sym typeface="Teko"/>
              </a:defRPr>
            </a:lvl2pPr>
            <a:lvl3pPr lvl="2" algn="l">
              <a:lnSpc>
                <a:spcPct val="100000"/>
              </a:lnSpc>
              <a:spcBef>
                <a:spcPts val="0"/>
              </a:spcBef>
              <a:spcAft>
                <a:spcPts val="0"/>
              </a:spcAft>
              <a:buSzPts val="1800"/>
              <a:buFont typeface="Teko"/>
              <a:buNone/>
              <a:defRPr sz="1800">
                <a:latin typeface="Teko"/>
                <a:ea typeface="Teko"/>
                <a:cs typeface="Teko"/>
                <a:sym typeface="Teko"/>
              </a:defRPr>
            </a:lvl3pPr>
            <a:lvl4pPr lvl="3" algn="l">
              <a:lnSpc>
                <a:spcPct val="100000"/>
              </a:lnSpc>
              <a:spcBef>
                <a:spcPts val="0"/>
              </a:spcBef>
              <a:spcAft>
                <a:spcPts val="0"/>
              </a:spcAft>
              <a:buSzPts val="1800"/>
              <a:buFont typeface="Teko"/>
              <a:buNone/>
              <a:defRPr sz="1800">
                <a:latin typeface="Teko"/>
                <a:ea typeface="Teko"/>
                <a:cs typeface="Teko"/>
                <a:sym typeface="Teko"/>
              </a:defRPr>
            </a:lvl4pPr>
            <a:lvl5pPr lvl="4" algn="l">
              <a:lnSpc>
                <a:spcPct val="100000"/>
              </a:lnSpc>
              <a:spcBef>
                <a:spcPts val="0"/>
              </a:spcBef>
              <a:spcAft>
                <a:spcPts val="0"/>
              </a:spcAft>
              <a:buSzPts val="1800"/>
              <a:buFont typeface="Teko"/>
              <a:buNone/>
              <a:defRPr sz="1800">
                <a:latin typeface="Teko"/>
                <a:ea typeface="Teko"/>
                <a:cs typeface="Teko"/>
                <a:sym typeface="Teko"/>
              </a:defRPr>
            </a:lvl5pPr>
            <a:lvl6pPr lvl="5" algn="l">
              <a:lnSpc>
                <a:spcPct val="100000"/>
              </a:lnSpc>
              <a:spcBef>
                <a:spcPts val="0"/>
              </a:spcBef>
              <a:spcAft>
                <a:spcPts val="0"/>
              </a:spcAft>
              <a:buSzPts val="1800"/>
              <a:buFont typeface="Teko"/>
              <a:buNone/>
              <a:defRPr sz="1800">
                <a:latin typeface="Teko"/>
                <a:ea typeface="Teko"/>
                <a:cs typeface="Teko"/>
                <a:sym typeface="Teko"/>
              </a:defRPr>
            </a:lvl6pPr>
            <a:lvl7pPr lvl="6" algn="l">
              <a:lnSpc>
                <a:spcPct val="100000"/>
              </a:lnSpc>
              <a:spcBef>
                <a:spcPts val="0"/>
              </a:spcBef>
              <a:spcAft>
                <a:spcPts val="0"/>
              </a:spcAft>
              <a:buSzPts val="1800"/>
              <a:buFont typeface="Teko"/>
              <a:buNone/>
              <a:defRPr sz="1800">
                <a:latin typeface="Teko"/>
                <a:ea typeface="Teko"/>
                <a:cs typeface="Teko"/>
                <a:sym typeface="Teko"/>
              </a:defRPr>
            </a:lvl7pPr>
            <a:lvl8pPr lvl="7" algn="l">
              <a:lnSpc>
                <a:spcPct val="100000"/>
              </a:lnSpc>
              <a:spcBef>
                <a:spcPts val="0"/>
              </a:spcBef>
              <a:spcAft>
                <a:spcPts val="0"/>
              </a:spcAft>
              <a:buSzPts val="1800"/>
              <a:buFont typeface="Teko"/>
              <a:buNone/>
              <a:defRPr sz="1800">
                <a:latin typeface="Teko"/>
                <a:ea typeface="Teko"/>
                <a:cs typeface="Teko"/>
                <a:sym typeface="Teko"/>
              </a:defRPr>
            </a:lvl8pPr>
            <a:lvl9pPr lvl="8" algn="l">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23" name="Google Shape;23;p15"/>
          <p:cNvSpPr txBox="1"/>
          <p:nvPr>
            <p:ph idx="14" type="subTitle"/>
          </p:nvPr>
        </p:nvSpPr>
        <p:spPr>
          <a:xfrm>
            <a:off x="4751864" y="4133531"/>
            <a:ext cx="2142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4" name="Google Shape;24;p15"/>
          <p:cNvSpPr txBox="1"/>
          <p:nvPr>
            <p:ph idx="15" type="title"/>
          </p:nvPr>
        </p:nvSpPr>
        <p:spPr>
          <a:xfrm>
            <a:off x="4078923" y="3991382"/>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Font typeface="Teko"/>
              <a:buNone/>
              <a:defRPr sz="4800">
                <a:latin typeface="Teko"/>
                <a:ea typeface="Teko"/>
                <a:cs typeface="Teko"/>
                <a:sym typeface="Teko"/>
              </a:defRPr>
            </a:lvl1pPr>
            <a:lvl2pPr lvl="1" algn="l">
              <a:lnSpc>
                <a:spcPct val="100000"/>
              </a:lnSpc>
              <a:spcBef>
                <a:spcPts val="0"/>
              </a:spcBef>
              <a:spcAft>
                <a:spcPts val="0"/>
              </a:spcAft>
              <a:buSzPts val="48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48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48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48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48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48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48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4800"/>
              <a:buFont typeface="Teko Medium"/>
              <a:buNone/>
              <a:defRPr sz="4800">
                <a:latin typeface="Teko Medium"/>
                <a:ea typeface="Teko Medium"/>
                <a:cs typeface="Teko Medium"/>
                <a:sym typeface="Teko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19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g915babf42c_0_1200"/>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110" name="Google Shape;110;g915babf42c_0_1200"/>
          <p:cNvSpPr txBox="1"/>
          <p:nvPr>
            <p:ph idx="1" type="subTitle"/>
          </p:nvPr>
        </p:nvSpPr>
        <p:spPr>
          <a:xfrm>
            <a:off x="871678" y="1205775"/>
            <a:ext cx="2388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11" name="Google Shape;111;g915babf42c_0_1200"/>
          <p:cNvSpPr txBox="1"/>
          <p:nvPr>
            <p:ph idx="2" type="ctrTitle"/>
          </p:nvPr>
        </p:nvSpPr>
        <p:spPr>
          <a:xfrm>
            <a:off x="640513" y="1965050"/>
            <a:ext cx="2619300" cy="384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112" name="Google Shape;112;g915babf42c_0_1200"/>
          <p:cNvSpPr txBox="1"/>
          <p:nvPr>
            <p:ph idx="3" type="subTitle"/>
          </p:nvPr>
        </p:nvSpPr>
        <p:spPr>
          <a:xfrm>
            <a:off x="5884178" y="3490825"/>
            <a:ext cx="23883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3" name="Google Shape;113;g915babf42c_0_1200"/>
          <p:cNvSpPr txBox="1"/>
          <p:nvPr>
            <p:ph idx="4" type="ctrTitle"/>
          </p:nvPr>
        </p:nvSpPr>
        <p:spPr>
          <a:xfrm>
            <a:off x="5884188" y="3258425"/>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text">
  <p:cSld name="CUSTOM_8">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g915babf42c_0_1206"/>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116" name="Google Shape;116;g915babf42c_0_1206"/>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11_1_2">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g915babf42c_0_1209"/>
          <p:cNvSpPr txBox="1"/>
          <p:nvPr>
            <p:ph type="ctrTitle"/>
          </p:nvPr>
        </p:nvSpPr>
        <p:spPr>
          <a:xfrm>
            <a:off x="1527675" y="856200"/>
            <a:ext cx="2303700" cy="1017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
        <p:nvSpPr>
          <p:cNvPr id="119" name="Google Shape;119;g915babf42c_0_1209"/>
          <p:cNvSpPr txBox="1"/>
          <p:nvPr>
            <p:ph idx="1" type="subTitle"/>
          </p:nvPr>
        </p:nvSpPr>
        <p:spPr>
          <a:xfrm>
            <a:off x="1443675" y="2126050"/>
            <a:ext cx="24717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0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g915babf42c_0_1212"/>
          <p:cNvSpPr txBox="1"/>
          <p:nvPr>
            <p:ph idx="1" type="body"/>
          </p:nvPr>
        </p:nvSpPr>
        <p:spPr>
          <a:xfrm>
            <a:off x="1139994" y="2134800"/>
            <a:ext cx="29496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122" name="Google Shape;122;g915babf42c_0_1212"/>
          <p:cNvSpPr txBox="1"/>
          <p:nvPr>
            <p:ph idx="2" type="subTitle"/>
          </p:nvPr>
        </p:nvSpPr>
        <p:spPr>
          <a:xfrm>
            <a:off x="1095650" y="1524450"/>
            <a:ext cx="1580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p:txBody>
      </p:sp>
      <p:sp>
        <p:nvSpPr>
          <p:cNvPr id="123" name="Google Shape;123;g915babf42c_0_1212"/>
          <p:cNvSpPr txBox="1"/>
          <p:nvPr>
            <p:ph type="ctrTitle"/>
          </p:nvPr>
        </p:nvSpPr>
        <p:spPr>
          <a:xfrm>
            <a:off x="6029025" y="322800"/>
            <a:ext cx="2303700" cy="101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g915babf42c_0_1216"/>
          <p:cNvSpPr txBox="1"/>
          <p:nvPr>
            <p:ph idx="1" type="body"/>
          </p:nvPr>
        </p:nvSpPr>
        <p:spPr>
          <a:xfrm>
            <a:off x="682800" y="915600"/>
            <a:ext cx="2596800" cy="14760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1600"/>
              </a:spcBef>
              <a:spcAft>
                <a:spcPts val="0"/>
              </a:spcAft>
              <a:buSzPts val="800"/>
              <a:buChar char="○"/>
              <a:defRPr sz="8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126" name="Google Shape;126;g915babf42c_0_1216"/>
          <p:cNvSpPr txBox="1"/>
          <p:nvPr>
            <p:ph idx="2" type="subTitle"/>
          </p:nvPr>
        </p:nvSpPr>
        <p:spPr>
          <a:xfrm>
            <a:off x="638450" y="686250"/>
            <a:ext cx="1580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p:txBody>
      </p:sp>
      <p:sp>
        <p:nvSpPr>
          <p:cNvPr id="127" name="Google Shape;127;g915babf42c_0_1216"/>
          <p:cNvSpPr txBox="1"/>
          <p:nvPr>
            <p:ph type="ctrTitle"/>
          </p:nvPr>
        </p:nvSpPr>
        <p:spPr>
          <a:xfrm>
            <a:off x="6029025" y="322800"/>
            <a:ext cx="2303700" cy="101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0">
    <p:bg>
      <p:bgPr>
        <a:noFill/>
      </p:bgPr>
    </p:bg>
    <p:spTree>
      <p:nvGrpSpPr>
        <p:cNvPr id="129" name="Shape 1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
  <p:cSld name="Title + text 3 ">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16"/>
          <p:cNvSpPr txBox="1"/>
          <p:nvPr>
            <p:ph type="title"/>
          </p:nvPr>
        </p:nvSpPr>
        <p:spPr>
          <a:xfrm>
            <a:off x="1078952" y="2259300"/>
            <a:ext cx="2797200" cy="62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3000">
                <a:latin typeface="Teko"/>
                <a:ea typeface="Teko"/>
                <a:cs typeface="Teko"/>
                <a:sym typeface="Teko"/>
              </a:defRPr>
            </a:lvl1pPr>
            <a:lvl2pPr lvl="1" algn="ctr">
              <a:lnSpc>
                <a:spcPct val="100000"/>
              </a:lnSpc>
              <a:spcBef>
                <a:spcPts val="0"/>
              </a:spcBef>
              <a:spcAft>
                <a:spcPts val="0"/>
              </a:spcAft>
              <a:buSzPts val="2800"/>
              <a:buNone/>
              <a:defRPr sz="2400">
                <a:latin typeface="Teko Light"/>
                <a:ea typeface="Teko Light"/>
                <a:cs typeface="Teko Light"/>
                <a:sym typeface="Teko Light"/>
              </a:defRPr>
            </a:lvl2pPr>
            <a:lvl3pPr lvl="2" algn="ctr">
              <a:lnSpc>
                <a:spcPct val="100000"/>
              </a:lnSpc>
              <a:spcBef>
                <a:spcPts val="0"/>
              </a:spcBef>
              <a:spcAft>
                <a:spcPts val="0"/>
              </a:spcAft>
              <a:buSzPts val="2800"/>
              <a:buNone/>
              <a:defRPr sz="2400">
                <a:latin typeface="Teko Light"/>
                <a:ea typeface="Teko Light"/>
                <a:cs typeface="Teko Light"/>
                <a:sym typeface="Teko Light"/>
              </a:defRPr>
            </a:lvl3pPr>
            <a:lvl4pPr lvl="3" algn="ctr">
              <a:lnSpc>
                <a:spcPct val="100000"/>
              </a:lnSpc>
              <a:spcBef>
                <a:spcPts val="0"/>
              </a:spcBef>
              <a:spcAft>
                <a:spcPts val="0"/>
              </a:spcAft>
              <a:buSzPts val="2800"/>
              <a:buNone/>
              <a:defRPr sz="2400">
                <a:latin typeface="Teko Light"/>
                <a:ea typeface="Teko Light"/>
                <a:cs typeface="Teko Light"/>
                <a:sym typeface="Teko Light"/>
              </a:defRPr>
            </a:lvl4pPr>
            <a:lvl5pPr lvl="4" algn="ctr">
              <a:lnSpc>
                <a:spcPct val="100000"/>
              </a:lnSpc>
              <a:spcBef>
                <a:spcPts val="0"/>
              </a:spcBef>
              <a:spcAft>
                <a:spcPts val="0"/>
              </a:spcAft>
              <a:buSzPts val="2800"/>
              <a:buNone/>
              <a:defRPr sz="2400">
                <a:latin typeface="Teko Light"/>
                <a:ea typeface="Teko Light"/>
                <a:cs typeface="Teko Light"/>
                <a:sym typeface="Teko Light"/>
              </a:defRPr>
            </a:lvl5pPr>
            <a:lvl6pPr lvl="5" algn="ctr">
              <a:lnSpc>
                <a:spcPct val="100000"/>
              </a:lnSpc>
              <a:spcBef>
                <a:spcPts val="0"/>
              </a:spcBef>
              <a:spcAft>
                <a:spcPts val="0"/>
              </a:spcAft>
              <a:buSzPts val="2800"/>
              <a:buNone/>
              <a:defRPr sz="2400">
                <a:latin typeface="Teko Light"/>
                <a:ea typeface="Teko Light"/>
                <a:cs typeface="Teko Light"/>
                <a:sym typeface="Teko Light"/>
              </a:defRPr>
            </a:lvl6pPr>
            <a:lvl7pPr lvl="6" algn="ctr">
              <a:lnSpc>
                <a:spcPct val="100000"/>
              </a:lnSpc>
              <a:spcBef>
                <a:spcPts val="0"/>
              </a:spcBef>
              <a:spcAft>
                <a:spcPts val="0"/>
              </a:spcAft>
              <a:buSzPts val="2800"/>
              <a:buNone/>
              <a:defRPr sz="2400">
                <a:latin typeface="Teko Light"/>
                <a:ea typeface="Teko Light"/>
                <a:cs typeface="Teko Light"/>
                <a:sym typeface="Teko Light"/>
              </a:defRPr>
            </a:lvl7pPr>
            <a:lvl8pPr lvl="7" algn="ctr">
              <a:lnSpc>
                <a:spcPct val="100000"/>
              </a:lnSpc>
              <a:spcBef>
                <a:spcPts val="0"/>
              </a:spcBef>
              <a:spcAft>
                <a:spcPts val="0"/>
              </a:spcAft>
              <a:buSzPts val="2800"/>
              <a:buNone/>
              <a:defRPr sz="2400">
                <a:latin typeface="Teko Light"/>
                <a:ea typeface="Teko Light"/>
                <a:cs typeface="Teko Light"/>
                <a:sym typeface="Teko Light"/>
              </a:defRPr>
            </a:lvl8pPr>
            <a:lvl9pPr lvl="8" algn="ctr">
              <a:lnSpc>
                <a:spcPct val="100000"/>
              </a:lnSpc>
              <a:spcBef>
                <a:spcPts val="0"/>
              </a:spcBef>
              <a:spcAft>
                <a:spcPts val="0"/>
              </a:spcAft>
              <a:buSzPts val="2800"/>
              <a:buNone/>
              <a:defRPr sz="2400">
                <a:latin typeface="Teko Light"/>
                <a:ea typeface="Teko Light"/>
                <a:cs typeface="Teko Light"/>
                <a:sym typeface="Teko Light"/>
              </a:defRPr>
            </a:lvl9pPr>
          </a:lstStyle>
          <a:p/>
        </p:txBody>
      </p:sp>
      <p:sp>
        <p:nvSpPr>
          <p:cNvPr id="27" name="Google Shape;27;p16"/>
          <p:cNvSpPr txBox="1"/>
          <p:nvPr>
            <p:ph idx="1" type="subTitle"/>
          </p:nvPr>
        </p:nvSpPr>
        <p:spPr>
          <a:xfrm>
            <a:off x="5433773" y="2180250"/>
            <a:ext cx="3012300" cy="78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sz="1000"/>
            </a:lvl2pPr>
            <a:lvl3pPr lvl="2" algn="l">
              <a:lnSpc>
                <a:spcPct val="115000"/>
              </a:lnSpc>
              <a:spcBef>
                <a:spcPts val="1600"/>
              </a:spcBef>
              <a:spcAft>
                <a:spcPts val="0"/>
              </a:spcAft>
              <a:buSzPts val="1200"/>
              <a:buNone/>
              <a:defRPr sz="1000"/>
            </a:lvl3pPr>
            <a:lvl4pPr lvl="3" algn="l">
              <a:lnSpc>
                <a:spcPct val="115000"/>
              </a:lnSpc>
              <a:spcBef>
                <a:spcPts val="1600"/>
              </a:spcBef>
              <a:spcAft>
                <a:spcPts val="0"/>
              </a:spcAft>
              <a:buSzPts val="1200"/>
              <a:buNone/>
              <a:defRPr sz="1000"/>
            </a:lvl4pPr>
            <a:lvl5pPr lvl="4" algn="l">
              <a:lnSpc>
                <a:spcPct val="115000"/>
              </a:lnSpc>
              <a:spcBef>
                <a:spcPts val="1600"/>
              </a:spcBef>
              <a:spcAft>
                <a:spcPts val="0"/>
              </a:spcAft>
              <a:buSzPts val="1200"/>
              <a:buNone/>
              <a:defRPr sz="1000"/>
            </a:lvl5pPr>
            <a:lvl6pPr lvl="5" algn="l">
              <a:lnSpc>
                <a:spcPct val="115000"/>
              </a:lnSpc>
              <a:spcBef>
                <a:spcPts val="1600"/>
              </a:spcBef>
              <a:spcAft>
                <a:spcPts val="0"/>
              </a:spcAft>
              <a:buSzPts val="1200"/>
              <a:buNone/>
              <a:defRPr sz="1000"/>
            </a:lvl6pPr>
            <a:lvl7pPr lvl="6" algn="l">
              <a:lnSpc>
                <a:spcPct val="115000"/>
              </a:lnSpc>
              <a:spcBef>
                <a:spcPts val="1600"/>
              </a:spcBef>
              <a:spcAft>
                <a:spcPts val="0"/>
              </a:spcAft>
              <a:buSzPts val="1200"/>
              <a:buNone/>
              <a:defRPr sz="1000"/>
            </a:lvl7pPr>
            <a:lvl8pPr lvl="7" algn="l">
              <a:lnSpc>
                <a:spcPct val="115000"/>
              </a:lnSpc>
              <a:spcBef>
                <a:spcPts val="1600"/>
              </a:spcBef>
              <a:spcAft>
                <a:spcPts val="0"/>
              </a:spcAft>
              <a:buSzPts val="1200"/>
              <a:buNone/>
              <a:defRPr sz="1000"/>
            </a:lvl8pPr>
            <a:lvl9pPr lvl="8" algn="l">
              <a:lnSpc>
                <a:spcPct val="115000"/>
              </a:lnSpc>
              <a:spcBef>
                <a:spcPts val="1600"/>
              </a:spcBef>
              <a:spcAft>
                <a:spcPts val="1600"/>
              </a:spcAft>
              <a:buSzPts val="1200"/>
              <a:buNone/>
              <a:defRPr sz="1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17"/>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redits">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8"/>
          <p:cNvSpPr txBox="1"/>
          <p:nvPr>
            <p:ph idx="1" type="body"/>
          </p:nvPr>
        </p:nvSpPr>
        <p:spPr>
          <a:xfrm>
            <a:off x="1139994" y="2134800"/>
            <a:ext cx="2949600" cy="147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600"/>
              </a:spcBef>
              <a:spcAft>
                <a:spcPts val="0"/>
              </a:spcAft>
              <a:buSzPts val="1000"/>
              <a:buChar char="○"/>
              <a:defRPr sz="1000"/>
            </a:lvl2pPr>
            <a:lvl3pPr indent="-292100" lvl="2" marL="1371600" algn="l">
              <a:lnSpc>
                <a:spcPct val="115000"/>
              </a:lnSpc>
              <a:spcBef>
                <a:spcPts val="1600"/>
              </a:spcBef>
              <a:spcAft>
                <a:spcPts val="0"/>
              </a:spcAft>
              <a:buSzPts val="1000"/>
              <a:buChar char="■"/>
              <a:defRPr sz="1000"/>
            </a:lvl3pPr>
            <a:lvl4pPr indent="-292100" lvl="3" marL="1828800" algn="l">
              <a:lnSpc>
                <a:spcPct val="115000"/>
              </a:lnSpc>
              <a:spcBef>
                <a:spcPts val="1600"/>
              </a:spcBef>
              <a:spcAft>
                <a:spcPts val="0"/>
              </a:spcAft>
              <a:buSzPts val="1000"/>
              <a:buChar char="●"/>
              <a:defRPr sz="1000"/>
            </a:lvl4pPr>
            <a:lvl5pPr indent="-292100" lvl="4" marL="2286000" algn="l">
              <a:lnSpc>
                <a:spcPct val="115000"/>
              </a:lnSpc>
              <a:spcBef>
                <a:spcPts val="1600"/>
              </a:spcBef>
              <a:spcAft>
                <a:spcPts val="0"/>
              </a:spcAft>
              <a:buSzPts val="1000"/>
              <a:buChar char="○"/>
              <a:defRPr sz="1000"/>
            </a:lvl5pPr>
            <a:lvl6pPr indent="-292100" lvl="5" marL="2743200" algn="l">
              <a:lnSpc>
                <a:spcPct val="115000"/>
              </a:lnSpc>
              <a:spcBef>
                <a:spcPts val="1600"/>
              </a:spcBef>
              <a:spcAft>
                <a:spcPts val="0"/>
              </a:spcAft>
              <a:buSzPts val="1000"/>
              <a:buChar char="■"/>
              <a:defRPr sz="1000"/>
            </a:lvl6pPr>
            <a:lvl7pPr indent="-292100" lvl="6" marL="3200400" algn="l">
              <a:lnSpc>
                <a:spcPct val="115000"/>
              </a:lnSpc>
              <a:spcBef>
                <a:spcPts val="1600"/>
              </a:spcBef>
              <a:spcAft>
                <a:spcPts val="0"/>
              </a:spcAft>
              <a:buSzPts val="1000"/>
              <a:buChar char="●"/>
              <a:defRPr sz="1000"/>
            </a:lvl7pPr>
            <a:lvl8pPr indent="-292100" lvl="7" marL="3657600" algn="l">
              <a:lnSpc>
                <a:spcPct val="115000"/>
              </a:lnSpc>
              <a:spcBef>
                <a:spcPts val="1600"/>
              </a:spcBef>
              <a:spcAft>
                <a:spcPts val="0"/>
              </a:spcAft>
              <a:buSzPts val="1000"/>
              <a:buChar char="○"/>
              <a:defRPr sz="1000"/>
            </a:lvl8pPr>
            <a:lvl9pPr indent="-292100" lvl="8" marL="4114800" algn="l">
              <a:lnSpc>
                <a:spcPct val="115000"/>
              </a:lnSpc>
              <a:spcBef>
                <a:spcPts val="1600"/>
              </a:spcBef>
              <a:spcAft>
                <a:spcPts val="1600"/>
              </a:spcAft>
              <a:buSzPts val="1000"/>
              <a:buChar char="■"/>
              <a:defRPr sz="1000"/>
            </a:lvl9pPr>
          </a:lstStyle>
          <a:p/>
        </p:txBody>
      </p:sp>
      <p:sp>
        <p:nvSpPr>
          <p:cNvPr id="32" name="Google Shape;32;p18"/>
          <p:cNvSpPr txBox="1"/>
          <p:nvPr>
            <p:ph idx="2" type="subTitle"/>
          </p:nvPr>
        </p:nvSpPr>
        <p:spPr>
          <a:xfrm>
            <a:off x="1095650" y="1524450"/>
            <a:ext cx="1580100" cy="393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atin typeface="Teko Medium"/>
                <a:ea typeface="Teko Medium"/>
                <a:cs typeface="Teko Medium"/>
                <a:sym typeface="Teko Medium"/>
              </a:defRPr>
            </a:lvl1pPr>
            <a:lvl2pPr lvl="1" algn="l">
              <a:lnSpc>
                <a:spcPct val="115000"/>
              </a:lnSpc>
              <a:spcBef>
                <a:spcPts val="1600"/>
              </a:spcBef>
              <a:spcAft>
                <a:spcPts val="0"/>
              </a:spcAft>
              <a:buSzPts val="1200"/>
              <a:buNone/>
              <a:defRPr sz="1000">
                <a:latin typeface="Teko Medium"/>
                <a:ea typeface="Teko Medium"/>
                <a:cs typeface="Teko Medium"/>
                <a:sym typeface="Teko Medium"/>
              </a:defRPr>
            </a:lvl2pPr>
            <a:lvl3pPr lvl="2" algn="l">
              <a:lnSpc>
                <a:spcPct val="115000"/>
              </a:lnSpc>
              <a:spcBef>
                <a:spcPts val="1600"/>
              </a:spcBef>
              <a:spcAft>
                <a:spcPts val="0"/>
              </a:spcAft>
              <a:buSzPts val="1200"/>
              <a:buNone/>
              <a:defRPr sz="1000">
                <a:latin typeface="Teko Medium"/>
                <a:ea typeface="Teko Medium"/>
                <a:cs typeface="Teko Medium"/>
                <a:sym typeface="Teko Medium"/>
              </a:defRPr>
            </a:lvl3pPr>
            <a:lvl4pPr lvl="3" algn="l">
              <a:lnSpc>
                <a:spcPct val="115000"/>
              </a:lnSpc>
              <a:spcBef>
                <a:spcPts val="1600"/>
              </a:spcBef>
              <a:spcAft>
                <a:spcPts val="0"/>
              </a:spcAft>
              <a:buSzPts val="1200"/>
              <a:buNone/>
              <a:defRPr sz="1000">
                <a:latin typeface="Teko Medium"/>
                <a:ea typeface="Teko Medium"/>
                <a:cs typeface="Teko Medium"/>
                <a:sym typeface="Teko Medium"/>
              </a:defRPr>
            </a:lvl4pPr>
            <a:lvl5pPr lvl="4" algn="l">
              <a:lnSpc>
                <a:spcPct val="115000"/>
              </a:lnSpc>
              <a:spcBef>
                <a:spcPts val="1600"/>
              </a:spcBef>
              <a:spcAft>
                <a:spcPts val="0"/>
              </a:spcAft>
              <a:buSzPts val="1200"/>
              <a:buNone/>
              <a:defRPr sz="1000">
                <a:latin typeface="Teko Medium"/>
                <a:ea typeface="Teko Medium"/>
                <a:cs typeface="Teko Medium"/>
                <a:sym typeface="Teko Medium"/>
              </a:defRPr>
            </a:lvl5pPr>
            <a:lvl6pPr lvl="5" algn="l">
              <a:lnSpc>
                <a:spcPct val="115000"/>
              </a:lnSpc>
              <a:spcBef>
                <a:spcPts val="1600"/>
              </a:spcBef>
              <a:spcAft>
                <a:spcPts val="0"/>
              </a:spcAft>
              <a:buSzPts val="1200"/>
              <a:buNone/>
              <a:defRPr sz="1000">
                <a:latin typeface="Teko Medium"/>
                <a:ea typeface="Teko Medium"/>
                <a:cs typeface="Teko Medium"/>
                <a:sym typeface="Teko Medium"/>
              </a:defRPr>
            </a:lvl6pPr>
            <a:lvl7pPr lvl="6" algn="l">
              <a:lnSpc>
                <a:spcPct val="115000"/>
              </a:lnSpc>
              <a:spcBef>
                <a:spcPts val="1600"/>
              </a:spcBef>
              <a:spcAft>
                <a:spcPts val="0"/>
              </a:spcAft>
              <a:buSzPts val="1200"/>
              <a:buNone/>
              <a:defRPr sz="1000">
                <a:latin typeface="Teko Medium"/>
                <a:ea typeface="Teko Medium"/>
                <a:cs typeface="Teko Medium"/>
                <a:sym typeface="Teko Medium"/>
              </a:defRPr>
            </a:lvl7pPr>
            <a:lvl8pPr lvl="7" algn="l">
              <a:lnSpc>
                <a:spcPct val="115000"/>
              </a:lnSpc>
              <a:spcBef>
                <a:spcPts val="1600"/>
              </a:spcBef>
              <a:spcAft>
                <a:spcPts val="0"/>
              </a:spcAft>
              <a:buSzPts val="1200"/>
              <a:buNone/>
              <a:defRPr sz="1000">
                <a:latin typeface="Teko Medium"/>
                <a:ea typeface="Teko Medium"/>
                <a:cs typeface="Teko Medium"/>
                <a:sym typeface="Teko Medium"/>
              </a:defRPr>
            </a:lvl8pPr>
            <a:lvl9pPr lvl="8" algn="l">
              <a:lnSpc>
                <a:spcPct val="115000"/>
              </a:lnSpc>
              <a:spcBef>
                <a:spcPts val="1600"/>
              </a:spcBef>
              <a:spcAft>
                <a:spcPts val="1600"/>
              </a:spcAft>
              <a:buSzPts val="1200"/>
              <a:buNone/>
              <a:defRPr sz="1000">
                <a:latin typeface="Teko Medium"/>
                <a:ea typeface="Teko Medium"/>
                <a:cs typeface="Teko Medium"/>
                <a:sym typeface="Teko Medium"/>
              </a:defRPr>
            </a:lvl9pPr>
          </a:lstStyle>
          <a:p/>
        </p:txBody>
      </p:sp>
      <p:sp>
        <p:nvSpPr>
          <p:cNvPr id="33" name="Google Shape;33;p18"/>
          <p:cNvSpPr txBox="1"/>
          <p:nvPr>
            <p:ph type="ctrTitle"/>
          </p:nvPr>
        </p:nvSpPr>
        <p:spPr>
          <a:xfrm>
            <a:off x="6029025" y="322800"/>
            <a:ext cx="2303700" cy="101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Clr>
                <a:srgbClr val="000000"/>
              </a:buClr>
              <a:buSzPts val="2400"/>
              <a:buNone/>
              <a:defRPr sz="2400">
                <a:solidFill>
                  <a:srgbClr val="000000"/>
                </a:solidFill>
              </a:defRPr>
            </a:lvl2pPr>
            <a:lvl3pPr lvl="2" algn="ctr">
              <a:lnSpc>
                <a:spcPct val="100000"/>
              </a:lnSpc>
              <a:spcBef>
                <a:spcPts val="0"/>
              </a:spcBef>
              <a:spcAft>
                <a:spcPts val="0"/>
              </a:spcAft>
              <a:buClr>
                <a:srgbClr val="000000"/>
              </a:buClr>
              <a:buSzPts val="2400"/>
              <a:buNone/>
              <a:defRPr sz="2400">
                <a:solidFill>
                  <a:srgbClr val="000000"/>
                </a:solidFill>
              </a:defRPr>
            </a:lvl3pPr>
            <a:lvl4pPr lvl="3" algn="ctr">
              <a:lnSpc>
                <a:spcPct val="100000"/>
              </a:lnSpc>
              <a:spcBef>
                <a:spcPts val="0"/>
              </a:spcBef>
              <a:spcAft>
                <a:spcPts val="0"/>
              </a:spcAft>
              <a:buClr>
                <a:srgbClr val="000000"/>
              </a:buClr>
              <a:buSzPts val="2400"/>
              <a:buNone/>
              <a:defRPr sz="2400">
                <a:solidFill>
                  <a:srgbClr val="000000"/>
                </a:solidFill>
              </a:defRPr>
            </a:lvl4pPr>
            <a:lvl5pPr lvl="4" algn="ctr">
              <a:lnSpc>
                <a:spcPct val="100000"/>
              </a:lnSpc>
              <a:spcBef>
                <a:spcPts val="0"/>
              </a:spcBef>
              <a:spcAft>
                <a:spcPts val="0"/>
              </a:spcAft>
              <a:buClr>
                <a:srgbClr val="000000"/>
              </a:buClr>
              <a:buSzPts val="2400"/>
              <a:buNone/>
              <a:defRPr sz="2400">
                <a:solidFill>
                  <a:srgbClr val="000000"/>
                </a:solidFill>
              </a:defRPr>
            </a:lvl5pPr>
            <a:lvl6pPr lvl="5" algn="ctr">
              <a:lnSpc>
                <a:spcPct val="100000"/>
              </a:lnSpc>
              <a:spcBef>
                <a:spcPts val="0"/>
              </a:spcBef>
              <a:spcAft>
                <a:spcPts val="0"/>
              </a:spcAft>
              <a:buClr>
                <a:srgbClr val="000000"/>
              </a:buClr>
              <a:buSzPts val="2400"/>
              <a:buNone/>
              <a:defRPr sz="2400">
                <a:solidFill>
                  <a:srgbClr val="000000"/>
                </a:solidFill>
              </a:defRPr>
            </a:lvl6pPr>
            <a:lvl7pPr lvl="6" algn="ctr">
              <a:lnSpc>
                <a:spcPct val="100000"/>
              </a:lnSpc>
              <a:spcBef>
                <a:spcPts val="0"/>
              </a:spcBef>
              <a:spcAft>
                <a:spcPts val="0"/>
              </a:spcAft>
              <a:buClr>
                <a:srgbClr val="000000"/>
              </a:buClr>
              <a:buSzPts val="2400"/>
              <a:buNone/>
              <a:defRPr sz="2400">
                <a:solidFill>
                  <a:srgbClr val="000000"/>
                </a:solidFill>
              </a:defRPr>
            </a:lvl7pPr>
            <a:lvl8pPr lvl="7" algn="ctr">
              <a:lnSpc>
                <a:spcPct val="100000"/>
              </a:lnSpc>
              <a:spcBef>
                <a:spcPts val="0"/>
              </a:spcBef>
              <a:spcAft>
                <a:spcPts val="0"/>
              </a:spcAft>
              <a:buClr>
                <a:srgbClr val="000000"/>
              </a:buClr>
              <a:buSzPts val="2400"/>
              <a:buNone/>
              <a:defRPr sz="2400">
                <a:solidFill>
                  <a:srgbClr val="000000"/>
                </a:solidFill>
              </a:defRPr>
            </a:lvl8pPr>
            <a:lvl9pPr lvl="8" algn="ctr">
              <a:lnSpc>
                <a:spcPct val="100000"/>
              </a:lnSpc>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11_1_2">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20"/>
          <p:cNvSpPr txBox="1"/>
          <p:nvPr>
            <p:ph type="ctrTitle"/>
          </p:nvPr>
        </p:nvSpPr>
        <p:spPr>
          <a:xfrm>
            <a:off x="1527675" y="856200"/>
            <a:ext cx="2303700" cy="101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Clr>
                <a:srgbClr val="000000"/>
              </a:buClr>
              <a:buSzPts val="2400"/>
              <a:buNone/>
              <a:defRPr sz="2400">
                <a:solidFill>
                  <a:srgbClr val="000000"/>
                </a:solidFill>
              </a:defRPr>
            </a:lvl2pPr>
            <a:lvl3pPr lvl="2" algn="ctr">
              <a:lnSpc>
                <a:spcPct val="100000"/>
              </a:lnSpc>
              <a:spcBef>
                <a:spcPts val="0"/>
              </a:spcBef>
              <a:spcAft>
                <a:spcPts val="0"/>
              </a:spcAft>
              <a:buClr>
                <a:srgbClr val="000000"/>
              </a:buClr>
              <a:buSzPts val="2400"/>
              <a:buNone/>
              <a:defRPr sz="2400">
                <a:solidFill>
                  <a:srgbClr val="000000"/>
                </a:solidFill>
              </a:defRPr>
            </a:lvl3pPr>
            <a:lvl4pPr lvl="3" algn="ctr">
              <a:lnSpc>
                <a:spcPct val="100000"/>
              </a:lnSpc>
              <a:spcBef>
                <a:spcPts val="0"/>
              </a:spcBef>
              <a:spcAft>
                <a:spcPts val="0"/>
              </a:spcAft>
              <a:buClr>
                <a:srgbClr val="000000"/>
              </a:buClr>
              <a:buSzPts val="2400"/>
              <a:buNone/>
              <a:defRPr sz="2400">
                <a:solidFill>
                  <a:srgbClr val="000000"/>
                </a:solidFill>
              </a:defRPr>
            </a:lvl4pPr>
            <a:lvl5pPr lvl="4" algn="ctr">
              <a:lnSpc>
                <a:spcPct val="100000"/>
              </a:lnSpc>
              <a:spcBef>
                <a:spcPts val="0"/>
              </a:spcBef>
              <a:spcAft>
                <a:spcPts val="0"/>
              </a:spcAft>
              <a:buClr>
                <a:srgbClr val="000000"/>
              </a:buClr>
              <a:buSzPts val="2400"/>
              <a:buNone/>
              <a:defRPr sz="2400">
                <a:solidFill>
                  <a:srgbClr val="000000"/>
                </a:solidFill>
              </a:defRPr>
            </a:lvl5pPr>
            <a:lvl6pPr lvl="5" algn="ctr">
              <a:lnSpc>
                <a:spcPct val="100000"/>
              </a:lnSpc>
              <a:spcBef>
                <a:spcPts val="0"/>
              </a:spcBef>
              <a:spcAft>
                <a:spcPts val="0"/>
              </a:spcAft>
              <a:buClr>
                <a:srgbClr val="000000"/>
              </a:buClr>
              <a:buSzPts val="2400"/>
              <a:buNone/>
              <a:defRPr sz="2400">
                <a:solidFill>
                  <a:srgbClr val="000000"/>
                </a:solidFill>
              </a:defRPr>
            </a:lvl6pPr>
            <a:lvl7pPr lvl="6" algn="ctr">
              <a:lnSpc>
                <a:spcPct val="100000"/>
              </a:lnSpc>
              <a:spcBef>
                <a:spcPts val="0"/>
              </a:spcBef>
              <a:spcAft>
                <a:spcPts val="0"/>
              </a:spcAft>
              <a:buClr>
                <a:srgbClr val="000000"/>
              </a:buClr>
              <a:buSzPts val="2400"/>
              <a:buNone/>
              <a:defRPr sz="2400">
                <a:solidFill>
                  <a:srgbClr val="000000"/>
                </a:solidFill>
              </a:defRPr>
            </a:lvl7pPr>
            <a:lvl8pPr lvl="7" algn="ctr">
              <a:lnSpc>
                <a:spcPct val="100000"/>
              </a:lnSpc>
              <a:spcBef>
                <a:spcPts val="0"/>
              </a:spcBef>
              <a:spcAft>
                <a:spcPts val="0"/>
              </a:spcAft>
              <a:buClr>
                <a:srgbClr val="000000"/>
              </a:buClr>
              <a:buSzPts val="2400"/>
              <a:buNone/>
              <a:defRPr sz="2400">
                <a:solidFill>
                  <a:srgbClr val="000000"/>
                </a:solidFill>
              </a:defRPr>
            </a:lvl8pPr>
            <a:lvl9pPr lvl="8" algn="ctr">
              <a:lnSpc>
                <a:spcPct val="100000"/>
              </a:lnSpc>
              <a:spcBef>
                <a:spcPts val="0"/>
              </a:spcBef>
              <a:spcAft>
                <a:spcPts val="0"/>
              </a:spcAft>
              <a:buClr>
                <a:srgbClr val="000000"/>
              </a:buClr>
              <a:buSzPts val="2400"/>
              <a:buNone/>
              <a:defRPr sz="2400">
                <a:solidFill>
                  <a:srgbClr val="000000"/>
                </a:solidFill>
              </a:defRPr>
            </a:lvl9pPr>
          </a:lstStyle>
          <a:p/>
        </p:txBody>
      </p:sp>
      <p:sp>
        <p:nvSpPr>
          <p:cNvPr id="36" name="Google Shape;36;p20"/>
          <p:cNvSpPr txBox="1"/>
          <p:nvPr>
            <p:ph idx="1" type="subTitle"/>
          </p:nvPr>
        </p:nvSpPr>
        <p:spPr>
          <a:xfrm>
            <a:off x="1443675" y="2126050"/>
            <a:ext cx="2471700" cy="178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1">
  <p:cSld name="CUSTOM_11_1_2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g915babf42c_0_1514"/>
          <p:cNvSpPr txBox="1"/>
          <p:nvPr>
            <p:ph type="ctrTitle"/>
          </p:nvPr>
        </p:nvSpPr>
        <p:spPr>
          <a:xfrm>
            <a:off x="1527675" y="856200"/>
            <a:ext cx="2303700" cy="1017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
        <p:nvSpPr>
          <p:cNvPr id="39" name="Google Shape;39;g915babf42c_0_1514"/>
          <p:cNvSpPr txBox="1"/>
          <p:nvPr>
            <p:ph idx="1" type="subTitle"/>
          </p:nvPr>
        </p:nvSpPr>
        <p:spPr>
          <a:xfrm>
            <a:off x="1443675" y="2126050"/>
            <a:ext cx="24717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1600"/>
              </a:spcBef>
              <a:spcAft>
                <a:spcPts val="0"/>
              </a:spcAft>
              <a:buSzPts val="1000"/>
              <a:buNone/>
              <a:defRPr sz="1000"/>
            </a:lvl3pPr>
            <a:lvl4pPr lvl="3" rtl="0">
              <a:lnSpc>
                <a:spcPct val="100000"/>
              </a:lnSpc>
              <a:spcBef>
                <a:spcPts val="1600"/>
              </a:spcBef>
              <a:spcAft>
                <a:spcPts val="0"/>
              </a:spcAft>
              <a:buSzPts val="1000"/>
              <a:buNone/>
              <a:defRPr sz="1000"/>
            </a:lvl4pPr>
            <a:lvl5pPr lvl="4" rtl="0">
              <a:lnSpc>
                <a:spcPct val="100000"/>
              </a:lnSpc>
              <a:spcBef>
                <a:spcPts val="1600"/>
              </a:spcBef>
              <a:spcAft>
                <a:spcPts val="0"/>
              </a:spcAft>
              <a:buSzPts val="1000"/>
              <a:buNone/>
              <a:defRPr sz="1000"/>
            </a:lvl5pPr>
            <a:lvl6pPr lvl="5" rtl="0">
              <a:lnSpc>
                <a:spcPct val="100000"/>
              </a:lnSpc>
              <a:spcBef>
                <a:spcPts val="1600"/>
              </a:spcBef>
              <a:spcAft>
                <a:spcPts val="0"/>
              </a:spcAft>
              <a:buSzPts val="1000"/>
              <a:buNone/>
              <a:defRPr sz="1000"/>
            </a:lvl6pPr>
            <a:lvl7pPr lvl="6" rtl="0">
              <a:lnSpc>
                <a:spcPct val="100000"/>
              </a:lnSpc>
              <a:spcBef>
                <a:spcPts val="1600"/>
              </a:spcBef>
              <a:spcAft>
                <a:spcPts val="0"/>
              </a:spcAft>
              <a:buSzPts val="1000"/>
              <a:buNone/>
              <a:defRPr sz="1000"/>
            </a:lvl7pPr>
            <a:lvl8pPr lvl="7" rtl="0">
              <a:lnSpc>
                <a:spcPct val="100000"/>
              </a:lnSpc>
              <a:spcBef>
                <a:spcPts val="1600"/>
              </a:spcBef>
              <a:spcAft>
                <a:spcPts val="0"/>
              </a:spcAft>
              <a:buSzPts val="1000"/>
              <a:buNone/>
              <a:defRPr sz="1000"/>
            </a:lvl8pPr>
            <a:lvl9pPr lvl="8" rtl="0">
              <a:lnSpc>
                <a:spcPct val="100000"/>
              </a:lnSpc>
              <a:spcBef>
                <a:spcPts val="1600"/>
              </a:spcBef>
              <a:spcAft>
                <a:spcPts val="0"/>
              </a:spcAft>
              <a:buSzPts val="1000"/>
              <a:buNone/>
              <a:defRPr sz="1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g915babf42c_0_1135"/>
          <p:cNvSpPr txBox="1"/>
          <p:nvPr>
            <p:ph type="ctrTitle"/>
          </p:nvPr>
        </p:nvSpPr>
        <p:spPr>
          <a:xfrm>
            <a:off x="962750" y="1680600"/>
            <a:ext cx="4475400" cy="178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45" name="Google Shape;45;g915babf42c_0_1135"/>
          <p:cNvSpPr txBox="1"/>
          <p:nvPr>
            <p:ph idx="1" type="subTitle"/>
          </p:nvPr>
        </p:nvSpPr>
        <p:spPr>
          <a:xfrm>
            <a:off x="962750" y="36636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g915babf42c_0_1138"/>
          <p:cNvSpPr txBox="1"/>
          <p:nvPr>
            <p:ph type="ctrTitle"/>
          </p:nvPr>
        </p:nvSpPr>
        <p:spPr>
          <a:xfrm>
            <a:off x="4751864" y="725989"/>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48" name="Google Shape;48;g915babf42c_0_1138"/>
          <p:cNvSpPr txBox="1"/>
          <p:nvPr>
            <p:ph idx="1" type="subTitle"/>
          </p:nvPr>
        </p:nvSpPr>
        <p:spPr>
          <a:xfrm>
            <a:off x="4751864" y="1153999"/>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9" name="Google Shape;49;g915babf42c_0_1138"/>
          <p:cNvSpPr txBox="1"/>
          <p:nvPr>
            <p:ph hasCustomPrompt="1" idx="2" type="title"/>
          </p:nvPr>
        </p:nvSpPr>
        <p:spPr>
          <a:xfrm>
            <a:off x="4078923" y="1008060"/>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50" name="Google Shape;50;g915babf42c_0_1138"/>
          <p:cNvSpPr txBox="1"/>
          <p:nvPr>
            <p:ph idx="3" type="ctrTitle"/>
          </p:nvPr>
        </p:nvSpPr>
        <p:spPr>
          <a:xfrm>
            <a:off x="6021200" y="171684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51" name="Google Shape;51;g915babf42c_0_1138"/>
          <p:cNvSpPr txBox="1"/>
          <p:nvPr>
            <p:ph idx="4" type="subTitle"/>
          </p:nvPr>
        </p:nvSpPr>
        <p:spPr>
          <a:xfrm>
            <a:off x="6021200" y="2143177"/>
            <a:ext cx="2221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2" name="Google Shape;52;g915babf42c_0_1138"/>
          <p:cNvSpPr txBox="1"/>
          <p:nvPr>
            <p:ph hasCustomPrompt="1" idx="5" type="title"/>
          </p:nvPr>
        </p:nvSpPr>
        <p:spPr>
          <a:xfrm>
            <a:off x="5282179" y="2002421"/>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53" name="Google Shape;53;g915babf42c_0_1138"/>
          <p:cNvSpPr txBox="1"/>
          <p:nvPr>
            <p:ph idx="6" type="ctrTitle"/>
          </p:nvPr>
        </p:nvSpPr>
        <p:spPr>
          <a:xfrm>
            <a:off x="6021200" y="2702742"/>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54" name="Google Shape;54;g915babf42c_0_1138"/>
          <p:cNvSpPr txBox="1"/>
          <p:nvPr>
            <p:ph idx="7" type="subTitle"/>
          </p:nvPr>
        </p:nvSpPr>
        <p:spPr>
          <a:xfrm>
            <a:off x="6021200" y="3143999"/>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5" name="Google Shape;55;g915babf42c_0_1138"/>
          <p:cNvSpPr txBox="1"/>
          <p:nvPr>
            <p:ph hasCustomPrompt="1" idx="8" type="title"/>
          </p:nvPr>
        </p:nvSpPr>
        <p:spPr>
          <a:xfrm>
            <a:off x="5282179" y="299962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56" name="Google Shape;56;g915babf42c_0_1138"/>
          <p:cNvSpPr txBox="1"/>
          <p:nvPr>
            <p:ph idx="9" type="ctrTitle"/>
          </p:nvPr>
        </p:nvSpPr>
        <p:spPr>
          <a:xfrm>
            <a:off x="723600" y="-54297"/>
            <a:ext cx="76968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57" name="Google Shape;57;g915babf42c_0_1138"/>
          <p:cNvSpPr txBox="1"/>
          <p:nvPr>
            <p:ph idx="13" type="ctrTitle"/>
          </p:nvPr>
        </p:nvSpPr>
        <p:spPr>
          <a:xfrm>
            <a:off x="4751864" y="369037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58" name="Google Shape;58;g915babf42c_0_1138"/>
          <p:cNvSpPr txBox="1"/>
          <p:nvPr>
            <p:ph idx="14" type="subTitle"/>
          </p:nvPr>
        </p:nvSpPr>
        <p:spPr>
          <a:xfrm>
            <a:off x="4751864" y="4133531"/>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9" name="Google Shape;59;g915babf42c_0_1138"/>
          <p:cNvSpPr txBox="1"/>
          <p:nvPr>
            <p:ph hasCustomPrompt="1" idx="15" type="title"/>
          </p:nvPr>
        </p:nvSpPr>
        <p:spPr>
          <a:xfrm>
            <a:off x="4078923" y="399138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21" Type="http://schemas.openxmlformats.org/officeDocument/2006/relationships/theme" Target="../theme/theme2.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6.pn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slideLayout" Target="../slideLayouts/slideLayout11.xml"/><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1pPr>
            <a:lvl2pPr lvl="1"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2pPr>
            <a:lvl3pPr lvl="2"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3pPr>
            <a:lvl4pPr lvl="3"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4pPr>
            <a:lvl5pPr lvl="4"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5pPr>
            <a:lvl6pPr lvl="5"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6pPr>
            <a:lvl7pPr lvl="6"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7pPr>
            <a:lvl8pPr lvl="7"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8pPr>
            <a:lvl9pPr lvl="8"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1pPr>
            <a:lvl2pPr indent="-304800" lvl="1" marL="9144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2pPr>
            <a:lvl3pPr indent="-304800" lvl="2" marL="13716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3pPr>
            <a:lvl4pPr indent="-304800" lvl="3" marL="18288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4pPr>
            <a:lvl5pPr indent="-304800" lvl="4" marL="22860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5pPr>
            <a:lvl6pPr indent="-304800" lvl="5" marL="27432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6pPr>
            <a:lvl7pPr indent="-304800" lvl="6" marL="32004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7pPr>
            <a:lvl8pPr indent="-304800" lvl="7" marL="36576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8pPr>
            <a:lvl9pPr indent="-304800" lvl="8" marL="4114800" marR="0" rtl="0" algn="l">
              <a:lnSpc>
                <a:spcPct val="115000"/>
              </a:lnSpc>
              <a:spcBef>
                <a:spcPts val="1600"/>
              </a:spcBef>
              <a:spcAft>
                <a:spcPts val="160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40" name="Shape 40"/>
        <p:cNvGrpSpPr/>
        <p:nvPr/>
      </p:nvGrpSpPr>
      <p:grpSpPr>
        <a:xfrm>
          <a:off x="0" y="0"/>
          <a:ext cx="0" cy="0"/>
          <a:chOff x="0" y="0"/>
          <a:chExt cx="0" cy="0"/>
        </a:xfrm>
      </p:grpSpPr>
      <p:sp>
        <p:nvSpPr>
          <p:cNvPr id="41" name="Google Shape;41;g915babf42c_0_11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p:txBody>
      </p:sp>
      <p:sp>
        <p:nvSpPr>
          <p:cNvPr id="42" name="Google Shape;42;g915babf42c_0_11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indent="-304800" lvl="1" marL="9144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indent="-304800" lvl="2" marL="13716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indent="-304800" lvl="3" marL="1828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indent="-304800" lvl="4" marL="22860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indent="-304800" lvl="5" marL="27432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indent="-304800" lvl="6" marL="32004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indent="-304800" lvl="7" marL="36576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indent="-304800" lvl="8" marL="411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p:txBody>
      </p:sp>
    </p:spTree>
  </p:cSld>
  <p:clrMap accent1="accent1" accent2="accent2" accent3="accent3" accent4="accent4" accent5="accent5" accent6="accent6" bg1="lt1" bg2="dk2" tx1="dk1" tx2="lt2" folHlink="folHlink" hlink="hlink"/>
  <p:sldLayoutIdLst>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transition>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8.jpg"/><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5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kaggle.com/gregorut/videogamesal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4.jpg"/><Relationship Id="rId13" Type="http://schemas.openxmlformats.org/officeDocument/2006/relationships/image" Target="../media/image22.png"/><Relationship Id="rId12"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5.jpg"/><Relationship Id="rId4" Type="http://schemas.openxmlformats.org/officeDocument/2006/relationships/image" Target="../media/image28.png"/><Relationship Id="rId9" Type="http://schemas.openxmlformats.org/officeDocument/2006/relationships/image" Target="../media/image58.png"/><Relationship Id="rId15" Type="http://schemas.openxmlformats.org/officeDocument/2006/relationships/image" Target="../media/image37.png"/><Relationship Id="rId14" Type="http://schemas.openxmlformats.org/officeDocument/2006/relationships/image" Target="../media/image3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2.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grpSp>
        <p:nvGrpSpPr>
          <p:cNvPr id="134" name="Google Shape;134;p1"/>
          <p:cNvGrpSpPr/>
          <p:nvPr/>
        </p:nvGrpSpPr>
        <p:grpSpPr>
          <a:xfrm>
            <a:off x="4893338" y="1109156"/>
            <a:ext cx="4250119" cy="4034065"/>
            <a:chOff x="1356525" y="651475"/>
            <a:chExt cx="4906625" cy="4411225"/>
          </a:xfrm>
        </p:grpSpPr>
        <p:sp>
          <p:nvSpPr>
            <p:cNvPr id="135" name="Google Shape;135;p1"/>
            <p:cNvSpPr/>
            <p:nvPr/>
          </p:nvSpPr>
          <p:spPr>
            <a:xfrm>
              <a:off x="4118600" y="2035675"/>
              <a:ext cx="780325" cy="283950"/>
            </a:xfrm>
            <a:custGeom>
              <a:rect b="b" l="l" r="r" t="t"/>
              <a:pathLst>
                <a:path extrusionOk="0" h="11358" w="31213">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4092550" y="2314600"/>
              <a:ext cx="130675" cy="36300"/>
            </a:xfrm>
            <a:custGeom>
              <a:rect b="b" l="l" r="r" t="t"/>
              <a:pathLst>
                <a:path extrusionOk="0" h="1452" w="5227">
                  <a:moveTo>
                    <a:pt x="5226" y="1"/>
                  </a:moveTo>
                  <a:lnTo>
                    <a:pt x="419" y="932"/>
                  </a:lnTo>
                  <a:lnTo>
                    <a:pt x="0" y="1452"/>
                  </a:lnTo>
                  <a:lnTo>
                    <a:pt x="4927" y="37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4067800" y="2340650"/>
              <a:ext cx="136325" cy="45900"/>
            </a:xfrm>
            <a:custGeom>
              <a:rect b="b" l="l" r="r" t="t"/>
              <a:pathLst>
                <a:path extrusionOk="0" h="1836" w="5453">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4050075" y="2365575"/>
              <a:ext cx="139650" cy="54900"/>
            </a:xfrm>
            <a:custGeom>
              <a:rect b="b" l="l" r="r" t="t"/>
              <a:pathLst>
                <a:path extrusionOk="0" h="2196" w="5586">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4039250" y="2389000"/>
              <a:ext cx="141325" cy="63325"/>
            </a:xfrm>
            <a:custGeom>
              <a:rect b="b" l="l" r="r" t="t"/>
              <a:pathLst>
                <a:path extrusionOk="0" h="2533" w="5653">
                  <a:moveTo>
                    <a:pt x="5652" y="1"/>
                  </a:moveTo>
                  <a:lnTo>
                    <a:pt x="115" y="2091"/>
                  </a:lnTo>
                  <a:lnTo>
                    <a:pt x="1" y="2532"/>
                  </a:lnTo>
                  <a:lnTo>
                    <a:pt x="5581" y="31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p:nvPr/>
          </p:nvSpPr>
          <p:spPr>
            <a:xfrm>
              <a:off x="4035600" y="2410550"/>
              <a:ext cx="141325" cy="71050"/>
            </a:xfrm>
            <a:custGeom>
              <a:rect b="b" l="l" r="r" t="t"/>
              <a:pathLst>
                <a:path extrusionOk="0" h="2842" w="5653">
                  <a:moveTo>
                    <a:pt x="5652" y="0"/>
                  </a:moveTo>
                  <a:lnTo>
                    <a:pt x="22" y="2434"/>
                  </a:lnTo>
                  <a:lnTo>
                    <a:pt x="0" y="2841"/>
                  </a:lnTo>
                  <a:lnTo>
                    <a:pt x="5643" y="2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p:nvPr/>
          </p:nvSpPr>
          <p:spPr>
            <a:xfrm>
              <a:off x="4037375" y="2429975"/>
              <a:ext cx="142725" cy="77775"/>
            </a:xfrm>
            <a:custGeom>
              <a:rect b="b" l="l" r="r" t="t"/>
              <a:pathLst>
                <a:path extrusionOk="0" h="3111" w="5709">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4045925" y="2447025"/>
              <a:ext cx="143200" cy="83325"/>
            </a:xfrm>
            <a:custGeom>
              <a:rect b="b" l="l" r="r" t="t"/>
              <a:pathLst>
                <a:path extrusionOk="0" h="3333" w="5728">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4062325" y="2461200"/>
              <a:ext cx="141000" cy="87975"/>
            </a:xfrm>
            <a:custGeom>
              <a:rect b="b" l="l" r="r" t="t"/>
              <a:pathLst>
                <a:path extrusionOk="0" h="3519" w="5640">
                  <a:moveTo>
                    <a:pt x="5409" y="0"/>
                  </a:moveTo>
                  <a:lnTo>
                    <a:pt x="0" y="3270"/>
                  </a:lnTo>
                  <a:lnTo>
                    <a:pt x="309" y="3518"/>
                  </a:lnTo>
                  <a:lnTo>
                    <a:pt x="5639" y="17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a:off x="4086175" y="2472350"/>
              <a:ext cx="136425" cy="91575"/>
            </a:xfrm>
            <a:custGeom>
              <a:rect b="b" l="l" r="r" t="t"/>
              <a:pathLst>
                <a:path extrusionOk="0" h="3663" w="5457">
                  <a:moveTo>
                    <a:pt x="5162" y="1"/>
                  </a:moveTo>
                  <a:lnTo>
                    <a:pt x="0" y="3467"/>
                  </a:lnTo>
                  <a:lnTo>
                    <a:pt x="401" y="3662"/>
                  </a:lnTo>
                  <a:lnTo>
                    <a:pt x="5456" y="1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4117150" y="2480375"/>
              <a:ext cx="129975" cy="93525"/>
            </a:xfrm>
            <a:custGeom>
              <a:rect b="b" l="l" r="r" t="t"/>
              <a:pathLst>
                <a:path extrusionOk="0" h="3741" w="5199">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a:off x="4154900" y="2485125"/>
              <a:ext cx="121525" cy="93825"/>
            </a:xfrm>
            <a:custGeom>
              <a:rect b="b" l="l" r="r" t="t"/>
              <a:pathLst>
                <a:path extrusionOk="0" h="3753" w="4861">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4199200" y="2485525"/>
              <a:ext cx="110650" cy="94225"/>
            </a:xfrm>
            <a:custGeom>
              <a:rect b="b" l="l" r="r" t="t"/>
              <a:pathLst>
                <a:path extrusionOk="0" h="3769" w="4426">
                  <a:moveTo>
                    <a:pt x="3925" y="24"/>
                  </a:moveTo>
                  <a:lnTo>
                    <a:pt x="0" y="3768"/>
                  </a:lnTo>
                  <a:lnTo>
                    <a:pt x="691" y="3744"/>
                  </a:lnTo>
                  <a:lnTo>
                    <a:pt x="442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4248950" y="2481875"/>
              <a:ext cx="97875" cy="94750"/>
            </a:xfrm>
            <a:custGeom>
              <a:rect b="b" l="l" r="r" t="t"/>
              <a:pathLst>
                <a:path extrusionOk="0" h="3790" w="3915">
                  <a:moveTo>
                    <a:pt x="3371" y="68"/>
                  </a:moveTo>
                  <a:lnTo>
                    <a:pt x="0" y="3790"/>
                  </a:lnTo>
                  <a:lnTo>
                    <a:pt x="756" y="3701"/>
                  </a:lnTo>
                  <a:lnTo>
                    <a:pt x="391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4303625" y="2474825"/>
              <a:ext cx="83425" cy="93800"/>
            </a:xfrm>
            <a:custGeom>
              <a:rect b="b" l="l" r="r" t="t"/>
              <a:pathLst>
                <a:path extrusionOk="0" h="3752" w="3337">
                  <a:moveTo>
                    <a:pt x="2753" y="111"/>
                  </a:moveTo>
                  <a:lnTo>
                    <a:pt x="1" y="3752"/>
                  </a:lnTo>
                  <a:lnTo>
                    <a:pt x="819" y="3598"/>
                  </a:lnTo>
                  <a:lnTo>
                    <a:pt x="333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4362600" y="2464000"/>
              <a:ext cx="67550" cy="91700"/>
            </a:xfrm>
            <a:custGeom>
              <a:rect b="b" l="l" r="r" t="t"/>
              <a:pathLst>
                <a:path extrusionOk="0" h="3668" w="2702">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4424825" y="2449950"/>
              <a:ext cx="50225" cy="88025"/>
            </a:xfrm>
            <a:custGeom>
              <a:rect b="b" l="l" r="r" t="t"/>
              <a:pathLst>
                <a:path extrusionOk="0" h="3521" w="2009">
                  <a:moveTo>
                    <a:pt x="1" y="3521"/>
                  </a:moveTo>
                  <a:lnTo>
                    <a:pt x="916" y="3213"/>
                  </a:lnTo>
                  <a:lnTo>
                    <a:pt x="2008" y="1"/>
                  </a:lnTo>
                  <a:lnTo>
                    <a:pt x="1357" y="2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4489225" y="2432900"/>
              <a:ext cx="31825" cy="82550"/>
            </a:xfrm>
            <a:custGeom>
              <a:rect b="b" l="l" r="r" t="t"/>
              <a:pathLst>
                <a:path extrusionOk="0" h="3302" w="1273">
                  <a:moveTo>
                    <a:pt x="1" y="3301"/>
                  </a:moveTo>
                  <a:lnTo>
                    <a:pt x="932" y="2940"/>
                  </a:lnTo>
                  <a:lnTo>
                    <a:pt x="1273" y="0"/>
                  </a:lnTo>
                  <a:lnTo>
                    <a:pt x="611" y="2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4550850" y="2413150"/>
              <a:ext cx="27000" cy="75725"/>
            </a:xfrm>
            <a:custGeom>
              <a:rect b="b" l="l" r="r" t="t"/>
              <a:pathLst>
                <a:path extrusionOk="0" h="3029" w="1080">
                  <a:moveTo>
                    <a:pt x="1" y="290"/>
                  </a:moveTo>
                  <a:lnTo>
                    <a:pt x="145" y="3029"/>
                  </a:lnTo>
                  <a:lnTo>
                    <a:pt x="1079" y="2619"/>
                  </a:lnTo>
                  <a:lnTo>
                    <a:pt x="66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4597150" y="2390675"/>
              <a:ext cx="45425" cy="68050"/>
            </a:xfrm>
            <a:custGeom>
              <a:rect b="b" l="l" r="r" t="t"/>
              <a:pathLst>
                <a:path extrusionOk="0" h="2722" w="1817">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4642600" y="2366175"/>
              <a:ext cx="63200" cy="59150"/>
            </a:xfrm>
            <a:custGeom>
              <a:rect b="b" l="l" r="r" t="t"/>
              <a:pathLst>
                <a:path extrusionOk="0" h="2366" w="2528">
                  <a:moveTo>
                    <a:pt x="1" y="363"/>
                  </a:moveTo>
                  <a:lnTo>
                    <a:pt x="1636" y="2366"/>
                  </a:lnTo>
                  <a:lnTo>
                    <a:pt x="2527" y="1858"/>
                  </a:lnTo>
                  <a:lnTo>
                    <a:pt x="63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4686400" y="2340025"/>
              <a:ext cx="80100" cy="49150"/>
            </a:xfrm>
            <a:custGeom>
              <a:rect b="b" l="l" r="r" t="t"/>
              <a:pathLst>
                <a:path extrusionOk="0" h="1966" w="3204">
                  <a:moveTo>
                    <a:pt x="0" y="381"/>
                  </a:moveTo>
                  <a:lnTo>
                    <a:pt x="2348" y="1966"/>
                  </a:lnTo>
                  <a:lnTo>
                    <a:pt x="3204" y="1429"/>
                  </a:lnTo>
                  <a:lnTo>
                    <a:pt x="609"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4728025" y="2312575"/>
              <a:ext cx="95625" cy="38400"/>
            </a:xfrm>
            <a:custGeom>
              <a:rect b="b" l="l" r="r" t="t"/>
              <a:pathLst>
                <a:path extrusionOk="0" h="1536" w="3825">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4766750" y="2284200"/>
              <a:ext cx="109250" cy="27175"/>
            </a:xfrm>
            <a:custGeom>
              <a:rect b="b" l="l" r="r" t="t"/>
              <a:pathLst>
                <a:path extrusionOk="0" h="1087" w="437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4801800" y="2255500"/>
              <a:ext cx="121025" cy="15525"/>
            </a:xfrm>
            <a:custGeom>
              <a:rect b="b" l="l" r="r" t="t"/>
              <a:pathLst>
                <a:path extrusionOk="0" h="621" w="4841">
                  <a:moveTo>
                    <a:pt x="1" y="411"/>
                  </a:moveTo>
                  <a:lnTo>
                    <a:pt x="4207" y="621"/>
                  </a:lnTo>
                  <a:lnTo>
                    <a:pt x="4841" y="4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4832475" y="2216650"/>
              <a:ext cx="130900" cy="20500"/>
            </a:xfrm>
            <a:custGeom>
              <a:rect b="b" l="l" r="r" t="t"/>
              <a:pathLst>
                <a:path extrusionOk="0" h="820" w="5236">
                  <a:moveTo>
                    <a:pt x="1" y="820"/>
                  </a:moveTo>
                  <a:lnTo>
                    <a:pt x="4688" y="567"/>
                  </a:lnTo>
                  <a:lnTo>
                    <a:pt x="5235" y="0"/>
                  </a:lnTo>
                  <a:lnTo>
                    <a:pt x="398" y="41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4188300" y="2228625"/>
              <a:ext cx="635300" cy="249250"/>
            </a:xfrm>
            <a:custGeom>
              <a:rect b="b" l="l" r="r" t="t"/>
              <a:pathLst>
                <a:path extrusionOk="0" h="9970" w="25412">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4632900" y="2172150"/>
              <a:ext cx="368600" cy="69175"/>
            </a:xfrm>
            <a:custGeom>
              <a:rect b="b" l="l" r="r" t="t"/>
              <a:pathLst>
                <a:path extrusionOk="0" h="2767" w="14744">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4880050" y="2139925"/>
              <a:ext cx="143800" cy="41650"/>
            </a:xfrm>
            <a:custGeom>
              <a:rect b="b" l="l" r="r" t="t"/>
              <a:pathLst>
                <a:path extrusionOk="0" h="1666" w="5752">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4896350" y="2104325"/>
              <a:ext cx="146400" cy="51050"/>
            </a:xfrm>
            <a:custGeom>
              <a:rect b="b" l="l" r="r" t="t"/>
              <a:pathLst>
                <a:path extrusionOk="0" h="2042" w="5856">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4906875" y="2071350"/>
              <a:ext cx="147050" cy="59575"/>
            </a:xfrm>
            <a:custGeom>
              <a:rect b="b" l="l" r="r" t="t"/>
              <a:pathLst>
                <a:path extrusionOk="0" h="2383" w="5882">
                  <a:moveTo>
                    <a:pt x="1" y="2382"/>
                  </a:moveTo>
                  <a:lnTo>
                    <a:pt x="5764" y="456"/>
                  </a:lnTo>
                  <a:lnTo>
                    <a:pt x="5882" y="0"/>
                  </a:lnTo>
                  <a:lnTo>
                    <a:pt x="91" y="205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4911725" y="2041475"/>
              <a:ext cx="145775" cy="67075"/>
            </a:xfrm>
            <a:custGeom>
              <a:rect b="b" l="l" r="r" t="t"/>
              <a:pathLst>
                <a:path extrusionOk="0" h="2683" w="5831">
                  <a:moveTo>
                    <a:pt x="0" y="2682"/>
                  </a:moveTo>
                  <a:lnTo>
                    <a:pt x="5810" y="414"/>
                  </a:lnTo>
                  <a:lnTo>
                    <a:pt x="5830" y="0"/>
                  </a:lnTo>
                  <a:lnTo>
                    <a:pt x="26" y="23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4909825" y="2015225"/>
              <a:ext cx="145575" cy="73225"/>
            </a:xfrm>
            <a:custGeom>
              <a:rect b="b" l="l" r="r" t="t"/>
              <a:pathLst>
                <a:path extrusionOk="0" h="2929" w="5823">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4901775" y="1992900"/>
              <a:ext cx="144675" cy="77975"/>
            </a:xfrm>
            <a:custGeom>
              <a:rect b="b" l="l" r="r" t="t"/>
              <a:pathLst>
                <a:path extrusionOk="0" h="3119" w="5787">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4888675" y="1974500"/>
              <a:ext cx="141150" cy="81850"/>
            </a:xfrm>
            <a:custGeom>
              <a:rect b="b" l="l" r="r" t="t"/>
              <a:pathLst>
                <a:path extrusionOk="0" h="3274" w="5646">
                  <a:moveTo>
                    <a:pt x="214" y="3273"/>
                  </a:moveTo>
                  <a:lnTo>
                    <a:pt x="5645" y="242"/>
                  </a:lnTo>
                  <a:lnTo>
                    <a:pt x="5340" y="0"/>
                  </a:lnTo>
                  <a:lnTo>
                    <a:pt x="1" y="30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4870800" y="1960275"/>
              <a:ext cx="135500" cy="84475"/>
            </a:xfrm>
            <a:custGeom>
              <a:rect b="b" l="l" r="r" t="t"/>
              <a:pathLst>
                <a:path extrusionOk="0" h="3379" w="5420">
                  <a:moveTo>
                    <a:pt x="271" y="3379"/>
                  </a:moveTo>
                  <a:lnTo>
                    <a:pt x="5420" y="188"/>
                  </a:lnTo>
                  <a:lnTo>
                    <a:pt x="5031" y="0"/>
                  </a:lnTo>
                  <a:lnTo>
                    <a:pt x="1" y="323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4847875" y="1950675"/>
              <a:ext cx="128550" cy="85525"/>
            </a:xfrm>
            <a:custGeom>
              <a:rect b="b" l="l" r="r" t="t"/>
              <a:pathLst>
                <a:path extrusionOk="0" h="3421" w="5142">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4820675" y="1945525"/>
              <a:ext cx="119925" cy="85250"/>
            </a:xfrm>
            <a:custGeom>
              <a:rect b="b" l="l" r="r" t="t"/>
              <a:pathLst>
                <a:path extrusionOk="0" h="3410" w="4797">
                  <a:moveTo>
                    <a:pt x="418" y="3410"/>
                  </a:moveTo>
                  <a:lnTo>
                    <a:pt x="4796" y="46"/>
                  </a:lnTo>
                  <a:lnTo>
                    <a:pt x="4216" y="1"/>
                  </a:lnTo>
                  <a:lnTo>
                    <a:pt x="1" y="337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4789725" y="1944525"/>
              <a:ext cx="109225" cy="84625"/>
            </a:xfrm>
            <a:custGeom>
              <a:rect b="b" l="l" r="r" t="t"/>
              <a:pathLst>
                <a:path extrusionOk="0" h="3385" w="4369">
                  <a:moveTo>
                    <a:pt x="462" y="3378"/>
                  </a:moveTo>
                  <a:lnTo>
                    <a:pt x="4369" y="1"/>
                  </a:lnTo>
                  <a:lnTo>
                    <a:pt x="3727" y="13"/>
                  </a:lnTo>
                  <a:lnTo>
                    <a:pt x="0" y="338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4755550" y="1946800"/>
              <a:ext cx="97300" cy="84675"/>
            </a:xfrm>
            <a:custGeom>
              <a:rect b="b" l="l" r="r" t="t"/>
              <a:pathLst>
                <a:path extrusionOk="0" h="3387" w="3892">
                  <a:moveTo>
                    <a:pt x="500" y="3343"/>
                  </a:moveTo>
                  <a:lnTo>
                    <a:pt x="3892" y="0"/>
                  </a:lnTo>
                  <a:lnTo>
                    <a:pt x="3200" y="69"/>
                  </a:lnTo>
                  <a:lnTo>
                    <a:pt x="1" y="338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4718500" y="1953275"/>
              <a:ext cx="84500" cy="83750"/>
            </a:xfrm>
            <a:custGeom>
              <a:rect b="b" l="l" r="r" t="t"/>
              <a:pathLst>
                <a:path extrusionOk="0" h="3350" w="338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4678950" y="1963850"/>
              <a:ext cx="70775" cy="81950"/>
            </a:xfrm>
            <a:custGeom>
              <a:rect b="b" l="l" r="r" t="t"/>
              <a:pathLst>
                <a:path extrusionOk="0" h="3278" w="2831">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4637575" y="1978575"/>
              <a:ext cx="56050" cy="78900"/>
            </a:xfrm>
            <a:custGeom>
              <a:rect b="b" l="l" r="r" t="t"/>
              <a:pathLst>
                <a:path extrusionOk="0" h="3156" w="2242">
                  <a:moveTo>
                    <a:pt x="2242" y="0"/>
                  </a:moveTo>
                  <a:lnTo>
                    <a:pt x="1416" y="255"/>
                  </a:lnTo>
                  <a:lnTo>
                    <a:pt x="1" y="3155"/>
                  </a:lnTo>
                  <a:lnTo>
                    <a:pt x="601" y="297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4595075" y="1997325"/>
              <a:ext cx="40475" cy="74500"/>
            </a:xfrm>
            <a:custGeom>
              <a:rect b="b" l="l" r="r" t="t"/>
              <a:pathLst>
                <a:path extrusionOk="0" h="2980" w="1619">
                  <a:moveTo>
                    <a:pt x="1619" y="0"/>
                  </a:moveTo>
                  <a:lnTo>
                    <a:pt x="778" y="301"/>
                  </a:lnTo>
                  <a:lnTo>
                    <a:pt x="0" y="2979"/>
                  </a:lnTo>
                  <a:lnTo>
                    <a:pt x="612" y="276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4551875" y="2019500"/>
              <a:ext cx="24650" cy="69200"/>
            </a:xfrm>
            <a:custGeom>
              <a:rect b="b" l="l" r="r" t="t"/>
              <a:pathLst>
                <a:path extrusionOk="0" h="2768" w="986">
                  <a:moveTo>
                    <a:pt x="986" y="1"/>
                  </a:moveTo>
                  <a:lnTo>
                    <a:pt x="140" y="343"/>
                  </a:lnTo>
                  <a:lnTo>
                    <a:pt x="1" y="2767"/>
                  </a:lnTo>
                  <a:lnTo>
                    <a:pt x="619" y="25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4496225" y="2044775"/>
              <a:ext cx="27875" cy="63275"/>
            </a:xfrm>
            <a:custGeom>
              <a:rect b="b" l="l" r="r" t="t"/>
              <a:pathLst>
                <a:path extrusionOk="0" h="2531" w="1115">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4437875" y="2072975"/>
              <a:ext cx="43300" cy="56425"/>
            </a:xfrm>
            <a:custGeom>
              <a:rect b="b" l="l" r="r" t="t"/>
              <a:pathLst>
                <a:path extrusionOk="0" h="2257" w="1732">
                  <a:moveTo>
                    <a:pt x="1731" y="1940"/>
                  </a:moveTo>
                  <a:lnTo>
                    <a:pt x="829" y="1"/>
                  </a:lnTo>
                  <a:lnTo>
                    <a:pt x="0" y="431"/>
                  </a:lnTo>
                  <a:lnTo>
                    <a:pt x="1127" y="22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4380875" y="2103775"/>
              <a:ext cx="58275" cy="48650"/>
            </a:xfrm>
            <a:custGeom>
              <a:rect b="b" l="l" r="r" t="t"/>
              <a:pathLst>
                <a:path extrusionOk="0" h="1946" w="2331">
                  <a:moveTo>
                    <a:pt x="2331" y="1610"/>
                  </a:moveTo>
                  <a:lnTo>
                    <a:pt x="808" y="1"/>
                  </a:lnTo>
                  <a:lnTo>
                    <a:pt x="0" y="460"/>
                  </a:lnTo>
                  <a:lnTo>
                    <a:pt x="1741" y="194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4325925" y="2136700"/>
              <a:ext cx="72575" cy="40275"/>
            </a:xfrm>
            <a:custGeom>
              <a:rect b="b" l="l" r="r" t="t"/>
              <a:pathLst>
                <a:path extrusionOk="0" h="1611" w="2903">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4273900" y="2171375"/>
              <a:ext cx="85825" cy="31375"/>
            </a:xfrm>
            <a:custGeom>
              <a:rect b="b" l="l" r="r" t="t"/>
              <a:pathLst>
                <a:path extrusionOk="0" h="1255" w="3433">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4225375" y="2207500"/>
              <a:ext cx="98150" cy="21800"/>
            </a:xfrm>
            <a:custGeom>
              <a:rect b="b" l="l" r="r" t="t"/>
              <a:pathLst>
                <a:path extrusionOk="0" h="872" w="3926">
                  <a:moveTo>
                    <a:pt x="3926" y="489"/>
                  </a:moveTo>
                  <a:lnTo>
                    <a:pt x="672" y="1"/>
                  </a:lnTo>
                  <a:lnTo>
                    <a:pt x="1" y="526"/>
                  </a:lnTo>
                  <a:lnTo>
                    <a:pt x="3441" y="87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4181100" y="2244450"/>
              <a:ext cx="109400" cy="13325"/>
            </a:xfrm>
            <a:custGeom>
              <a:rect b="b" l="l" r="r" t="t"/>
              <a:pathLst>
                <a:path extrusionOk="0" h="533" w="4376">
                  <a:moveTo>
                    <a:pt x="4375" y="87"/>
                  </a:moveTo>
                  <a:lnTo>
                    <a:pt x="613" y="0"/>
                  </a:lnTo>
                  <a:lnTo>
                    <a:pt x="1" y="532"/>
                  </a:lnTo>
                  <a:lnTo>
                    <a:pt x="3931" y="47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3874800" y="2335025"/>
              <a:ext cx="96450" cy="19875"/>
            </a:xfrm>
            <a:custGeom>
              <a:rect b="b" l="l" r="r" t="t"/>
              <a:pathLst>
                <a:path extrusionOk="0" h="795" w="3858">
                  <a:moveTo>
                    <a:pt x="3858" y="1"/>
                  </a:moveTo>
                  <a:lnTo>
                    <a:pt x="264" y="518"/>
                  </a:lnTo>
                  <a:lnTo>
                    <a:pt x="0" y="795"/>
                  </a:lnTo>
                  <a:lnTo>
                    <a:pt x="3631" y="2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3849275" y="2359725"/>
              <a:ext cx="99425" cy="23675"/>
            </a:xfrm>
            <a:custGeom>
              <a:rect b="b" l="l" r="r" t="t"/>
              <a:pathLst>
                <a:path extrusionOk="0" h="947" w="3977">
                  <a:moveTo>
                    <a:pt x="1" y="946"/>
                  </a:moveTo>
                  <a:lnTo>
                    <a:pt x="3781" y="235"/>
                  </a:lnTo>
                  <a:lnTo>
                    <a:pt x="3976" y="1"/>
                  </a:lnTo>
                  <a:lnTo>
                    <a:pt x="231" y="67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3825500" y="2384125"/>
              <a:ext cx="102950" cy="27675"/>
            </a:xfrm>
            <a:custGeom>
              <a:rect b="b" l="l" r="r" t="t"/>
              <a:pathLst>
                <a:path extrusionOk="0" h="1107" w="4118">
                  <a:moveTo>
                    <a:pt x="1" y="1107"/>
                  </a:moveTo>
                  <a:lnTo>
                    <a:pt x="3921" y="238"/>
                  </a:lnTo>
                  <a:lnTo>
                    <a:pt x="4117" y="1"/>
                  </a:lnTo>
                  <a:lnTo>
                    <a:pt x="230" y="83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3804850" y="2408225"/>
              <a:ext cx="105350" cy="31425"/>
            </a:xfrm>
            <a:custGeom>
              <a:rect b="b" l="l" r="r" t="t"/>
              <a:pathLst>
                <a:path extrusionOk="0" h="1257" w="4214">
                  <a:moveTo>
                    <a:pt x="0" y="1257"/>
                  </a:moveTo>
                  <a:lnTo>
                    <a:pt x="4050" y="231"/>
                  </a:lnTo>
                  <a:lnTo>
                    <a:pt x="4213" y="0"/>
                  </a:lnTo>
                  <a:lnTo>
                    <a:pt x="193" y="98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3785550" y="2432150"/>
              <a:ext cx="107725" cy="35225"/>
            </a:xfrm>
            <a:custGeom>
              <a:rect b="b" l="l" r="r" t="t"/>
              <a:pathLst>
                <a:path extrusionOk="0" h="1409" w="4309">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3769575" y="2455300"/>
              <a:ext cx="110100" cy="39025"/>
            </a:xfrm>
            <a:custGeom>
              <a:rect b="b" l="l" r="r" t="t"/>
              <a:pathLst>
                <a:path extrusionOk="0" h="1561" w="4404">
                  <a:moveTo>
                    <a:pt x="0" y="1561"/>
                  </a:moveTo>
                  <a:lnTo>
                    <a:pt x="4276" y="224"/>
                  </a:lnTo>
                  <a:lnTo>
                    <a:pt x="4404" y="0"/>
                  </a:lnTo>
                  <a:lnTo>
                    <a:pt x="154" y="130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3755800" y="2478175"/>
              <a:ext cx="111550" cy="42600"/>
            </a:xfrm>
            <a:custGeom>
              <a:rect b="b" l="l" r="r" t="t"/>
              <a:pathLst>
                <a:path extrusionOk="0" h="1704" w="4462">
                  <a:moveTo>
                    <a:pt x="4461" y="0"/>
                  </a:moveTo>
                  <a:lnTo>
                    <a:pt x="115" y="1454"/>
                  </a:lnTo>
                  <a:lnTo>
                    <a:pt x="0" y="1703"/>
                  </a:lnTo>
                  <a:lnTo>
                    <a:pt x="4368" y="2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3744125" y="2500325"/>
              <a:ext cx="113550" cy="46375"/>
            </a:xfrm>
            <a:custGeom>
              <a:rect b="b" l="l" r="r" t="t"/>
              <a:pathLst>
                <a:path extrusionOk="0" h="1855" w="4542">
                  <a:moveTo>
                    <a:pt x="1" y="1854"/>
                  </a:moveTo>
                  <a:lnTo>
                    <a:pt x="4447" y="215"/>
                  </a:lnTo>
                  <a:lnTo>
                    <a:pt x="4542" y="0"/>
                  </a:lnTo>
                  <a:lnTo>
                    <a:pt x="112" y="160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3736200" y="2521700"/>
              <a:ext cx="114250" cy="49725"/>
            </a:xfrm>
            <a:custGeom>
              <a:rect b="b" l="l" r="r" t="t"/>
              <a:pathLst>
                <a:path extrusionOk="0" h="1989" w="4570">
                  <a:moveTo>
                    <a:pt x="1" y="1988"/>
                  </a:moveTo>
                  <a:lnTo>
                    <a:pt x="4512" y="202"/>
                  </a:lnTo>
                  <a:lnTo>
                    <a:pt x="4569" y="0"/>
                  </a:lnTo>
                  <a:lnTo>
                    <a:pt x="71" y="175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3730050" y="2542700"/>
              <a:ext cx="114550" cy="52925"/>
            </a:xfrm>
            <a:custGeom>
              <a:rect b="b" l="l" r="r" t="t"/>
              <a:pathLst>
                <a:path extrusionOk="0" h="2117" w="4582">
                  <a:moveTo>
                    <a:pt x="0" y="2116"/>
                  </a:moveTo>
                  <a:lnTo>
                    <a:pt x="4562" y="188"/>
                  </a:lnTo>
                  <a:lnTo>
                    <a:pt x="4581" y="0"/>
                  </a:lnTo>
                  <a:lnTo>
                    <a:pt x="30" y="18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3727175" y="2562225"/>
              <a:ext cx="115450" cy="56425"/>
            </a:xfrm>
            <a:custGeom>
              <a:rect b="b" l="l" r="r" t="t"/>
              <a:pathLst>
                <a:path extrusionOk="0" h="2257" w="4618">
                  <a:moveTo>
                    <a:pt x="1" y="2257"/>
                  </a:moveTo>
                  <a:lnTo>
                    <a:pt x="4598" y="191"/>
                  </a:lnTo>
                  <a:lnTo>
                    <a:pt x="4617" y="1"/>
                  </a:lnTo>
                  <a:lnTo>
                    <a:pt x="27" y="203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3726825" y="2581250"/>
              <a:ext cx="115850" cy="59300"/>
            </a:xfrm>
            <a:custGeom>
              <a:rect b="b" l="l" r="r" t="t"/>
              <a:pathLst>
                <a:path extrusionOk="0" h="2372" w="4634">
                  <a:moveTo>
                    <a:pt x="17" y="2372"/>
                  </a:moveTo>
                  <a:lnTo>
                    <a:pt x="4633" y="174"/>
                  </a:lnTo>
                  <a:lnTo>
                    <a:pt x="4614" y="0"/>
                  </a:lnTo>
                  <a:lnTo>
                    <a:pt x="1" y="216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3728600" y="2599300"/>
              <a:ext cx="116125" cy="62475"/>
            </a:xfrm>
            <a:custGeom>
              <a:rect b="b" l="l" r="r" t="t"/>
              <a:pathLst>
                <a:path extrusionOk="0" h="2499" w="4645">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3733925" y="2615925"/>
              <a:ext cx="116750" cy="65100"/>
            </a:xfrm>
            <a:custGeom>
              <a:rect b="b" l="l" r="r" t="t"/>
              <a:pathLst>
                <a:path extrusionOk="0" h="2604" w="4670">
                  <a:moveTo>
                    <a:pt x="4669" y="158"/>
                  </a:moveTo>
                  <a:lnTo>
                    <a:pt x="4613" y="0"/>
                  </a:lnTo>
                  <a:lnTo>
                    <a:pt x="0" y="2418"/>
                  </a:lnTo>
                  <a:lnTo>
                    <a:pt x="62" y="260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3741175" y="2631900"/>
              <a:ext cx="117125" cy="67475"/>
            </a:xfrm>
            <a:custGeom>
              <a:rect b="b" l="l" r="r" t="t"/>
              <a:pathLst>
                <a:path extrusionOk="0" h="2699" w="4685">
                  <a:moveTo>
                    <a:pt x="4685" y="138"/>
                  </a:moveTo>
                  <a:lnTo>
                    <a:pt x="4588" y="0"/>
                  </a:lnTo>
                  <a:lnTo>
                    <a:pt x="1" y="2534"/>
                  </a:lnTo>
                  <a:lnTo>
                    <a:pt x="106" y="26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3752250" y="2646225"/>
              <a:ext cx="116075" cy="70175"/>
            </a:xfrm>
            <a:custGeom>
              <a:rect b="b" l="l" r="r" t="t"/>
              <a:pathLst>
                <a:path extrusionOk="0" h="2807" w="4643">
                  <a:moveTo>
                    <a:pt x="0" y="2642"/>
                  </a:moveTo>
                  <a:lnTo>
                    <a:pt x="110" y="2807"/>
                  </a:lnTo>
                  <a:lnTo>
                    <a:pt x="4642" y="139"/>
                  </a:lnTo>
                  <a:lnTo>
                    <a:pt x="454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3765975" y="2659350"/>
              <a:ext cx="115525" cy="72125"/>
            </a:xfrm>
            <a:custGeom>
              <a:rect b="b" l="l" r="r" t="t"/>
              <a:pathLst>
                <a:path extrusionOk="0" h="2885" w="4621">
                  <a:moveTo>
                    <a:pt x="154" y="2885"/>
                  </a:moveTo>
                  <a:lnTo>
                    <a:pt x="4621" y="119"/>
                  </a:lnTo>
                  <a:lnTo>
                    <a:pt x="4486" y="1"/>
                  </a:lnTo>
                  <a:lnTo>
                    <a:pt x="1" y="27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3782000" y="2671575"/>
              <a:ext cx="114250" cy="74025"/>
            </a:xfrm>
            <a:custGeom>
              <a:rect b="b" l="l" r="r" t="t"/>
              <a:pathLst>
                <a:path extrusionOk="0" h="2961" w="457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3802175" y="2681575"/>
              <a:ext cx="112125" cy="75950"/>
            </a:xfrm>
            <a:custGeom>
              <a:rect b="b" l="l" r="r" t="t"/>
              <a:pathLst>
                <a:path extrusionOk="0" h="3038" w="4485">
                  <a:moveTo>
                    <a:pt x="201" y="3037"/>
                  </a:moveTo>
                  <a:lnTo>
                    <a:pt x="4485" y="96"/>
                  </a:lnTo>
                  <a:lnTo>
                    <a:pt x="4310" y="0"/>
                  </a:lnTo>
                  <a:lnTo>
                    <a:pt x="1" y="29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3824300" y="2690700"/>
              <a:ext cx="110200" cy="77150"/>
            </a:xfrm>
            <a:custGeom>
              <a:rect b="b" l="l" r="r" t="t"/>
              <a:pathLst>
                <a:path extrusionOk="0" h="3086" w="4408">
                  <a:moveTo>
                    <a:pt x="243" y="3085"/>
                  </a:moveTo>
                  <a:lnTo>
                    <a:pt x="4407" y="72"/>
                  </a:lnTo>
                  <a:lnTo>
                    <a:pt x="4196" y="1"/>
                  </a:lnTo>
                  <a:lnTo>
                    <a:pt x="0" y="29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5168425" y="2138975"/>
              <a:ext cx="115800" cy="23325"/>
            </a:xfrm>
            <a:custGeom>
              <a:rect b="b" l="l" r="r" t="t"/>
              <a:pathLst>
                <a:path extrusionOk="0" h="933" w="4632">
                  <a:moveTo>
                    <a:pt x="4631" y="1"/>
                  </a:moveTo>
                  <a:lnTo>
                    <a:pt x="212" y="676"/>
                  </a:lnTo>
                  <a:lnTo>
                    <a:pt x="1" y="933"/>
                  </a:lnTo>
                  <a:lnTo>
                    <a:pt x="4389" y="3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5189125" y="2108350"/>
              <a:ext cx="117750" cy="27600"/>
            </a:xfrm>
            <a:custGeom>
              <a:rect b="b" l="l" r="r" t="t"/>
              <a:pathLst>
                <a:path extrusionOk="0" h="1104" w="4710">
                  <a:moveTo>
                    <a:pt x="4710" y="1"/>
                  </a:moveTo>
                  <a:lnTo>
                    <a:pt x="171" y="855"/>
                  </a:lnTo>
                  <a:lnTo>
                    <a:pt x="0" y="1104"/>
                  </a:lnTo>
                  <a:lnTo>
                    <a:pt x="4512" y="29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5206775" y="2078400"/>
              <a:ext cx="120275" cy="31875"/>
            </a:xfrm>
            <a:custGeom>
              <a:rect b="b" l="l" r="r" t="t"/>
              <a:pathLst>
                <a:path extrusionOk="0" h="1275" w="4811">
                  <a:moveTo>
                    <a:pt x="4810" y="1"/>
                  </a:moveTo>
                  <a:lnTo>
                    <a:pt x="171" y="1028"/>
                  </a:lnTo>
                  <a:lnTo>
                    <a:pt x="0" y="1275"/>
                  </a:lnTo>
                  <a:lnTo>
                    <a:pt x="4617" y="28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5221850" y="2049550"/>
              <a:ext cx="121250" cy="35825"/>
            </a:xfrm>
            <a:custGeom>
              <a:rect b="b" l="l" r="r" t="t"/>
              <a:pathLst>
                <a:path extrusionOk="0" h="1433" w="4850">
                  <a:moveTo>
                    <a:pt x="4850" y="0"/>
                  </a:moveTo>
                  <a:lnTo>
                    <a:pt x="129" y="1197"/>
                  </a:lnTo>
                  <a:lnTo>
                    <a:pt x="0" y="1433"/>
                  </a:lnTo>
                  <a:lnTo>
                    <a:pt x="4703" y="27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5235150" y="2021375"/>
              <a:ext cx="122125" cy="39625"/>
            </a:xfrm>
            <a:custGeom>
              <a:rect b="b" l="l" r="r" t="t"/>
              <a:pathLst>
                <a:path extrusionOk="0" h="1585" w="4885">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5244400" y="1994600"/>
              <a:ext cx="122875" cy="43300"/>
            </a:xfrm>
            <a:custGeom>
              <a:rect b="b" l="l" r="r" t="t"/>
              <a:pathLst>
                <a:path extrusionOk="0" h="1732" w="4915">
                  <a:moveTo>
                    <a:pt x="4915" y="1"/>
                  </a:moveTo>
                  <a:lnTo>
                    <a:pt x="87" y="1511"/>
                  </a:lnTo>
                  <a:lnTo>
                    <a:pt x="1" y="1732"/>
                  </a:lnTo>
                  <a:lnTo>
                    <a:pt x="4820" y="2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5252150" y="1968900"/>
              <a:ext cx="122425" cy="46550"/>
            </a:xfrm>
            <a:custGeom>
              <a:rect b="b" l="l" r="r" t="t"/>
              <a:pathLst>
                <a:path extrusionOk="0" h="1862" w="4897">
                  <a:moveTo>
                    <a:pt x="4896" y="1"/>
                  </a:moveTo>
                  <a:lnTo>
                    <a:pt x="45" y="1656"/>
                  </a:lnTo>
                  <a:lnTo>
                    <a:pt x="1" y="1862"/>
                  </a:lnTo>
                  <a:lnTo>
                    <a:pt x="4848" y="2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5256750" y="1944275"/>
              <a:ext cx="122550" cy="49900"/>
            </a:xfrm>
            <a:custGeom>
              <a:rect b="b" l="l" r="r" t="t"/>
              <a:pathLst>
                <a:path extrusionOk="0" h="1996" w="4902">
                  <a:moveTo>
                    <a:pt x="4902" y="0"/>
                  </a:moveTo>
                  <a:lnTo>
                    <a:pt x="45" y="1791"/>
                  </a:lnTo>
                  <a:lnTo>
                    <a:pt x="1" y="1996"/>
                  </a:lnTo>
                  <a:lnTo>
                    <a:pt x="4858" y="2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5258625" y="1921425"/>
              <a:ext cx="121225" cy="52650"/>
            </a:xfrm>
            <a:custGeom>
              <a:rect b="b" l="l" r="r" t="t"/>
              <a:pathLst>
                <a:path extrusionOk="0" h="2106" w="4849">
                  <a:moveTo>
                    <a:pt x="4848" y="0"/>
                  </a:moveTo>
                  <a:lnTo>
                    <a:pt x="4" y="1918"/>
                  </a:lnTo>
                  <a:lnTo>
                    <a:pt x="1" y="2105"/>
                  </a:lnTo>
                  <a:lnTo>
                    <a:pt x="4849" y="2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5258000" y="1899600"/>
              <a:ext cx="121525" cy="55125"/>
            </a:xfrm>
            <a:custGeom>
              <a:rect b="b" l="l" r="r" t="t"/>
              <a:pathLst>
                <a:path extrusionOk="0" h="2205" w="4861">
                  <a:moveTo>
                    <a:pt x="0" y="2035"/>
                  </a:moveTo>
                  <a:lnTo>
                    <a:pt x="38" y="2204"/>
                  </a:lnTo>
                  <a:lnTo>
                    <a:pt x="4860" y="197"/>
                  </a:lnTo>
                  <a:lnTo>
                    <a:pt x="481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5254250" y="1879425"/>
              <a:ext cx="120400" cy="57775"/>
            </a:xfrm>
            <a:custGeom>
              <a:rect b="b" l="l" r="r" t="t"/>
              <a:pathLst>
                <a:path extrusionOk="0" h="2311" w="4816">
                  <a:moveTo>
                    <a:pt x="1" y="2142"/>
                  </a:moveTo>
                  <a:lnTo>
                    <a:pt x="37" y="2311"/>
                  </a:lnTo>
                  <a:lnTo>
                    <a:pt x="4815" y="194"/>
                  </a:lnTo>
                  <a:lnTo>
                    <a:pt x="476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5247900" y="1860875"/>
              <a:ext cx="119900" cy="59700"/>
            </a:xfrm>
            <a:custGeom>
              <a:rect b="b" l="l" r="r" t="t"/>
              <a:pathLst>
                <a:path extrusionOk="0" h="2388" w="4796">
                  <a:moveTo>
                    <a:pt x="1" y="2239"/>
                  </a:moveTo>
                  <a:lnTo>
                    <a:pt x="76" y="2387"/>
                  </a:lnTo>
                  <a:lnTo>
                    <a:pt x="4796" y="171"/>
                  </a:lnTo>
                  <a:lnTo>
                    <a:pt x="4704"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5240100" y="1843350"/>
              <a:ext cx="118100" cy="61825"/>
            </a:xfrm>
            <a:custGeom>
              <a:rect b="b" l="l" r="r" t="t"/>
              <a:pathLst>
                <a:path extrusionOk="0" h="2473" w="4724">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5228450" y="1828175"/>
              <a:ext cx="116675" cy="63325"/>
            </a:xfrm>
            <a:custGeom>
              <a:rect b="b" l="l" r="r" t="t"/>
              <a:pathLst>
                <a:path extrusionOk="0" h="2533" w="4667">
                  <a:moveTo>
                    <a:pt x="4532" y="0"/>
                  </a:moveTo>
                  <a:lnTo>
                    <a:pt x="1" y="2404"/>
                  </a:lnTo>
                  <a:lnTo>
                    <a:pt x="112" y="2533"/>
                  </a:lnTo>
                  <a:lnTo>
                    <a:pt x="4667" y="1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5215375" y="1814175"/>
              <a:ext cx="115000" cy="64500"/>
            </a:xfrm>
            <a:custGeom>
              <a:rect b="b" l="l" r="r" t="t"/>
              <a:pathLst>
                <a:path extrusionOk="0" h="2580" w="4600">
                  <a:moveTo>
                    <a:pt x="4423" y="1"/>
                  </a:moveTo>
                  <a:lnTo>
                    <a:pt x="0" y="2474"/>
                  </a:lnTo>
                  <a:lnTo>
                    <a:pt x="149" y="2580"/>
                  </a:lnTo>
                  <a:lnTo>
                    <a:pt x="4599" y="12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5200150" y="1801750"/>
              <a:ext cx="112000" cy="65950"/>
            </a:xfrm>
            <a:custGeom>
              <a:rect b="b" l="l" r="r" t="t"/>
              <a:pathLst>
                <a:path extrusionOk="0" h="2638" w="4480">
                  <a:moveTo>
                    <a:pt x="4479" y="120"/>
                  </a:moveTo>
                  <a:lnTo>
                    <a:pt x="4302" y="1"/>
                  </a:lnTo>
                  <a:lnTo>
                    <a:pt x="1" y="2532"/>
                  </a:lnTo>
                  <a:lnTo>
                    <a:pt x="147" y="26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5140875" y="1775200"/>
              <a:ext cx="102850" cy="67825"/>
            </a:xfrm>
            <a:custGeom>
              <a:rect b="b" l="l" r="r" t="t"/>
              <a:pathLst>
                <a:path extrusionOk="0" h="2713" w="4114">
                  <a:moveTo>
                    <a:pt x="0" y="2651"/>
                  </a:moveTo>
                  <a:lnTo>
                    <a:pt x="212" y="2712"/>
                  </a:lnTo>
                  <a:lnTo>
                    <a:pt x="4113" y="67"/>
                  </a:lnTo>
                  <a:lnTo>
                    <a:pt x="386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5117250" y="1769725"/>
              <a:ext cx="99475" cy="67750"/>
            </a:xfrm>
            <a:custGeom>
              <a:rect b="b" l="l" r="r" t="t"/>
              <a:pathLst>
                <a:path extrusionOk="0" h="2710" w="3979">
                  <a:moveTo>
                    <a:pt x="3694" y="0"/>
                  </a:moveTo>
                  <a:lnTo>
                    <a:pt x="1" y="2672"/>
                  </a:lnTo>
                  <a:lnTo>
                    <a:pt x="243" y="2710"/>
                  </a:lnTo>
                  <a:lnTo>
                    <a:pt x="3978" y="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3519850" y="2366475"/>
              <a:ext cx="865575" cy="536825"/>
            </a:xfrm>
            <a:custGeom>
              <a:rect b="b" l="l" r="r" t="t"/>
              <a:pathLst>
                <a:path extrusionOk="0" h="21473" w="34623">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3632775" y="2354125"/>
              <a:ext cx="772150" cy="473200"/>
            </a:xfrm>
            <a:custGeom>
              <a:rect b="b" l="l" r="r" t="t"/>
              <a:pathLst>
                <a:path extrusionOk="0" h="18928" w="30886">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4509100" y="1710675"/>
              <a:ext cx="1035800" cy="1044175"/>
            </a:xfrm>
            <a:custGeom>
              <a:rect b="b" l="l" r="r" t="t"/>
              <a:pathLst>
                <a:path extrusionOk="0" h="41767" w="41432">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4512975" y="1769675"/>
              <a:ext cx="918150" cy="924550"/>
            </a:xfrm>
            <a:custGeom>
              <a:rect b="b" l="l" r="r" t="t"/>
              <a:pathLst>
                <a:path extrusionOk="0" h="36982" w="36726">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3827950" y="1673750"/>
              <a:ext cx="1552675" cy="627325"/>
            </a:xfrm>
            <a:custGeom>
              <a:rect b="b" l="l" r="r" t="t"/>
              <a:pathLst>
                <a:path extrusionOk="0" h="25093" w="62107">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3902475" y="1735025"/>
              <a:ext cx="1387625" cy="560975"/>
            </a:xfrm>
            <a:custGeom>
              <a:rect b="b" l="l" r="r" t="t"/>
              <a:pathLst>
                <a:path extrusionOk="0" h="22439" w="55505">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3014650" y="2421650"/>
              <a:ext cx="82750" cy="17575"/>
            </a:xfrm>
            <a:custGeom>
              <a:rect b="b" l="l" r="r" t="t"/>
              <a:pathLst>
                <a:path extrusionOk="0" h="703" w="3310">
                  <a:moveTo>
                    <a:pt x="0" y="703"/>
                  </a:moveTo>
                  <a:lnTo>
                    <a:pt x="2943" y="345"/>
                  </a:lnTo>
                  <a:lnTo>
                    <a:pt x="3309" y="0"/>
                  </a:lnTo>
                  <a:lnTo>
                    <a:pt x="388" y="3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2993300" y="2440600"/>
              <a:ext cx="83925" cy="18600"/>
            </a:xfrm>
            <a:custGeom>
              <a:rect b="b" l="l" r="r" t="t"/>
              <a:pathLst>
                <a:path extrusionOk="0" h="744" w="3357">
                  <a:moveTo>
                    <a:pt x="0" y="743"/>
                  </a:moveTo>
                  <a:lnTo>
                    <a:pt x="2989" y="346"/>
                  </a:lnTo>
                  <a:lnTo>
                    <a:pt x="3356" y="1"/>
                  </a:lnTo>
                  <a:lnTo>
                    <a:pt x="389" y="3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2972400" y="2459650"/>
              <a:ext cx="84575" cy="19525"/>
            </a:xfrm>
            <a:custGeom>
              <a:rect b="b" l="l" r="r" t="t"/>
              <a:pathLst>
                <a:path extrusionOk="0" h="781" w="3383">
                  <a:moveTo>
                    <a:pt x="0" y="780"/>
                  </a:moveTo>
                  <a:lnTo>
                    <a:pt x="3035" y="344"/>
                  </a:lnTo>
                  <a:lnTo>
                    <a:pt x="3383" y="0"/>
                  </a:lnTo>
                  <a:lnTo>
                    <a:pt x="369" y="4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2952050" y="2478600"/>
              <a:ext cx="85800" cy="20550"/>
            </a:xfrm>
            <a:custGeom>
              <a:rect b="b" l="l" r="r" t="t"/>
              <a:pathLst>
                <a:path extrusionOk="0" h="822" w="3432">
                  <a:moveTo>
                    <a:pt x="0" y="822"/>
                  </a:moveTo>
                  <a:lnTo>
                    <a:pt x="3081" y="346"/>
                  </a:lnTo>
                  <a:lnTo>
                    <a:pt x="3431" y="0"/>
                  </a:lnTo>
                  <a:lnTo>
                    <a:pt x="371" y="4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2931575" y="2497625"/>
              <a:ext cx="87025" cy="21600"/>
            </a:xfrm>
            <a:custGeom>
              <a:rect b="b" l="l" r="r" t="t"/>
              <a:pathLst>
                <a:path extrusionOk="0" h="864" w="3481">
                  <a:moveTo>
                    <a:pt x="1" y="863"/>
                  </a:moveTo>
                  <a:lnTo>
                    <a:pt x="3129" y="348"/>
                  </a:lnTo>
                  <a:lnTo>
                    <a:pt x="3480" y="1"/>
                  </a:lnTo>
                  <a:lnTo>
                    <a:pt x="373" y="4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2911650" y="2516775"/>
              <a:ext cx="87625" cy="22500"/>
            </a:xfrm>
            <a:custGeom>
              <a:rect b="b" l="l" r="r" t="t"/>
              <a:pathLst>
                <a:path extrusionOk="0" h="900" w="3505">
                  <a:moveTo>
                    <a:pt x="1" y="900"/>
                  </a:moveTo>
                  <a:lnTo>
                    <a:pt x="3174" y="345"/>
                  </a:lnTo>
                  <a:lnTo>
                    <a:pt x="3504" y="0"/>
                  </a:lnTo>
                  <a:lnTo>
                    <a:pt x="351" y="53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2892250" y="2535750"/>
              <a:ext cx="88825" cy="23575"/>
            </a:xfrm>
            <a:custGeom>
              <a:rect b="b" l="l" r="r" t="t"/>
              <a:pathLst>
                <a:path extrusionOk="0" h="943" w="3553">
                  <a:moveTo>
                    <a:pt x="1" y="943"/>
                  </a:moveTo>
                  <a:lnTo>
                    <a:pt x="3220" y="347"/>
                  </a:lnTo>
                  <a:lnTo>
                    <a:pt x="3553" y="0"/>
                  </a:lnTo>
                  <a:lnTo>
                    <a:pt x="353" y="57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2872750" y="2554825"/>
              <a:ext cx="90000" cy="24650"/>
            </a:xfrm>
            <a:custGeom>
              <a:rect b="b" l="l" r="r" t="t"/>
              <a:pathLst>
                <a:path extrusionOk="0" h="986" w="3600">
                  <a:moveTo>
                    <a:pt x="0" y="986"/>
                  </a:moveTo>
                  <a:lnTo>
                    <a:pt x="3265" y="349"/>
                  </a:lnTo>
                  <a:lnTo>
                    <a:pt x="3600" y="1"/>
                  </a:lnTo>
                  <a:lnTo>
                    <a:pt x="355" y="6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2853900" y="2574000"/>
              <a:ext cx="90550" cy="25600"/>
            </a:xfrm>
            <a:custGeom>
              <a:rect b="b" l="l" r="r" t="t"/>
              <a:pathLst>
                <a:path extrusionOk="0" h="1024" w="3622">
                  <a:moveTo>
                    <a:pt x="0" y="1023"/>
                  </a:moveTo>
                  <a:lnTo>
                    <a:pt x="3310" y="346"/>
                  </a:lnTo>
                  <a:lnTo>
                    <a:pt x="3622" y="1"/>
                  </a:lnTo>
                  <a:lnTo>
                    <a:pt x="333" y="6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2835500" y="2593000"/>
              <a:ext cx="91750" cy="26700"/>
            </a:xfrm>
            <a:custGeom>
              <a:rect b="b" l="l" r="r" t="t"/>
              <a:pathLst>
                <a:path extrusionOk="0" h="1068" w="3670">
                  <a:moveTo>
                    <a:pt x="0" y="1068"/>
                  </a:moveTo>
                  <a:lnTo>
                    <a:pt x="3355" y="348"/>
                  </a:lnTo>
                  <a:lnTo>
                    <a:pt x="3669" y="1"/>
                  </a:lnTo>
                  <a:lnTo>
                    <a:pt x="335" y="7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2817000" y="2612125"/>
              <a:ext cx="92925" cy="27775"/>
            </a:xfrm>
            <a:custGeom>
              <a:rect b="b" l="l" r="r" t="t"/>
              <a:pathLst>
                <a:path extrusionOk="0" h="1111" w="3717">
                  <a:moveTo>
                    <a:pt x="1" y="1110"/>
                  </a:moveTo>
                  <a:lnTo>
                    <a:pt x="3399" y="350"/>
                  </a:lnTo>
                  <a:lnTo>
                    <a:pt x="3716" y="0"/>
                  </a:lnTo>
                  <a:lnTo>
                    <a:pt x="338" y="7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2799300" y="2631300"/>
              <a:ext cx="93450" cy="28700"/>
            </a:xfrm>
            <a:custGeom>
              <a:rect b="b" l="l" r="r" t="t"/>
              <a:pathLst>
                <a:path extrusionOk="0" h="1148" w="3738">
                  <a:moveTo>
                    <a:pt x="0" y="1148"/>
                  </a:moveTo>
                  <a:lnTo>
                    <a:pt x="3444" y="345"/>
                  </a:lnTo>
                  <a:lnTo>
                    <a:pt x="3738" y="0"/>
                  </a:lnTo>
                  <a:lnTo>
                    <a:pt x="314" y="78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2781975" y="2650300"/>
              <a:ext cx="94575" cy="29825"/>
            </a:xfrm>
            <a:custGeom>
              <a:rect b="b" l="l" r="r" t="t"/>
              <a:pathLst>
                <a:path extrusionOk="0" h="1193" w="3783">
                  <a:moveTo>
                    <a:pt x="0" y="1192"/>
                  </a:moveTo>
                  <a:lnTo>
                    <a:pt x="3487" y="347"/>
                  </a:lnTo>
                  <a:lnTo>
                    <a:pt x="3783" y="0"/>
                  </a:lnTo>
                  <a:lnTo>
                    <a:pt x="316" y="82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2764525" y="2669400"/>
              <a:ext cx="95725" cy="30950"/>
            </a:xfrm>
            <a:custGeom>
              <a:rect b="b" l="l" r="r" t="t"/>
              <a:pathLst>
                <a:path extrusionOk="0" h="1238" w="3829">
                  <a:moveTo>
                    <a:pt x="0" y="1237"/>
                  </a:moveTo>
                  <a:lnTo>
                    <a:pt x="3530" y="349"/>
                  </a:lnTo>
                  <a:lnTo>
                    <a:pt x="3828" y="1"/>
                  </a:lnTo>
                  <a:lnTo>
                    <a:pt x="318" y="8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2748050" y="2688500"/>
              <a:ext cx="96200" cy="31900"/>
            </a:xfrm>
            <a:custGeom>
              <a:rect b="b" l="l" r="r" t="t"/>
              <a:pathLst>
                <a:path extrusionOk="0" h="1276" w="3848">
                  <a:moveTo>
                    <a:pt x="1" y="1276"/>
                  </a:moveTo>
                  <a:lnTo>
                    <a:pt x="3574" y="345"/>
                  </a:lnTo>
                  <a:lnTo>
                    <a:pt x="3848" y="0"/>
                  </a:lnTo>
                  <a:lnTo>
                    <a:pt x="295" y="9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2731825" y="2707475"/>
              <a:ext cx="97325" cy="33025"/>
            </a:xfrm>
            <a:custGeom>
              <a:rect b="b" l="l" r="r" t="t"/>
              <a:pathLst>
                <a:path extrusionOk="0" h="1321" w="3893">
                  <a:moveTo>
                    <a:pt x="0" y="1320"/>
                  </a:moveTo>
                  <a:lnTo>
                    <a:pt x="3615" y="347"/>
                  </a:lnTo>
                  <a:lnTo>
                    <a:pt x="3892" y="1"/>
                  </a:lnTo>
                  <a:lnTo>
                    <a:pt x="296" y="95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2715500" y="2726575"/>
              <a:ext cx="98400" cy="34125"/>
            </a:xfrm>
            <a:custGeom>
              <a:rect b="b" l="l" r="r" t="t"/>
              <a:pathLst>
                <a:path extrusionOk="0" h="1365" w="3936">
                  <a:moveTo>
                    <a:pt x="0" y="1365"/>
                  </a:moveTo>
                  <a:lnTo>
                    <a:pt x="3657" y="348"/>
                  </a:lnTo>
                  <a:lnTo>
                    <a:pt x="3936" y="0"/>
                  </a:lnTo>
                  <a:lnTo>
                    <a:pt x="297" y="99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2700350" y="2745575"/>
              <a:ext cx="98875" cy="35100"/>
            </a:xfrm>
            <a:custGeom>
              <a:rect b="b" l="l" r="r" t="t"/>
              <a:pathLst>
                <a:path extrusionOk="0" h="1404" w="3955">
                  <a:moveTo>
                    <a:pt x="1" y="1403"/>
                  </a:moveTo>
                  <a:lnTo>
                    <a:pt x="3699" y="343"/>
                  </a:lnTo>
                  <a:lnTo>
                    <a:pt x="3954" y="0"/>
                  </a:lnTo>
                  <a:lnTo>
                    <a:pt x="274" y="104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2685275" y="2764450"/>
              <a:ext cx="99900" cy="36250"/>
            </a:xfrm>
            <a:custGeom>
              <a:rect b="b" l="l" r="r" t="t"/>
              <a:pathLst>
                <a:path extrusionOk="0" h="1450" w="3996">
                  <a:moveTo>
                    <a:pt x="0" y="1449"/>
                  </a:moveTo>
                  <a:lnTo>
                    <a:pt x="3740" y="346"/>
                  </a:lnTo>
                  <a:lnTo>
                    <a:pt x="3996" y="0"/>
                  </a:lnTo>
                  <a:lnTo>
                    <a:pt x="275" y="108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2642500" y="2821125"/>
              <a:ext cx="102350" cy="39500"/>
            </a:xfrm>
            <a:custGeom>
              <a:rect b="b" l="l" r="r" t="t"/>
              <a:pathLst>
                <a:path extrusionOk="0" h="1580" w="4094">
                  <a:moveTo>
                    <a:pt x="4093" y="1"/>
                  </a:moveTo>
                  <a:lnTo>
                    <a:pt x="253" y="1216"/>
                  </a:lnTo>
                  <a:lnTo>
                    <a:pt x="0" y="1579"/>
                  </a:lnTo>
                  <a:lnTo>
                    <a:pt x="3859" y="34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2628825" y="2840025"/>
              <a:ext cx="103075" cy="40575"/>
            </a:xfrm>
            <a:custGeom>
              <a:rect b="b" l="l" r="r" t="t"/>
              <a:pathLst>
                <a:path extrusionOk="0" h="1623" w="4123">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2616300" y="2858700"/>
              <a:ext cx="103675" cy="41600"/>
            </a:xfrm>
            <a:custGeom>
              <a:rect b="b" l="l" r="r" t="t"/>
              <a:pathLst>
                <a:path extrusionOk="0" h="1664" w="4147">
                  <a:moveTo>
                    <a:pt x="4146" y="0"/>
                  </a:moveTo>
                  <a:lnTo>
                    <a:pt x="229" y="1305"/>
                  </a:lnTo>
                  <a:lnTo>
                    <a:pt x="0" y="1663"/>
                  </a:lnTo>
                  <a:lnTo>
                    <a:pt x="3936" y="34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2603650" y="2877375"/>
              <a:ext cx="104650" cy="42775"/>
            </a:xfrm>
            <a:custGeom>
              <a:rect b="b" l="l" r="r" t="t"/>
              <a:pathLst>
                <a:path extrusionOk="0" h="1711" w="4186">
                  <a:moveTo>
                    <a:pt x="4186" y="0"/>
                  </a:moveTo>
                  <a:lnTo>
                    <a:pt x="230" y="1349"/>
                  </a:lnTo>
                  <a:lnTo>
                    <a:pt x="1" y="1710"/>
                  </a:lnTo>
                  <a:lnTo>
                    <a:pt x="3973" y="3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2591525" y="2896125"/>
              <a:ext cx="105050" cy="43775"/>
            </a:xfrm>
            <a:custGeom>
              <a:rect b="b" l="l" r="r" t="t"/>
              <a:pathLst>
                <a:path extrusionOk="0" h="1751" w="4202">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2580275" y="2914550"/>
              <a:ext cx="105875" cy="44875"/>
            </a:xfrm>
            <a:custGeom>
              <a:rect b="b" l="l" r="r" t="t"/>
              <a:pathLst>
                <a:path extrusionOk="0" h="1795" w="4235">
                  <a:moveTo>
                    <a:pt x="4234" y="0"/>
                  </a:moveTo>
                  <a:lnTo>
                    <a:pt x="205" y="1438"/>
                  </a:lnTo>
                  <a:lnTo>
                    <a:pt x="1" y="1794"/>
                  </a:lnTo>
                  <a:lnTo>
                    <a:pt x="4046" y="33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2568925" y="2933025"/>
              <a:ext cx="106825" cy="46075"/>
            </a:xfrm>
            <a:custGeom>
              <a:rect b="b" l="l" r="r" t="t"/>
              <a:pathLst>
                <a:path extrusionOk="0" h="1843" w="4273">
                  <a:moveTo>
                    <a:pt x="4272" y="0"/>
                  </a:moveTo>
                  <a:lnTo>
                    <a:pt x="207" y="1484"/>
                  </a:lnTo>
                  <a:lnTo>
                    <a:pt x="1" y="1842"/>
                  </a:lnTo>
                  <a:lnTo>
                    <a:pt x="4082" y="3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2558425" y="2951575"/>
              <a:ext cx="106975" cy="47000"/>
            </a:xfrm>
            <a:custGeom>
              <a:rect b="b" l="l" r="r" t="t"/>
              <a:pathLst>
                <a:path extrusionOk="0" h="1880" w="4279">
                  <a:moveTo>
                    <a:pt x="4278" y="1"/>
                  </a:moveTo>
                  <a:lnTo>
                    <a:pt x="180" y="1529"/>
                  </a:lnTo>
                  <a:lnTo>
                    <a:pt x="1" y="1879"/>
                  </a:lnTo>
                  <a:lnTo>
                    <a:pt x="4115" y="3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2548525" y="2969725"/>
              <a:ext cx="107875" cy="48175"/>
            </a:xfrm>
            <a:custGeom>
              <a:rect b="b" l="l" r="r" t="t"/>
              <a:pathLst>
                <a:path extrusionOk="0" h="1927" w="4315">
                  <a:moveTo>
                    <a:pt x="4314" y="0"/>
                  </a:moveTo>
                  <a:lnTo>
                    <a:pt x="181" y="1575"/>
                  </a:lnTo>
                  <a:lnTo>
                    <a:pt x="1" y="1926"/>
                  </a:lnTo>
                  <a:lnTo>
                    <a:pt x="4149" y="33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2538550" y="2988025"/>
              <a:ext cx="108725" cy="49350"/>
            </a:xfrm>
            <a:custGeom>
              <a:rect b="b" l="l" r="r" t="t"/>
              <a:pathLst>
                <a:path extrusionOk="0" h="1974" w="4349">
                  <a:moveTo>
                    <a:pt x="4349" y="0"/>
                  </a:moveTo>
                  <a:lnTo>
                    <a:pt x="182" y="1619"/>
                  </a:lnTo>
                  <a:lnTo>
                    <a:pt x="1" y="1974"/>
                  </a:lnTo>
                  <a:lnTo>
                    <a:pt x="4181" y="33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2529725" y="3006200"/>
              <a:ext cx="108850" cy="50300"/>
            </a:xfrm>
            <a:custGeom>
              <a:rect b="b" l="l" r="r" t="t"/>
              <a:pathLst>
                <a:path extrusionOk="0" h="2012" w="4354">
                  <a:moveTo>
                    <a:pt x="4353" y="1"/>
                  </a:moveTo>
                  <a:lnTo>
                    <a:pt x="155" y="1666"/>
                  </a:lnTo>
                  <a:lnTo>
                    <a:pt x="1" y="2011"/>
                  </a:lnTo>
                  <a:lnTo>
                    <a:pt x="4214" y="32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2521225" y="3024100"/>
              <a:ext cx="109650" cy="51475"/>
            </a:xfrm>
            <a:custGeom>
              <a:rect b="b" l="l" r="r" t="t"/>
              <a:pathLst>
                <a:path extrusionOk="0" h="2059" w="4386">
                  <a:moveTo>
                    <a:pt x="1" y="2059"/>
                  </a:moveTo>
                  <a:lnTo>
                    <a:pt x="4245" y="328"/>
                  </a:lnTo>
                  <a:lnTo>
                    <a:pt x="4386" y="1"/>
                  </a:lnTo>
                  <a:lnTo>
                    <a:pt x="156" y="17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2512650" y="3042150"/>
              <a:ext cx="110475" cy="52650"/>
            </a:xfrm>
            <a:custGeom>
              <a:rect b="b" l="l" r="r" t="t"/>
              <a:pathLst>
                <a:path extrusionOk="0" h="2106" w="4419">
                  <a:moveTo>
                    <a:pt x="0" y="2105"/>
                  </a:moveTo>
                  <a:lnTo>
                    <a:pt x="4275" y="330"/>
                  </a:lnTo>
                  <a:lnTo>
                    <a:pt x="4418" y="0"/>
                  </a:lnTo>
                  <a:lnTo>
                    <a:pt x="156" y="17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2505600" y="3059975"/>
              <a:ext cx="110475" cy="53550"/>
            </a:xfrm>
            <a:custGeom>
              <a:rect b="b" l="l" r="r" t="t"/>
              <a:pathLst>
                <a:path extrusionOk="0" h="2142" w="4419">
                  <a:moveTo>
                    <a:pt x="0" y="2141"/>
                  </a:moveTo>
                  <a:lnTo>
                    <a:pt x="4305" y="319"/>
                  </a:lnTo>
                  <a:lnTo>
                    <a:pt x="4419" y="0"/>
                  </a:lnTo>
                  <a:lnTo>
                    <a:pt x="128" y="18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2498550" y="3077575"/>
              <a:ext cx="111250" cy="54725"/>
            </a:xfrm>
            <a:custGeom>
              <a:rect b="b" l="l" r="r" t="t"/>
              <a:pathLst>
                <a:path extrusionOk="0" h="2189" w="4450">
                  <a:moveTo>
                    <a:pt x="0" y="2189"/>
                  </a:moveTo>
                  <a:lnTo>
                    <a:pt x="4333" y="322"/>
                  </a:lnTo>
                  <a:lnTo>
                    <a:pt x="4449" y="1"/>
                  </a:lnTo>
                  <a:lnTo>
                    <a:pt x="128" y="184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2491725" y="3095325"/>
              <a:ext cx="111700" cy="55800"/>
            </a:xfrm>
            <a:custGeom>
              <a:rect b="b" l="l" r="r" t="t"/>
              <a:pathLst>
                <a:path extrusionOk="0" h="2232" w="4468">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2486225" y="3112675"/>
              <a:ext cx="111900" cy="56800"/>
            </a:xfrm>
            <a:custGeom>
              <a:rect b="b" l="l" r="r" t="t"/>
              <a:pathLst>
                <a:path extrusionOk="0" h="2272" w="4476">
                  <a:moveTo>
                    <a:pt x="0" y="2272"/>
                  </a:moveTo>
                  <a:lnTo>
                    <a:pt x="4387" y="313"/>
                  </a:lnTo>
                  <a:lnTo>
                    <a:pt x="4476" y="0"/>
                  </a:lnTo>
                  <a:lnTo>
                    <a:pt x="100" y="19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2480650" y="3129950"/>
              <a:ext cx="112600" cy="58000"/>
            </a:xfrm>
            <a:custGeom>
              <a:rect b="b" l="l" r="r" t="t"/>
              <a:pathLst>
                <a:path extrusionOk="0" h="2320" w="4504">
                  <a:moveTo>
                    <a:pt x="1" y="2319"/>
                  </a:moveTo>
                  <a:lnTo>
                    <a:pt x="4414" y="316"/>
                  </a:lnTo>
                  <a:lnTo>
                    <a:pt x="4504" y="0"/>
                  </a:lnTo>
                  <a:lnTo>
                    <a:pt x="102" y="198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2475725" y="3147350"/>
              <a:ext cx="112600" cy="58900"/>
            </a:xfrm>
            <a:custGeom>
              <a:rect b="b" l="l" r="r" t="t"/>
              <a:pathLst>
                <a:path extrusionOk="0" h="2356" w="4504">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2473400" y="3157300"/>
              <a:ext cx="112825" cy="59550"/>
            </a:xfrm>
            <a:custGeom>
              <a:rect b="b" l="l" r="r" t="t"/>
              <a:pathLst>
                <a:path extrusionOk="0" h="2382" w="4513">
                  <a:moveTo>
                    <a:pt x="0" y="2381"/>
                  </a:moveTo>
                  <a:lnTo>
                    <a:pt x="4453" y="306"/>
                  </a:lnTo>
                  <a:lnTo>
                    <a:pt x="4513" y="0"/>
                  </a:lnTo>
                  <a:lnTo>
                    <a:pt x="72" y="20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2469425" y="3174125"/>
              <a:ext cx="113450" cy="60775"/>
            </a:xfrm>
            <a:custGeom>
              <a:rect b="b" l="l" r="r" t="t"/>
              <a:pathLst>
                <a:path extrusionOk="0" h="2431" w="4538">
                  <a:moveTo>
                    <a:pt x="0" y="2431"/>
                  </a:moveTo>
                  <a:lnTo>
                    <a:pt x="4476" y="309"/>
                  </a:lnTo>
                  <a:lnTo>
                    <a:pt x="4538" y="0"/>
                  </a:lnTo>
                  <a:lnTo>
                    <a:pt x="73" y="210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2465725" y="3191100"/>
              <a:ext cx="113750" cy="61825"/>
            </a:xfrm>
            <a:custGeom>
              <a:rect b="b" l="l" r="r" t="t"/>
              <a:pathLst>
                <a:path extrusionOk="0" h="2473" w="455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2463425" y="3207600"/>
              <a:ext cx="113800" cy="62800"/>
            </a:xfrm>
            <a:custGeom>
              <a:rect b="b" l="l" r="r" t="t"/>
              <a:pathLst>
                <a:path extrusionOk="0" h="2512" w="4552">
                  <a:moveTo>
                    <a:pt x="0" y="2511"/>
                  </a:moveTo>
                  <a:lnTo>
                    <a:pt x="4519" y="299"/>
                  </a:lnTo>
                  <a:lnTo>
                    <a:pt x="4552" y="1"/>
                  </a:lnTo>
                  <a:lnTo>
                    <a:pt x="42" y="219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2461075" y="3224025"/>
              <a:ext cx="114325" cy="63950"/>
            </a:xfrm>
            <a:custGeom>
              <a:rect b="b" l="l" r="r" t="t"/>
              <a:pathLst>
                <a:path extrusionOk="0" h="2558" w="4573">
                  <a:moveTo>
                    <a:pt x="1" y="2558"/>
                  </a:moveTo>
                  <a:lnTo>
                    <a:pt x="4538" y="300"/>
                  </a:lnTo>
                  <a:lnTo>
                    <a:pt x="4573" y="1"/>
                  </a:lnTo>
                  <a:lnTo>
                    <a:pt x="44" y="22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2459375" y="3240575"/>
              <a:ext cx="114150" cy="64800"/>
            </a:xfrm>
            <a:custGeom>
              <a:rect b="b" l="l" r="r" t="t"/>
              <a:pathLst>
                <a:path extrusionOk="0" h="2592" w="4566">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2458725" y="3256425"/>
              <a:ext cx="114475" cy="65950"/>
            </a:xfrm>
            <a:custGeom>
              <a:rect b="b" l="l" r="r" t="t"/>
              <a:pathLst>
                <a:path extrusionOk="0" h="2638" w="4579">
                  <a:moveTo>
                    <a:pt x="4578" y="0"/>
                  </a:moveTo>
                  <a:lnTo>
                    <a:pt x="12" y="2328"/>
                  </a:lnTo>
                  <a:lnTo>
                    <a:pt x="1" y="2637"/>
                  </a:lnTo>
                  <a:lnTo>
                    <a:pt x="4574" y="28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2458050" y="3272350"/>
              <a:ext cx="114900" cy="67125"/>
            </a:xfrm>
            <a:custGeom>
              <a:rect b="b" l="l" r="r" t="t"/>
              <a:pathLst>
                <a:path extrusionOk="0" h="2685" w="4596">
                  <a:moveTo>
                    <a:pt x="4596" y="0"/>
                  </a:moveTo>
                  <a:lnTo>
                    <a:pt x="13" y="2373"/>
                  </a:lnTo>
                  <a:lnTo>
                    <a:pt x="0" y="2685"/>
                  </a:lnTo>
                  <a:lnTo>
                    <a:pt x="4592" y="2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2457950" y="3288275"/>
              <a:ext cx="115650" cy="67925"/>
            </a:xfrm>
            <a:custGeom>
              <a:rect b="b" l="l" r="r" t="t"/>
              <a:pathLst>
                <a:path extrusionOk="0" h="2717" w="4626">
                  <a:moveTo>
                    <a:pt x="4599" y="0"/>
                  </a:moveTo>
                  <a:lnTo>
                    <a:pt x="0" y="2418"/>
                  </a:lnTo>
                  <a:lnTo>
                    <a:pt x="19" y="2716"/>
                  </a:lnTo>
                  <a:lnTo>
                    <a:pt x="4625" y="2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2459025" y="3303550"/>
              <a:ext cx="116000" cy="69075"/>
            </a:xfrm>
            <a:custGeom>
              <a:rect b="b" l="l" r="r" t="t"/>
              <a:pathLst>
                <a:path extrusionOk="0" h="2763" w="4640">
                  <a:moveTo>
                    <a:pt x="0" y="2463"/>
                  </a:moveTo>
                  <a:lnTo>
                    <a:pt x="19" y="2762"/>
                  </a:lnTo>
                  <a:lnTo>
                    <a:pt x="4639" y="279"/>
                  </a:lnTo>
                  <a:lnTo>
                    <a:pt x="461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2464625" y="3348800"/>
              <a:ext cx="117625" cy="72125"/>
            </a:xfrm>
            <a:custGeom>
              <a:rect b="b" l="l" r="r" t="t"/>
              <a:pathLst>
                <a:path extrusionOk="0" h="2885" w="4705">
                  <a:moveTo>
                    <a:pt x="4649" y="0"/>
                  </a:moveTo>
                  <a:lnTo>
                    <a:pt x="1" y="2596"/>
                  </a:lnTo>
                  <a:lnTo>
                    <a:pt x="52" y="2885"/>
                  </a:lnTo>
                  <a:lnTo>
                    <a:pt x="4705" y="2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2467500" y="3363600"/>
              <a:ext cx="117825" cy="73275"/>
            </a:xfrm>
            <a:custGeom>
              <a:rect b="b" l="l" r="r" t="t"/>
              <a:pathLst>
                <a:path extrusionOk="0" h="2931" w="4713">
                  <a:moveTo>
                    <a:pt x="4657" y="0"/>
                  </a:moveTo>
                  <a:lnTo>
                    <a:pt x="0" y="2640"/>
                  </a:lnTo>
                  <a:lnTo>
                    <a:pt x="52" y="2931"/>
                  </a:lnTo>
                  <a:lnTo>
                    <a:pt x="4713" y="27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2471350" y="3377975"/>
              <a:ext cx="118825" cy="73975"/>
            </a:xfrm>
            <a:custGeom>
              <a:rect b="b" l="l" r="r" t="t"/>
              <a:pathLst>
                <a:path extrusionOk="0" h="2959" w="4753">
                  <a:moveTo>
                    <a:pt x="4664" y="0"/>
                  </a:moveTo>
                  <a:lnTo>
                    <a:pt x="0" y="2684"/>
                  </a:lnTo>
                  <a:lnTo>
                    <a:pt x="85" y="2958"/>
                  </a:lnTo>
                  <a:lnTo>
                    <a:pt x="4753" y="25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2476025" y="3392000"/>
              <a:ext cx="118975" cy="75100"/>
            </a:xfrm>
            <a:custGeom>
              <a:rect b="b" l="l" r="r" t="t"/>
              <a:pathLst>
                <a:path extrusionOk="0" h="3004" w="4759">
                  <a:moveTo>
                    <a:pt x="4671" y="0"/>
                  </a:moveTo>
                  <a:lnTo>
                    <a:pt x="1" y="2728"/>
                  </a:lnTo>
                  <a:lnTo>
                    <a:pt x="86" y="3004"/>
                  </a:lnTo>
                  <a:lnTo>
                    <a:pt x="4758" y="2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2480750" y="3406125"/>
              <a:ext cx="119450" cy="76050"/>
            </a:xfrm>
            <a:custGeom>
              <a:rect b="b" l="l" r="r" t="t"/>
              <a:pathLst>
                <a:path extrusionOk="0" h="3042" w="4778">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2486850" y="3419625"/>
              <a:ext cx="119950" cy="76900"/>
            </a:xfrm>
            <a:custGeom>
              <a:rect b="b" l="l" r="r" t="t"/>
              <a:pathLst>
                <a:path extrusionOk="0" h="3076" w="4798">
                  <a:moveTo>
                    <a:pt x="4677" y="0"/>
                  </a:moveTo>
                  <a:lnTo>
                    <a:pt x="0" y="2814"/>
                  </a:lnTo>
                  <a:lnTo>
                    <a:pt x="119" y="3075"/>
                  </a:lnTo>
                  <a:lnTo>
                    <a:pt x="4797" y="24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2493400" y="3432925"/>
              <a:ext cx="120000" cy="78025"/>
            </a:xfrm>
            <a:custGeom>
              <a:rect b="b" l="l" r="r" t="t"/>
              <a:pathLst>
                <a:path extrusionOk="0" h="3121" w="4800">
                  <a:moveTo>
                    <a:pt x="4679" y="1"/>
                  </a:moveTo>
                  <a:lnTo>
                    <a:pt x="1" y="2857"/>
                  </a:lnTo>
                  <a:lnTo>
                    <a:pt x="121" y="3120"/>
                  </a:lnTo>
                  <a:lnTo>
                    <a:pt x="4799" y="2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2500000" y="3446400"/>
              <a:ext cx="120750" cy="78625"/>
            </a:xfrm>
            <a:custGeom>
              <a:rect b="b" l="l" r="r" t="t"/>
              <a:pathLst>
                <a:path extrusionOk="0" h="3145" w="4830">
                  <a:moveTo>
                    <a:pt x="4680" y="0"/>
                  </a:moveTo>
                  <a:lnTo>
                    <a:pt x="1" y="2898"/>
                  </a:lnTo>
                  <a:lnTo>
                    <a:pt x="152" y="3145"/>
                  </a:lnTo>
                  <a:lnTo>
                    <a:pt x="4829" y="22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2508400" y="3458875"/>
              <a:ext cx="120775" cy="79675"/>
            </a:xfrm>
            <a:custGeom>
              <a:rect b="b" l="l" r="r" t="t"/>
              <a:pathLst>
                <a:path extrusionOk="0" h="3187" w="4831">
                  <a:moveTo>
                    <a:pt x="4677" y="0"/>
                  </a:moveTo>
                  <a:lnTo>
                    <a:pt x="1" y="2940"/>
                  </a:lnTo>
                  <a:lnTo>
                    <a:pt x="156" y="3187"/>
                  </a:lnTo>
                  <a:lnTo>
                    <a:pt x="4830" y="22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2516925" y="3471425"/>
              <a:ext cx="120675" cy="80800"/>
            </a:xfrm>
            <a:custGeom>
              <a:rect b="b" l="l" r="r" t="t"/>
              <a:pathLst>
                <a:path extrusionOk="0" h="3232" w="4827">
                  <a:moveTo>
                    <a:pt x="4673" y="1"/>
                  </a:moveTo>
                  <a:lnTo>
                    <a:pt x="0" y="2982"/>
                  </a:lnTo>
                  <a:lnTo>
                    <a:pt x="156" y="3231"/>
                  </a:lnTo>
                  <a:lnTo>
                    <a:pt x="4826" y="2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2525750" y="3483925"/>
              <a:ext cx="121375" cy="81325"/>
            </a:xfrm>
            <a:custGeom>
              <a:rect b="b" l="l" r="r" t="t"/>
              <a:pathLst>
                <a:path extrusionOk="0" h="3253" w="4855">
                  <a:moveTo>
                    <a:pt x="4668" y="1"/>
                  </a:moveTo>
                  <a:lnTo>
                    <a:pt x="1" y="3023"/>
                  </a:lnTo>
                  <a:lnTo>
                    <a:pt x="190" y="3253"/>
                  </a:lnTo>
                  <a:lnTo>
                    <a:pt x="4854" y="2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2536175" y="3495550"/>
              <a:ext cx="121225" cy="82375"/>
            </a:xfrm>
            <a:custGeom>
              <a:rect b="b" l="l" r="r" t="t"/>
              <a:pathLst>
                <a:path extrusionOk="0" h="3295" w="4849">
                  <a:moveTo>
                    <a:pt x="4661" y="0"/>
                  </a:moveTo>
                  <a:lnTo>
                    <a:pt x="1" y="3064"/>
                  </a:lnTo>
                  <a:lnTo>
                    <a:pt x="193" y="3294"/>
                  </a:lnTo>
                  <a:lnTo>
                    <a:pt x="4848" y="2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2546725" y="3507250"/>
              <a:ext cx="120950" cy="83425"/>
            </a:xfrm>
            <a:custGeom>
              <a:rect b="b" l="l" r="r" t="t"/>
              <a:pathLst>
                <a:path extrusionOk="0" h="3337" w="4838">
                  <a:moveTo>
                    <a:pt x="4650" y="1"/>
                  </a:moveTo>
                  <a:lnTo>
                    <a:pt x="0" y="3104"/>
                  </a:lnTo>
                  <a:lnTo>
                    <a:pt x="192" y="3337"/>
                  </a:lnTo>
                  <a:lnTo>
                    <a:pt x="4838" y="21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2557875" y="3518700"/>
              <a:ext cx="121525" cy="83875"/>
            </a:xfrm>
            <a:custGeom>
              <a:rect b="b" l="l" r="r" t="t"/>
              <a:pathLst>
                <a:path extrusionOk="0" h="3355" w="4861">
                  <a:moveTo>
                    <a:pt x="4640" y="1"/>
                  </a:moveTo>
                  <a:lnTo>
                    <a:pt x="1" y="3143"/>
                  </a:lnTo>
                  <a:lnTo>
                    <a:pt x="227" y="3355"/>
                  </a:lnTo>
                  <a:lnTo>
                    <a:pt x="4861" y="1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2570325" y="3529425"/>
              <a:ext cx="121250" cy="84875"/>
            </a:xfrm>
            <a:custGeom>
              <a:rect b="b" l="l" r="r" t="t"/>
              <a:pathLst>
                <a:path extrusionOk="0" h="3395" w="4850">
                  <a:moveTo>
                    <a:pt x="4628" y="0"/>
                  </a:moveTo>
                  <a:lnTo>
                    <a:pt x="1" y="3181"/>
                  </a:lnTo>
                  <a:lnTo>
                    <a:pt x="229" y="3395"/>
                  </a:lnTo>
                  <a:lnTo>
                    <a:pt x="4849" y="19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2582900" y="3540250"/>
              <a:ext cx="120875" cy="85875"/>
            </a:xfrm>
            <a:custGeom>
              <a:rect b="b" l="l" r="r" t="t"/>
              <a:pathLst>
                <a:path extrusionOk="0" h="3435" w="4835">
                  <a:moveTo>
                    <a:pt x="4612" y="0"/>
                  </a:moveTo>
                  <a:lnTo>
                    <a:pt x="0" y="3220"/>
                  </a:lnTo>
                  <a:lnTo>
                    <a:pt x="229" y="3434"/>
                  </a:lnTo>
                  <a:lnTo>
                    <a:pt x="4835" y="1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2596425" y="3550550"/>
              <a:ext cx="121300" cy="86250"/>
            </a:xfrm>
            <a:custGeom>
              <a:rect b="b" l="l" r="r" t="t"/>
              <a:pathLst>
                <a:path extrusionOk="0" h="3450" w="4852">
                  <a:moveTo>
                    <a:pt x="4596" y="0"/>
                  </a:moveTo>
                  <a:lnTo>
                    <a:pt x="0" y="3256"/>
                  </a:lnTo>
                  <a:lnTo>
                    <a:pt x="264" y="3450"/>
                  </a:lnTo>
                  <a:lnTo>
                    <a:pt x="4852" y="1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2610950" y="3560300"/>
              <a:ext cx="120875" cy="87225"/>
            </a:xfrm>
            <a:custGeom>
              <a:rect b="b" l="l" r="r" t="t"/>
              <a:pathLst>
                <a:path extrusionOk="0" h="3489" w="4835">
                  <a:moveTo>
                    <a:pt x="4577" y="1"/>
                  </a:moveTo>
                  <a:lnTo>
                    <a:pt x="1" y="3294"/>
                  </a:lnTo>
                  <a:lnTo>
                    <a:pt x="266" y="3488"/>
                  </a:lnTo>
                  <a:lnTo>
                    <a:pt x="4834" y="1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2625575" y="3570150"/>
              <a:ext cx="120600" cy="88025"/>
            </a:xfrm>
            <a:custGeom>
              <a:rect b="b" l="l" r="r" t="t"/>
              <a:pathLst>
                <a:path extrusionOk="0" h="3521" w="4824">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2641500" y="3579225"/>
              <a:ext cx="120625" cy="88525"/>
            </a:xfrm>
            <a:custGeom>
              <a:rect b="b" l="l" r="r" t="t"/>
              <a:pathLst>
                <a:path extrusionOk="0" h="3541" w="4825">
                  <a:moveTo>
                    <a:pt x="4534" y="1"/>
                  </a:moveTo>
                  <a:lnTo>
                    <a:pt x="0" y="3365"/>
                  </a:lnTo>
                  <a:lnTo>
                    <a:pt x="302" y="3540"/>
                  </a:lnTo>
                  <a:lnTo>
                    <a:pt x="4824" y="1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2658100" y="3587975"/>
              <a:ext cx="120075" cy="89375"/>
            </a:xfrm>
            <a:custGeom>
              <a:rect b="b" l="l" r="r" t="t"/>
              <a:pathLst>
                <a:path extrusionOk="0" h="3575" w="4803">
                  <a:moveTo>
                    <a:pt x="4510" y="0"/>
                  </a:moveTo>
                  <a:lnTo>
                    <a:pt x="1" y="3400"/>
                  </a:lnTo>
                  <a:lnTo>
                    <a:pt x="305" y="3575"/>
                  </a:lnTo>
                  <a:lnTo>
                    <a:pt x="4803" y="1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2674850" y="3596800"/>
              <a:ext cx="119900" cy="89925"/>
            </a:xfrm>
            <a:custGeom>
              <a:rect b="b" l="l" r="r" t="t"/>
              <a:pathLst>
                <a:path extrusionOk="0" h="3597" w="4796">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2693150" y="3604575"/>
              <a:ext cx="119525" cy="90525"/>
            </a:xfrm>
            <a:custGeom>
              <a:rect b="b" l="l" r="r" t="t"/>
              <a:pathLst>
                <a:path extrusionOk="0" h="3621" w="4781">
                  <a:moveTo>
                    <a:pt x="4454" y="1"/>
                  </a:moveTo>
                  <a:lnTo>
                    <a:pt x="0" y="3468"/>
                  </a:lnTo>
                  <a:lnTo>
                    <a:pt x="340" y="3620"/>
                  </a:lnTo>
                  <a:lnTo>
                    <a:pt x="4780" y="14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2711900" y="3612250"/>
              <a:ext cx="118775" cy="91325"/>
            </a:xfrm>
            <a:custGeom>
              <a:rect b="b" l="l" r="r" t="t"/>
              <a:pathLst>
                <a:path extrusionOk="0" h="3653" w="4751">
                  <a:moveTo>
                    <a:pt x="4423" y="0"/>
                  </a:moveTo>
                  <a:lnTo>
                    <a:pt x="0" y="3498"/>
                  </a:lnTo>
                  <a:lnTo>
                    <a:pt x="342" y="3652"/>
                  </a:lnTo>
                  <a:lnTo>
                    <a:pt x="4750" y="13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2730775" y="3619950"/>
              <a:ext cx="118675" cy="91600"/>
            </a:xfrm>
            <a:custGeom>
              <a:rect b="b" l="l" r="r" t="t"/>
              <a:pathLst>
                <a:path extrusionOk="0" h="3664" w="4747">
                  <a:moveTo>
                    <a:pt x="4389" y="1"/>
                  </a:moveTo>
                  <a:lnTo>
                    <a:pt x="0" y="3530"/>
                  </a:lnTo>
                  <a:lnTo>
                    <a:pt x="373" y="3664"/>
                  </a:lnTo>
                  <a:lnTo>
                    <a:pt x="4746" y="12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2751400" y="3626450"/>
              <a:ext cx="117950" cy="92250"/>
            </a:xfrm>
            <a:custGeom>
              <a:rect b="b" l="l" r="r" t="t"/>
              <a:pathLst>
                <a:path extrusionOk="0" h="3690" w="4718">
                  <a:moveTo>
                    <a:pt x="4355" y="0"/>
                  </a:moveTo>
                  <a:lnTo>
                    <a:pt x="1" y="3559"/>
                  </a:lnTo>
                  <a:lnTo>
                    <a:pt x="380" y="3690"/>
                  </a:lnTo>
                  <a:lnTo>
                    <a:pt x="4717" y="1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2772300" y="3632925"/>
              <a:ext cx="117025" cy="93025"/>
            </a:xfrm>
            <a:custGeom>
              <a:rect b="b" l="l" r="r" t="t"/>
              <a:pathLst>
                <a:path extrusionOk="0" h="3721" w="4681">
                  <a:moveTo>
                    <a:pt x="4317" y="0"/>
                  </a:moveTo>
                  <a:lnTo>
                    <a:pt x="1" y="3589"/>
                  </a:lnTo>
                  <a:lnTo>
                    <a:pt x="382" y="3721"/>
                  </a:lnTo>
                  <a:lnTo>
                    <a:pt x="4681" y="1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2793425" y="3639400"/>
              <a:ext cx="116850" cy="93075"/>
            </a:xfrm>
            <a:custGeom>
              <a:rect b="b" l="l" r="r" t="t"/>
              <a:pathLst>
                <a:path extrusionOk="0" h="3723" w="4674">
                  <a:moveTo>
                    <a:pt x="4277" y="0"/>
                  </a:moveTo>
                  <a:lnTo>
                    <a:pt x="0" y="3616"/>
                  </a:lnTo>
                  <a:lnTo>
                    <a:pt x="415" y="3723"/>
                  </a:lnTo>
                  <a:lnTo>
                    <a:pt x="4674" y="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2816300" y="3644600"/>
              <a:ext cx="115875" cy="93775"/>
            </a:xfrm>
            <a:custGeom>
              <a:rect b="b" l="l" r="r" t="t"/>
              <a:pathLst>
                <a:path extrusionOk="0" h="3751" w="4635">
                  <a:moveTo>
                    <a:pt x="4236" y="1"/>
                  </a:moveTo>
                  <a:lnTo>
                    <a:pt x="1" y="3643"/>
                  </a:lnTo>
                  <a:lnTo>
                    <a:pt x="419" y="3751"/>
                  </a:lnTo>
                  <a:lnTo>
                    <a:pt x="4634" y="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2829875" y="3647675"/>
              <a:ext cx="115275" cy="94175"/>
            </a:xfrm>
            <a:custGeom>
              <a:rect b="b" l="l" r="r" t="t"/>
              <a:pathLst>
                <a:path extrusionOk="0" h="3767" w="4611">
                  <a:moveTo>
                    <a:pt x="4211" y="1"/>
                  </a:moveTo>
                  <a:lnTo>
                    <a:pt x="1" y="3659"/>
                  </a:lnTo>
                  <a:lnTo>
                    <a:pt x="420" y="3767"/>
                  </a:lnTo>
                  <a:lnTo>
                    <a:pt x="4610" y="9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2853000" y="3653000"/>
              <a:ext cx="114500" cy="94550"/>
            </a:xfrm>
            <a:custGeom>
              <a:rect b="b" l="l" r="r" t="t"/>
              <a:pathLst>
                <a:path extrusionOk="0" h="3782" w="458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2877500" y="3657275"/>
              <a:ext cx="113800" cy="94750"/>
            </a:xfrm>
            <a:custGeom>
              <a:rect b="b" l="l" r="r" t="t"/>
              <a:pathLst>
                <a:path extrusionOk="0" h="3790" w="4552">
                  <a:moveTo>
                    <a:pt x="4117" y="0"/>
                  </a:moveTo>
                  <a:lnTo>
                    <a:pt x="1" y="3708"/>
                  </a:lnTo>
                  <a:lnTo>
                    <a:pt x="456" y="3789"/>
                  </a:lnTo>
                  <a:lnTo>
                    <a:pt x="4551" y="7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2902600" y="3661225"/>
              <a:ext cx="112600" cy="95350"/>
            </a:xfrm>
            <a:custGeom>
              <a:rect b="b" l="l" r="r" t="t"/>
              <a:pathLst>
                <a:path extrusionOk="0" h="3814" w="4504">
                  <a:moveTo>
                    <a:pt x="4067" y="0"/>
                  </a:moveTo>
                  <a:lnTo>
                    <a:pt x="0" y="3730"/>
                  </a:lnTo>
                  <a:lnTo>
                    <a:pt x="459" y="3813"/>
                  </a:lnTo>
                  <a:lnTo>
                    <a:pt x="4503" y="7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2927850" y="3665250"/>
              <a:ext cx="111750" cy="95475"/>
            </a:xfrm>
            <a:custGeom>
              <a:rect b="b" l="l" r="r" t="t"/>
              <a:pathLst>
                <a:path extrusionOk="0" h="3819" w="447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2954575" y="3668075"/>
              <a:ext cx="110775" cy="95725"/>
            </a:xfrm>
            <a:custGeom>
              <a:rect b="b" l="l" r="r" t="t"/>
              <a:pathLst>
                <a:path extrusionOk="0" h="3829" w="4431">
                  <a:moveTo>
                    <a:pt x="3962" y="1"/>
                  </a:moveTo>
                  <a:lnTo>
                    <a:pt x="0" y="3773"/>
                  </a:lnTo>
                  <a:lnTo>
                    <a:pt x="493" y="3829"/>
                  </a:lnTo>
                  <a:lnTo>
                    <a:pt x="4430" y="4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2981775" y="3670700"/>
              <a:ext cx="109425" cy="96225"/>
            </a:xfrm>
            <a:custGeom>
              <a:rect b="b" l="l" r="r" t="t"/>
              <a:pathLst>
                <a:path extrusionOk="0" h="3849" w="4377">
                  <a:moveTo>
                    <a:pt x="3906" y="0"/>
                  </a:moveTo>
                  <a:lnTo>
                    <a:pt x="0" y="3791"/>
                  </a:lnTo>
                  <a:lnTo>
                    <a:pt x="496" y="3848"/>
                  </a:lnTo>
                  <a:lnTo>
                    <a:pt x="4377" y="4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3009125" y="3673375"/>
              <a:ext cx="108500" cy="96200"/>
            </a:xfrm>
            <a:custGeom>
              <a:rect b="b" l="l" r="r" t="t"/>
              <a:pathLst>
                <a:path extrusionOk="0" h="3848" w="434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3037975" y="3674800"/>
              <a:ext cx="107300" cy="96375"/>
            </a:xfrm>
            <a:custGeom>
              <a:rect b="b" l="l" r="r" t="t"/>
              <a:pathLst>
                <a:path extrusionOk="0" h="3855" w="4292">
                  <a:moveTo>
                    <a:pt x="3788" y="1"/>
                  </a:moveTo>
                  <a:lnTo>
                    <a:pt x="0" y="3825"/>
                  </a:lnTo>
                  <a:lnTo>
                    <a:pt x="531" y="3855"/>
                  </a:lnTo>
                  <a:lnTo>
                    <a:pt x="4292" y="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3067225" y="3676025"/>
              <a:ext cx="105825" cy="96750"/>
            </a:xfrm>
            <a:custGeom>
              <a:rect b="b" l="l" r="r" t="t"/>
              <a:pathLst>
                <a:path extrusionOk="0" h="3870" w="4233">
                  <a:moveTo>
                    <a:pt x="3727" y="1"/>
                  </a:moveTo>
                  <a:lnTo>
                    <a:pt x="0" y="3840"/>
                  </a:lnTo>
                  <a:lnTo>
                    <a:pt x="534" y="3870"/>
                  </a:lnTo>
                  <a:lnTo>
                    <a:pt x="4233" y="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3096650" y="3677300"/>
              <a:ext cx="104725" cy="96725"/>
            </a:xfrm>
            <a:custGeom>
              <a:rect b="b" l="l" r="r" t="t"/>
              <a:pathLst>
                <a:path extrusionOk="0" h="3869" w="4189">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3127500" y="3677200"/>
              <a:ext cx="103375" cy="96800"/>
            </a:xfrm>
            <a:custGeom>
              <a:rect b="b" l="l" r="r" t="t"/>
              <a:pathLst>
                <a:path extrusionOk="0" h="3872" w="4135">
                  <a:moveTo>
                    <a:pt x="3597" y="5"/>
                  </a:moveTo>
                  <a:lnTo>
                    <a:pt x="1" y="3870"/>
                  </a:lnTo>
                  <a:lnTo>
                    <a:pt x="568" y="3871"/>
                  </a:lnTo>
                  <a:lnTo>
                    <a:pt x="4134"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3158775" y="3677000"/>
              <a:ext cx="101675" cy="97075"/>
            </a:xfrm>
            <a:custGeom>
              <a:rect b="b" l="l" r="r" t="t"/>
              <a:pathLst>
                <a:path extrusionOk="0" h="3883" w="4067">
                  <a:moveTo>
                    <a:pt x="3529" y="4"/>
                  </a:moveTo>
                  <a:lnTo>
                    <a:pt x="1" y="3882"/>
                  </a:lnTo>
                  <a:lnTo>
                    <a:pt x="572" y="3883"/>
                  </a:lnTo>
                  <a:lnTo>
                    <a:pt x="406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3190225" y="3676400"/>
              <a:ext cx="100400" cy="97850"/>
            </a:xfrm>
            <a:custGeom>
              <a:rect b="b" l="l" r="r" t="t"/>
              <a:pathLst>
                <a:path extrusionOk="0" h="3914" w="4016">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3223025" y="3674725"/>
              <a:ext cx="98825" cy="98125"/>
            </a:xfrm>
            <a:custGeom>
              <a:rect b="b" l="l" r="r" t="t"/>
              <a:pathLst>
                <a:path extrusionOk="0" h="3925" w="3953">
                  <a:moveTo>
                    <a:pt x="3384" y="30"/>
                  </a:moveTo>
                  <a:lnTo>
                    <a:pt x="0" y="3924"/>
                  </a:lnTo>
                  <a:lnTo>
                    <a:pt x="604" y="3898"/>
                  </a:lnTo>
                  <a:lnTo>
                    <a:pt x="395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3256225" y="3673075"/>
              <a:ext cx="96975" cy="98275"/>
            </a:xfrm>
            <a:custGeom>
              <a:rect b="b" l="l" r="r" t="t"/>
              <a:pathLst>
                <a:path extrusionOk="0" h="3931" w="3879">
                  <a:moveTo>
                    <a:pt x="3308" y="29"/>
                  </a:moveTo>
                  <a:lnTo>
                    <a:pt x="0" y="3930"/>
                  </a:lnTo>
                  <a:lnTo>
                    <a:pt x="606" y="3904"/>
                  </a:lnTo>
                  <a:lnTo>
                    <a:pt x="387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3289575" y="3670900"/>
              <a:ext cx="95575" cy="98975"/>
            </a:xfrm>
            <a:custGeom>
              <a:rect b="b" l="l" r="r" t="t"/>
              <a:pathLst>
                <a:path extrusionOk="0" h="3959" w="3823">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3324300" y="3667750"/>
              <a:ext cx="93725" cy="99175"/>
            </a:xfrm>
            <a:custGeom>
              <a:rect b="b" l="l" r="r" t="t"/>
              <a:pathLst>
                <a:path extrusionOk="0" h="3967" w="3749">
                  <a:moveTo>
                    <a:pt x="3149" y="57"/>
                  </a:moveTo>
                  <a:lnTo>
                    <a:pt x="1" y="3966"/>
                  </a:lnTo>
                  <a:lnTo>
                    <a:pt x="637" y="3909"/>
                  </a:lnTo>
                  <a:lnTo>
                    <a:pt x="374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3359350" y="3664600"/>
              <a:ext cx="91675" cy="99200"/>
            </a:xfrm>
            <a:custGeom>
              <a:rect b="b" l="l" r="r" t="t"/>
              <a:pathLst>
                <a:path extrusionOk="0" h="3968" w="3667">
                  <a:moveTo>
                    <a:pt x="3066" y="58"/>
                  </a:moveTo>
                  <a:lnTo>
                    <a:pt x="0" y="3968"/>
                  </a:lnTo>
                  <a:lnTo>
                    <a:pt x="638" y="3912"/>
                  </a:lnTo>
                  <a:lnTo>
                    <a:pt x="366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3394550" y="3660850"/>
              <a:ext cx="90125" cy="99850"/>
            </a:xfrm>
            <a:custGeom>
              <a:rect b="b" l="l" r="r" t="t"/>
              <a:pathLst>
                <a:path extrusionOk="0" h="3994" w="3605">
                  <a:moveTo>
                    <a:pt x="2981" y="83"/>
                  </a:moveTo>
                  <a:lnTo>
                    <a:pt x="0" y="3994"/>
                  </a:lnTo>
                  <a:lnTo>
                    <a:pt x="662" y="3910"/>
                  </a:lnTo>
                  <a:lnTo>
                    <a:pt x="360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3431075" y="3656175"/>
              <a:ext cx="88050" cy="99875"/>
            </a:xfrm>
            <a:custGeom>
              <a:rect b="b" l="l" r="r" t="t"/>
              <a:pathLst>
                <a:path extrusionOk="0" h="3995" w="3522">
                  <a:moveTo>
                    <a:pt x="2895" y="86"/>
                  </a:moveTo>
                  <a:lnTo>
                    <a:pt x="1" y="3994"/>
                  </a:lnTo>
                  <a:lnTo>
                    <a:pt x="668" y="3909"/>
                  </a:lnTo>
                  <a:lnTo>
                    <a:pt x="352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
            <p:cNvSpPr/>
            <p:nvPr/>
          </p:nvSpPr>
          <p:spPr>
            <a:xfrm>
              <a:off x="3467825" y="3651550"/>
              <a:ext cx="85875" cy="99775"/>
            </a:xfrm>
            <a:custGeom>
              <a:rect b="b" l="l" r="r" t="t"/>
              <a:pathLst>
                <a:path extrusionOk="0" h="3991" w="3435">
                  <a:moveTo>
                    <a:pt x="2805" y="85"/>
                  </a:moveTo>
                  <a:lnTo>
                    <a:pt x="1" y="3991"/>
                  </a:lnTo>
                  <a:lnTo>
                    <a:pt x="672" y="3904"/>
                  </a:lnTo>
                  <a:lnTo>
                    <a:pt x="343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
            <p:cNvSpPr/>
            <p:nvPr/>
          </p:nvSpPr>
          <p:spPr>
            <a:xfrm>
              <a:off x="3504825" y="3646150"/>
              <a:ext cx="84125" cy="100325"/>
            </a:xfrm>
            <a:custGeom>
              <a:rect b="b" l="l" r="r" t="t"/>
              <a:pathLst>
                <a:path extrusionOk="0" h="4013" w="3365">
                  <a:moveTo>
                    <a:pt x="2714" y="112"/>
                  </a:moveTo>
                  <a:lnTo>
                    <a:pt x="0" y="4013"/>
                  </a:lnTo>
                  <a:lnTo>
                    <a:pt x="694" y="3898"/>
                  </a:lnTo>
                  <a:lnTo>
                    <a:pt x="336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
            <p:cNvSpPr/>
            <p:nvPr/>
          </p:nvSpPr>
          <p:spPr>
            <a:xfrm>
              <a:off x="3543025" y="3640000"/>
              <a:ext cx="81850" cy="100150"/>
            </a:xfrm>
            <a:custGeom>
              <a:rect b="b" l="l" r="r" t="t"/>
              <a:pathLst>
                <a:path extrusionOk="0" h="4006" w="3274">
                  <a:moveTo>
                    <a:pt x="2620" y="112"/>
                  </a:moveTo>
                  <a:lnTo>
                    <a:pt x="0" y="4005"/>
                  </a:lnTo>
                  <a:lnTo>
                    <a:pt x="698" y="3890"/>
                  </a:lnTo>
                  <a:lnTo>
                    <a:pt x="327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
            <p:cNvSpPr/>
            <p:nvPr/>
          </p:nvSpPr>
          <p:spPr>
            <a:xfrm>
              <a:off x="3581400" y="3633850"/>
              <a:ext cx="79500" cy="99950"/>
            </a:xfrm>
            <a:custGeom>
              <a:rect b="b" l="l" r="r" t="t"/>
              <a:pathLst>
                <a:path extrusionOk="0" h="3998" w="3180">
                  <a:moveTo>
                    <a:pt x="2525" y="113"/>
                  </a:moveTo>
                  <a:lnTo>
                    <a:pt x="1" y="3997"/>
                  </a:lnTo>
                  <a:lnTo>
                    <a:pt x="701" y="3882"/>
                  </a:lnTo>
                  <a:lnTo>
                    <a:pt x="3180"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
            <p:cNvSpPr/>
            <p:nvPr/>
          </p:nvSpPr>
          <p:spPr>
            <a:xfrm>
              <a:off x="3620100" y="3626775"/>
              <a:ext cx="77600" cy="100375"/>
            </a:xfrm>
            <a:custGeom>
              <a:rect b="b" l="l" r="r" t="t"/>
              <a:pathLst>
                <a:path extrusionOk="0" h="4015" w="3104">
                  <a:moveTo>
                    <a:pt x="2427" y="140"/>
                  </a:moveTo>
                  <a:lnTo>
                    <a:pt x="1" y="4015"/>
                  </a:lnTo>
                  <a:lnTo>
                    <a:pt x="722" y="3870"/>
                  </a:lnTo>
                  <a:lnTo>
                    <a:pt x="310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a:off x="3659800" y="3619125"/>
              <a:ext cx="75150" cy="100050"/>
            </a:xfrm>
            <a:custGeom>
              <a:rect b="b" l="l" r="r" t="t"/>
              <a:pathLst>
                <a:path extrusionOk="0" h="4002" w="3006">
                  <a:moveTo>
                    <a:pt x="2328" y="139"/>
                  </a:moveTo>
                  <a:lnTo>
                    <a:pt x="1" y="4002"/>
                  </a:lnTo>
                  <a:lnTo>
                    <a:pt x="725" y="3857"/>
                  </a:lnTo>
                  <a:lnTo>
                    <a:pt x="300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
            <p:cNvSpPr/>
            <p:nvPr/>
          </p:nvSpPr>
          <p:spPr>
            <a:xfrm>
              <a:off x="3699675" y="3611475"/>
              <a:ext cx="72650" cy="99725"/>
            </a:xfrm>
            <a:custGeom>
              <a:rect b="b" l="l" r="r" t="t"/>
              <a:pathLst>
                <a:path extrusionOk="0" h="3989" w="2906">
                  <a:moveTo>
                    <a:pt x="2225" y="140"/>
                  </a:moveTo>
                  <a:lnTo>
                    <a:pt x="0" y="3989"/>
                  </a:lnTo>
                  <a:lnTo>
                    <a:pt x="728" y="3842"/>
                  </a:lnTo>
                  <a:lnTo>
                    <a:pt x="290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p:nvPr/>
          </p:nvSpPr>
          <p:spPr>
            <a:xfrm>
              <a:off x="3739975" y="3602725"/>
              <a:ext cx="70500" cy="99975"/>
            </a:xfrm>
            <a:custGeom>
              <a:rect b="b" l="l" r="r" t="t"/>
              <a:pathLst>
                <a:path extrusionOk="0" h="3999" w="2820">
                  <a:moveTo>
                    <a:pt x="2121" y="167"/>
                  </a:moveTo>
                  <a:lnTo>
                    <a:pt x="0" y="3999"/>
                  </a:lnTo>
                  <a:lnTo>
                    <a:pt x="746" y="3825"/>
                  </a:lnTo>
                  <a:lnTo>
                    <a:pt x="281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
            <p:cNvSpPr/>
            <p:nvPr/>
          </p:nvSpPr>
          <p:spPr>
            <a:xfrm>
              <a:off x="3781025" y="3593575"/>
              <a:ext cx="67950" cy="99550"/>
            </a:xfrm>
            <a:custGeom>
              <a:rect b="b" l="l" r="r" t="t"/>
              <a:pathLst>
                <a:path extrusionOk="0" h="3982" w="2718">
                  <a:moveTo>
                    <a:pt x="2017" y="167"/>
                  </a:moveTo>
                  <a:lnTo>
                    <a:pt x="0" y="3981"/>
                  </a:lnTo>
                  <a:lnTo>
                    <a:pt x="748" y="3808"/>
                  </a:lnTo>
                  <a:lnTo>
                    <a:pt x="271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
            <p:cNvSpPr/>
            <p:nvPr/>
          </p:nvSpPr>
          <p:spPr>
            <a:xfrm>
              <a:off x="3822225" y="3584450"/>
              <a:ext cx="65300" cy="99075"/>
            </a:xfrm>
            <a:custGeom>
              <a:rect b="b" l="l" r="r" t="t"/>
              <a:pathLst>
                <a:path extrusionOk="0" h="3963" w="2612">
                  <a:moveTo>
                    <a:pt x="1909" y="167"/>
                  </a:moveTo>
                  <a:lnTo>
                    <a:pt x="0" y="3962"/>
                  </a:lnTo>
                  <a:lnTo>
                    <a:pt x="751" y="3787"/>
                  </a:lnTo>
                  <a:lnTo>
                    <a:pt x="2612"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
            <p:cNvSpPr/>
            <p:nvPr/>
          </p:nvSpPr>
          <p:spPr>
            <a:xfrm>
              <a:off x="3863900" y="3574000"/>
              <a:ext cx="63025" cy="99200"/>
            </a:xfrm>
            <a:custGeom>
              <a:rect b="b" l="l" r="r" t="t"/>
              <a:pathLst>
                <a:path extrusionOk="0" h="3968" w="2521">
                  <a:moveTo>
                    <a:pt x="1802" y="193"/>
                  </a:moveTo>
                  <a:lnTo>
                    <a:pt x="0" y="3967"/>
                  </a:lnTo>
                  <a:lnTo>
                    <a:pt x="768" y="3764"/>
                  </a:lnTo>
                  <a:lnTo>
                    <a:pt x="2520"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
            <p:cNvSpPr/>
            <p:nvPr/>
          </p:nvSpPr>
          <p:spPr>
            <a:xfrm>
              <a:off x="3906150" y="3563375"/>
              <a:ext cx="60300" cy="98625"/>
            </a:xfrm>
            <a:custGeom>
              <a:rect b="b" l="l" r="r" t="t"/>
              <a:pathLst>
                <a:path extrusionOk="0" h="3945" w="2412">
                  <a:moveTo>
                    <a:pt x="1692" y="194"/>
                  </a:moveTo>
                  <a:lnTo>
                    <a:pt x="0" y="3945"/>
                  </a:lnTo>
                  <a:lnTo>
                    <a:pt x="770" y="3741"/>
                  </a:lnTo>
                  <a:lnTo>
                    <a:pt x="2412"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
            <p:cNvSpPr/>
            <p:nvPr/>
          </p:nvSpPr>
          <p:spPr>
            <a:xfrm>
              <a:off x="3948525" y="3552700"/>
              <a:ext cx="57600" cy="98100"/>
            </a:xfrm>
            <a:custGeom>
              <a:rect b="b" l="l" r="r" t="t"/>
              <a:pathLst>
                <a:path extrusionOk="0" h="3924" w="2304">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
            <p:cNvSpPr/>
            <p:nvPr/>
          </p:nvSpPr>
          <p:spPr>
            <a:xfrm>
              <a:off x="3991425" y="3540650"/>
              <a:ext cx="55100" cy="98000"/>
            </a:xfrm>
            <a:custGeom>
              <a:rect b="b" l="l" r="r" t="t"/>
              <a:pathLst>
                <a:path extrusionOk="0" h="3920" w="2204">
                  <a:moveTo>
                    <a:pt x="1469" y="219"/>
                  </a:moveTo>
                  <a:lnTo>
                    <a:pt x="0" y="3920"/>
                  </a:lnTo>
                  <a:lnTo>
                    <a:pt x="787" y="3688"/>
                  </a:lnTo>
                  <a:lnTo>
                    <a:pt x="220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
            <p:cNvSpPr/>
            <p:nvPr/>
          </p:nvSpPr>
          <p:spPr>
            <a:xfrm>
              <a:off x="4034700" y="3528600"/>
              <a:ext cx="52275" cy="97300"/>
            </a:xfrm>
            <a:custGeom>
              <a:rect b="b" l="l" r="r" t="t"/>
              <a:pathLst>
                <a:path extrusionOk="0" h="3892" w="2091">
                  <a:moveTo>
                    <a:pt x="1355" y="220"/>
                  </a:moveTo>
                  <a:lnTo>
                    <a:pt x="0" y="3892"/>
                  </a:lnTo>
                  <a:lnTo>
                    <a:pt x="789" y="3659"/>
                  </a:lnTo>
                  <a:lnTo>
                    <a:pt x="209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
            <p:cNvSpPr/>
            <p:nvPr/>
          </p:nvSpPr>
          <p:spPr>
            <a:xfrm>
              <a:off x="4078100" y="3516225"/>
              <a:ext cx="49575" cy="96900"/>
            </a:xfrm>
            <a:custGeom>
              <a:rect b="b" l="l" r="r" t="t"/>
              <a:pathLst>
                <a:path extrusionOk="0" h="3876" w="1983">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
            <p:cNvSpPr/>
            <p:nvPr/>
          </p:nvSpPr>
          <p:spPr>
            <a:xfrm>
              <a:off x="4122025" y="3502775"/>
              <a:ext cx="46800" cy="96425"/>
            </a:xfrm>
            <a:custGeom>
              <a:rect b="b" l="l" r="r" t="t"/>
              <a:pathLst>
                <a:path extrusionOk="0" h="3857" w="1872">
                  <a:moveTo>
                    <a:pt x="1123" y="246"/>
                  </a:moveTo>
                  <a:lnTo>
                    <a:pt x="1" y="3856"/>
                  </a:lnTo>
                  <a:lnTo>
                    <a:pt x="802" y="3596"/>
                  </a:lnTo>
                  <a:lnTo>
                    <a:pt x="1872"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
            <p:cNvSpPr/>
            <p:nvPr/>
          </p:nvSpPr>
          <p:spPr>
            <a:xfrm>
              <a:off x="4166175" y="3489350"/>
              <a:ext cx="43900" cy="95550"/>
            </a:xfrm>
            <a:custGeom>
              <a:rect b="b" l="l" r="r" t="t"/>
              <a:pathLst>
                <a:path extrusionOk="0" h="3822" w="1756">
                  <a:moveTo>
                    <a:pt x="1" y="3821"/>
                  </a:moveTo>
                  <a:lnTo>
                    <a:pt x="804" y="3561"/>
                  </a:lnTo>
                  <a:lnTo>
                    <a:pt x="1756" y="1"/>
                  </a:lnTo>
                  <a:lnTo>
                    <a:pt x="1005" y="2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
            <p:cNvSpPr/>
            <p:nvPr/>
          </p:nvSpPr>
          <p:spPr>
            <a:xfrm>
              <a:off x="4210425" y="3475350"/>
              <a:ext cx="41150" cy="95225"/>
            </a:xfrm>
            <a:custGeom>
              <a:rect b="b" l="l" r="r" t="t"/>
              <a:pathLst>
                <a:path extrusionOk="0" h="3809" w="1646">
                  <a:moveTo>
                    <a:pt x="1" y="3808"/>
                  </a:moveTo>
                  <a:lnTo>
                    <a:pt x="813" y="3524"/>
                  </a:lnTo>
                  <a:lnTo>
                    <a:pt x="1646" y="0"/>
                  </a:lnTo>
                  <a:lnTo>
                    <a:pt x="887" y="26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
            <p:cNvSpPr/>
            <p:nvPr/>
          </p:nvSpPr>
          <p:spPr>
            <a:xfrm>
              <a:off x="4326475" y="3436750"/>
              <a:ext cx="33550" cy="93050"/>
            </a:xfrm>
            <a:custGeom>
              <a:rect b="b" l="l" r="r" t="t"/>
              <a:pathLst>
                <a:path extrusionOk="0" h="3722" w="1342">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
            <p:cNvSpPr/>
            <p:nvPr/>
          </p:nvSpPr>
          <p:spPr>
            <a:xfrm>
              <a:off x="4371625" y="3420650"/>
              <a:ext cx="30600" cy="92325"/>
            </a:xfrm>
            <a:custGeom>
              <a:rect b="b" l="l" r="r" t="t"/>
              <a:pathLst>
                <a:path extrusionOk="0" h="3693" w="1224">
                  <a:moveTo>
                    <a:pt x="1" y="3692"/>
                  </a:moveTo>
                  <a:lnTo>
                    <a:pt x="823" y="3381"/>
                  </a:lnTo>
                  <a:lnTo>
                    <a:pt x="1223" y="0"/>
                  </a:lnTo>
                  <a:lnTo>
                    <a:pt x="456" y="29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a:off x="4416900" y="3404525"/>
              <a:ext cx="27600" cy="91275"/>
            </a:xfrm>
            <a:custGeom>
              <a:rect b="b" l="l" r="r" t="t"/>
              <a:pathLst>
                <a:path extrusionOk="0" h="3651" w="1104">
                  <a:moveTo>
                    <a:pt x="825" y="3338"/>
                  </a:moveTo>
                  <a:lnTo>
                    <a:pt x="1103" y="1"/>
                  </a:lnTo>
                  <a:lnTo>
                    <a:pt x="334" y="293"/>
                  </a:lnTo>
                  <a:lnTo>
                    <a:pt x="1" y="365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a:off x="4462275" y="3387950"/>
              <a:ext cx="24575" cy="90625"/>
            </a:xfrm>
            <a:custGeom>
              <a:rect b="b" l="l" r="r" t="t"/>
              <a:pathLst>
                <a:path extrusionOk="0" h="3625" w="983">
                  <a:moveTo>
                    <a:pt x="0" y="3625"/>
                  </a:moveTo>
                  <a:lnTo>
                    <a:pt x="828" y="3291"/>
                  </a:lnTo>
                  <a:lnTo>
                    <a:pt x="983" y="0"/>
                  </a:lnTo>
                  <a:lnTo>
                    <a:pt x="212" y="3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
            <p:cNvSpPr/>
            <p:nvPr/>
          </p:nvSpPr>
          <p:spPr>
            <a:xfrm>
              <a:off x="4507825" y="3370600"/>
              <a:ext cx="21525" cy="89525"/>
            </a:xfrm>
            <a:custGeom>
              <a:rect b="b" l="l" r="r" t="t"/>
              <a:pathLst>
                <a:path extrusionOk="0" h="3581" w="861">
                  <a:moveTo>
                    <a:pt x="829" y="3244"/>
                  </a:moveTo>
                  <a:lnTo>
                    <a:pt x="861" y="0"/>
                  </a:lnTo>
                  <a:lnTo>
                    <a:pt x="88" y="315"/>
                  </a:lnTo>
                  <a:lnTo>
                    <a:pt x="0" y="358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
            <p:cNvSpPr/>
            <p:nvPr/>
          </p:nvSpPr>
          <p:spPr>
            <a:xfrm>
              <a:off x="4552550" y="3353250"/>
              <a:ext cx="21625" cy="88350"/>
            </a:xfrm>
            <a:custGeom>
              <a:rect b="b" l="l" r="r" t="t"/>
              <a:pathLst>
                <a:path extrusionOk="0" h="3534" w="865">
                  <a:moveTo>
                    <a:pt x="35" y="3533"/>
                  </a:moveTo>
                  <a:lnTo>
                    <a:pt x="865" y="3196"/>
                  </a:lnTo>
                  <a:lnTo>
                    <a:pt x="773" y="0"/>
                  </a:lnTo>
                  <a:lnTo>
                    <a:pt x="0" y="31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a:off x="4595125" y="3335175"/>
              <a:ext cx="24700" cy="87675"/>
            </a:xfrm>
            <a:custGeom>
              <a:rect b="b" l="l" r="r" t="t"/>
              <a:pathLst>
                <a:path extrusionOk="0" h="3507" w="988">
                  <a:moveTo>
                    <a:pt x="158" y="3507"/>
                  </a:moveTo>
                  <a:lnTo>
                    <a:pt x="988" y="3146"/>
                  </a:lnTo>
                  <a:lnTo>
                    <a:pt x="774" y="1"/>
                  </a:lnTo>
                  <a:lnTo>
                    <a:pt x="0" y="3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
            <p:cNvSpPr/>
            <p:nvPr/>
          </p:nvSpPr>
          <p:spPr>
            <a:xfrm>
              <a:off x="4637675" y="3316650"/>
              <a:ext cx="27875" cy="86400"/>
            </a:xfrm>
            <a:custGeom>
              <a:rect b="b" l="l" r="r" t="t"/>
              <a:pathLst>
                <a:path extrusionOk="0" h="3456" w="1115">
                  <a:moveTo>
                    <a:pt x="283" y="3456"/>
                  </a:moveTo>
                  <a:lnTo>
                    <a:pt x="1114" y="3094"/>
                  </a:lnTo>
                  <a:lnTo>
                    <a:pt x="776" y="1"/>
                  </a:lnTo>
                  <a:lnTo>
                    <a:pt x="1" y="3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
            <p:cNvSpPr/>
            <p:nvPr/>
          </p:nvSpPr>
          <p:spPr>
            <a:xfrm>
              <a:off x="4680325" y="3298150"/>
              <a:ext cx="30975" cy="85050"/>
            </a:xfrm>
            <a:custGeom>
              <a:rect b="b" l="l" r="r" t="t"/>
              <a:pathLst>
                <a:path extrusionOk="0" h="3402" w="1239">
                  <a:moveTo>
                    <a:pt x="406" y="3402"/>
                  </a:moveTo>
                  <a:lnTo>
                    <a:pt x="1238" y="3042"/>
                  </a:lnTo>
                  <a:lnTo>
                    <a:pt x="776" y="0"/>
                  </a:lnTo>
                  <a:lnTo>
                    <a:pt x="1" y="3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
            <p:cNvSpPr/>
            <p:nvPr/>
          </p:nvSpPr>
          <p:spPr>
            <a:xfrm>
              <a:off x="4722925" y="3278725"/>
              <a:ext cx="34025" cy="84225"/>
            </a:xfrm>
            <a:custGeom>
              <a:rect b="b" l="l" r="r" t="t"/>
              <a:pathLst>
                <a:path extrusionOk="0" h="3369" w="1361">
                  <a:moveTo>
                    <a:pt x="530" y="3369"/>
                  </a:moveTo>
                  <a:lnTo>
                    <a:pt x="1360" y="2987"/>
                  </a:lnTo>
                  <a:lnTo>
                    <a:pt x="775" y="0"/>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
            <p:cNvSpPr/>
            <p:nvPr/>
          </p:nvSpPr>
          <p:spPr>
            <a:xfrm>
              <a:off x="4765475" y="3259075"/>
              <a:ext cx="37100" cy="82850"/>
            </a:xfrm>
            <a:custGeom>
              <a:rect b="b" l="l" r="r" t="t"/>
              <a:pathLst>
                <a:path extrusionOk="0" h="3314" w="1484">
                  <a:moveTo>
                    <a:pt x="653" y="3313"/>
                  </a:moveTo>
                  <a:lnTo>
                    <a:pt x="1483" y="2931"/>
                  </a:lnTo>
                  <a:lnTo>
                    <a:pt x="775" y="1"/>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
            <p:cNvSpPr/>
            <p:nvPr/>
          </p:nvSpPr>
          <p:spPr>
            <a:xfrm>
              <a:off x="4808050" y="3239425"/>
              <a:ext cx="40200" cy="81475"/>
            </a:xfrm>
            <a:custGeom>
              <a:rect b="b" l="l" r="r" t="t"/>
              <a:pathLst>
                <a:path extrusionOk="0" h="3259" w="1608">
                  <a:moveTo>
                    <a:pt x="776" y="3258"/>
                  </a:moveTo>
                  <a:lnTo>
                    <a:pt x="1607" y="2875"/>
                  </a:lnTo>
                  <a:lnTo>
                    <a:pt x="774" y="1"/>
                  </a:lnTo>
                  <a:lnTo>
                    <a:pt x="0" y="3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
            <p:cNvSpPr/>
            <p:nvPr/>
          </p:nvSpPr>
          <p:spPr>
            <a:xfrm>
              <a:off x="4850475" y="3218750"/>
              <a:ext cx="43125" cy="80475"/>
            </a:xfrm>
            <a:custGeom>
              <a:rect b="b" l="l" r="r" t="t"/>
              <a:pathLst>
                <a:path extrusionOk="0" h="3219" w="1725">
                  <a:moveTo>
                    <a:pt x="1" y="376"/>
                  </a:moveTo>
                  <a:lnTo>
                    <a:pt x="900" y="3218"/>
                  </a:lnTo>
                  <a:lnTo>
                    <a:pt x="1725" y="2816"/>
                  </a:lnTo>
                  <a:lnTo>
                    <a:pt x="770"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a:off x="4892800" y="3198100"/>
              <a:ext cx="46200" cy="78975"/>
            </a:xfrm>
            <a:custGeom>
              <a:rect b="b" l="l" r="r" t="t"/>
              <a:pathLst>
                <a:path extrusionOk="0" h="3159" w="1848">
                  <a:moveTo>
                    <a:pt x="1847" y="2755"/>
                  </a:moveTo>
                  <a:lnTo>
                    <a:pt x="769" y="1"/>
                  </a:lnTo>
                  <a:lnTo>
                    <a:pt x="0" y="375"/>
                  </a:lnTo>
                  <a:lnTo>
                    <a:pt x="1023" y="31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a:off x="4935125" y="3177225"/>
              <a:ext cx="49175" cy="77700"/>
            </a:xfrm>
            <a:custGeom>
              <a:rect b="b" l="l" r="r" t="t"/>
              <a:pathLst>
                <a:path extrusionOk="0" h="3108" w="1967">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a:off x="4977125" y="3155575"/>
              <a:ext cx="52125" cy="76375"/>
            </a:xfrm>
            <a:custGeom>
              <a:rect b="b" l="l" r="r" t="t"/>
              <a:pathLst>
                <a:path extrusionOk="0" h="3055" w="2085">
                  <a:moveTo>
                    <a:pt x="2084" y="2634"/>
                  </a:moveTo>
                  <a:lnTo>
                    <a:pt x="762" y="1"/>
                  </a:lnTo>
                  <a:lnTo>
                    <a:pt x="0" y="394"/>
                  </a:lnTo>
                  <a:lnTo>
                    <a:pt x="1267" y="305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a:off x="5019025" y="3133975"/>
              <a:ext cx="55150" cy="74825"/>
            </a:xfrm>
            <a:custGeom>
              <a:rect b="b" l="l" r="r" t="t"/>
              <a:pathLst>
                <a:path extrusionOk="0" h="2993" w="2206">
                  <a:moveTo>
                    <a:pt x="2206" y="2570"/>
                  </a:moveTo>
                  <a:lnTo>
                    <a:pt x="762" y="0"/>
                  </a:lnTo>
                  <a:lnTo>
                    <a:pt x="1" y="393"/>
                  </a:lnTo>
                  <a:lnTo>
                    <a:pt x="1389" y="29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a:off x="5060950" y="3112000"/>
              <a:ext cx="57900" cy="73600"/>
            </a:xfrm>
            <a:custGeom>
              <a:rect b="b" l="l" r="r" t="t"/>
              <a:pathLst>
                <a:path extrusionOk="0" h="2944" w="2316">
                  <a:moveTo>
                    <a:pt x="2316" y="2505"/>
                  </a:moveTo>
                  <a:lnTo>
                    <a:pt x="752" y="0"/>
                  </a:lnTo>
                  <a:lnTo>
                    <a:pt x="0" y="409"/>
                  </a:lnTo>
                  <a:lnTo>
                    <a:pt x="1509" y="29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
            <p:cNvSpPr/>
            <p:nvPr/>
          </p:nvSpPr>
          <p:spPr>
            <a:xfrm>
              <a:off x="5102300" y="3089500"/>
              <a:ext cx="60900" cy="71975"/>
            </a:xfrm>
            <a:custGeom>
              <a:rect b="b" l="l" r="r" t="t"/>
              <a:pathLst>
                <a:path extrusionOk="0" h="2879" w="2436">
                  <a:moveTo>
                    <a:pt x="2435" y="2440"/>
                  </a:moveTo>
                  <a:lnTo>
                    <a:pt x="751" y="1"/>
                  </a:lnTo>
                  <a:lnTo>
                    <a:pt x="0" y="409"/>
                  </a:lnTo>
                  <a:lnTo>
                    <a:pt x="1630" y="28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a:off x="5143625" y="3067050"/>
              <a:ext cx="63875" cy="70300"/>
            </a:xfrm>
            <a:custGeom>
              <a:rect b="b" l="l" r="r" t="t"/>
              <a:pathLst>
                <a:path extrusionOk="0" h="2812" w="2555">
                  <a:moveTo>
                    <a:pt x="2554" y="2373"/>
                  </a:moveTo>
                  <a:lnTo>
                    <a:pt x="752" y="0"/>
                  </a:lnTo>
                  <a:lnTo>
                    <a:pt x="1" y="408"/>
                  </a:lnTo>
                  <a:lnTo>
                    <a:pt x="1749" y="28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5184825" y="3044050"/>
              <a:ext cx="66500" cy="69025"/>
            </a:xfrm>
            <a:custGeom>
              <a:rect b="b" l="l" r="r" t="t"/>
              <a:pathLst>
                <a:path extrusionOk="0" h="2761" w="2660">
                  <a:moveTo>
                    <a:pt x="2660" y="2306"/>
                  </a:moveTo>
                  <a:lnTo>
                    <a:pt x="739" y="0"/>
                  </a:lnTo>
                  <a:lnTo>
                    <a:pt x="1" y="423"/>
                  </a:lnTo>
                  <a:lnTo>
                    <a:pt x="1868" y="276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a:off x="5225425" y="3020800"/>
              <a:ext cx="69425" cy="67275"/>
            </a:xfrm>
            <a:custGeom>
              <a:rect b="b" l="l" r="r" t="t"/>
              <a:pathLst>
                <a:path extrusionOk="0" h="2691" w="2777">
                  <a:moveTo>
                    <a:pt x="2777" y="2237"/>
                  </a:moveTo>
                  <a:lnTo>
                    <a:pt x="739" y="0"/>
                  </a:lnTo>
                  <a:lnTo>
                    <a:pt x="1" y="422"/>
                  </a:lnTo>
                  <a:lnTo>
                    <a:pt x="1986" y="26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a:off x="5266025" y="2997575"/>
              <a:ext cx="72325" cy="65550"/>
            </a:xfrm>
            <a:custGeom>
              <a:rect b="b" l="l" r="r" t="t"/>
              <a:pathLst>
                <a:path extrusionOk="0" h="2622" w="2893">
                  <a:moveTo>
                    <a:pt x="2892" y="2169"/>
                  </a:moveTo>
                  <a:lnTo>
                    <a:pt x="739" y="0"/>
                  </a:lnTo>
                  <a:lnTo>
                    <a:pt x="0" y="423"/>
                  </a:lnTo>
                  <a:lnTo>
                    <a:pt x="2101" y="262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5306275" y="2973700"/>
              <a:ext cx="74775" cy="64175"/>
            </a:xfrm>
            <a:custGeom>
              <a:rect b="b" l="l" r="r" t="t"/>
              <a:pathLst>
                <a:path extrusionOk="0" h="2567" w="2991">
                  <a:moveTo>
                    <a:pt x="2990" y="2099"/>
                  </a:moveTo>
                  <a:lnTo>
                    <a:pt x="723" y="0"/>
                  </a:lnTo>
                  <a:lnTo>
                    <a:pt x="1" y="436"/>
                  </a:lnTo>
                  <a:lnTo>
                    <a:pt x="2216" y="256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a:off x="5346000" y="2949775"/>
              <a:ext cx="77600" cy="62375"/>
            </a:xfrm>
            <a:custGeom>
              <a:rect b="b" l="l" r="r" t="t"/>
              <a:pathLst>
                <a:path extrusionOk="0" h="2495" w="3104">
                  <a:moveTo>
                    <a:pt x="3103" y="2028"/>
                  </a:moveTo>
                  <a:lnTo>
                    <a:pt x="722" y="0"/>
                  </a:lnTo>
                  <a:lnTo>
                    <a:pt x="1" y="435"/>
                  </a:lnTo>
                  <a:lnTo>
                    <a:pt x="2330" y="24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a:off x="5385675" y="2925850"/>
              <a:ext cx="80350" cy="60625"/>
            </a:xfrm>
            <a:custGeom>
              <a:rect b="b" l="l" r="r" t="t"/>
              <a:pathLst>
                <a:path extrusionOk="0" h="2425" w="3214">
                  <a:moveTo>
                    <a:pt x="3214" y="1956"/>
                  </a:moveTo>
                  <a:lnTo>
                    <a:pt x="720" y="1"/>
                  </a:lnTo>
                  <a:lnTo>
                    <a:pt x="1" y="436"/>
                  </a:lnTo>
                  <a:lnTo>
                    <a:pt x="2443" y="242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5424775" y="2901300"/>
              <a:ext cx="82700" cy="59075"/>
            </a:xfrm>
            <a:custGeom>
              <a:rect b="b" l="l" r="r" t="t"/>
              <a:pathLst>
                <a:path extrusionOk="0" h="2363" w="3308">
                  <a:moveTo>
                    <a:pt x="3307" y="1883"/>
                  </a:moveTo>
                  <a:lnTo>
                    <a:pt x="703" y="0"/>
                  </a:lnTo>
                  <a:lnTo>
                    <a:pt x="0" y="446"/>
                  </a:lnTo>
                  <a:lnTo>
                    <a:pt x="2554" y="236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5463425" y="2876775"/>
              <a:ext cx="85425" cy="57275"/>
            </a:xfrm>
            <a:custGeom>
              <a:rect b="b" l="l" r="r" t="t"/>
              <a:pathLst>
                <a:path extrusionOk="0" h="2291" w="3417">
                  <a:moveTo>
                    <a:pt x="3417" y="1812"/>
                  </a:moveTo>
                  <a:lnTo>
                    <a:pt x="703" y="1"/>
                  </a:lnTo>
                  <a:lnTo>
                    <a:pt x="0" y="446"/>
                  </a:lnTo>
                  <a:lnTo>
                    <a:pt x="2665" y="229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5502050" y="2852175"/>
              <a:ext cx="87825" cy="55575"/>
            </a:xfrm>
            <a:custGeom>
              <a:rect b="b" l="l" r="r" t="t"/>
              <a:pathLst>
                <a:path extrusionOk="0" h="2223" w="3513">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a:off x="5539775" y="2827125"/>
              <a:ext cx="90225" cy="53850"/>
            </a:xfrm>
            <a:custGeom>
              <a:rect b="b" l="l" r="r" t="t"/>
              <a:pathLst>
                <a:path extrusionOk="0" h="2154" w="3609">
                  <a:moveTo>
                    <a:pt x="3608" y="1665"/>
                  </a:moveTo>
                  <a:lnTo>
                    <a:pt x="682" y="1"/>
                  </a:lnTo>
                  <a:lnTo>
                    <a:pt x="0" y="456"/>
                  </a:lnTo>
                  <a:lnTo>
                    <a:pt x="2879" y="215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a:off x="5577225" y="2802175"/>
              <a:ext cx="92800" cy="51950"/>
            </a:xfrm>
            <a:custGeom>
              <a:rect b="b" l="l" r="r" t="t"/>
              <a:pathLst>
                <a:path extrusionOk="0" h="2078" w="3712">
                  <a:moveTo>
                    <a:pt x="3712" y="1590"/>
                  </a:moveTo>
                  <a:lnTo>
                    <a:pt x="681" y="1"/>
                  </a:lnTo>
                  <a:lnTo>
                    <a:pt x="1" y="453"/>
                  </a:lnTo>
                  <a:lnTo>
                    <a:pt x="2984" y="20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5614650" y="2777000"/>
              <a:ext cx="94800" cy="50325"/>
            </a:xfrm>
            <a:custGeom>
              <a:rect b="b" l="l" r="r" t="t"/>
              <a:pathLst>
                <a:path extrusionOk="0" h="2013" w="3792">
                  <a:moveTo>
                    <a:pt x="3791" y="1515"/>
                  </a:moveTo>
                  <a:lnTo>
                    <a:pt x="657" y="1"/>
                  </a:lnTo>
                  <a:lnTo>
                    <a:pt x="0" y="463"/>
                  </a:lnTo>
                  <a:lnTo>
                    <a:pt x="3088" y="201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5650800" y="2751575"/>
              <a:ext cx="97300" cy="48425"/>
            </a:xfrm>
            <a:custGeom>
              <a:rect b="b" l="l" r="r" t="t"/>
              <a:pathLst>
                <a:path extrusionOk="0" h="1937" w="3892">
                  <a:moveTo>
                    <a:pt x="3891" y="1440"/>
                  </a:moveTo>
                  <a:lnTo>
                    <a:pt x="657" y="1"/>
                  </a:lnTo>
                  <a:lnTo>
                    <a:pt x="0" y="463"/>
                  </a:lnTo>
                  <a:lnTo>
                    <a:pt x="3190" y="193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a:off x="5686900" y="2726250"/>
              <a:ext cx="99750" cy="46500"/>
            </a:xfrm>
            <a:custGeom>
              <a:rect b="b" l="l" r="r" t="t"/>
              <a:pathLst>
                <a:path extrusionOk="0" h="1860" w="3990">
                  <a:moveTo>
                    <a:pt x="3990" y="1365"/>
                  </a:moveTo>
                  <a:lnTo>
                    <a:pt x="656" y="0"/>
                  </a:lnTo>
                  <a:lnTo>
                    <a:pt x="1" y="461"/>
                  </a:lnTo>
                  <a:lnTo>
                    <a:pt x="3290" y="18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a:off x="5722725" y="2700650"/>
              <a:ext cx="101550" cy="44825"/>
            </a:xfrm>
            <a:custGeom>
              <a:rect b="b" l="l" r="r" t="t"/>
              <a:pathLst>
                <a:path extrusionOk="0" h="1793" w="4062">
                  <a:moveTo>
                    <a:pt x="4062" y="1290"/>
                  </a:moveTo>
                  <a:lnTo>
                    <a:pt x="631" y="1"/>
                  </a:lnTo>
                  <a:lnTo>
                    <a:pt x="0" y="469"/>
                  </a:lnTo>
                  <a:lnTo>
                    <a:pt x="3387" y="17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a:off x="5757375" y="2675000"/>
              <a:ext cx="103925" cy="42850"/>
            </a:xfrm>
            <a:custGeom>
              <a:rect b="b" l="l" r="r" t="t"/>
              <a:pathLst>
                <a:path extrusionOk="0" h="1714" w="4157">
                  <a:moveTo>
                    <a:pt x="4156" y="1213"/>
                  </a:moveTo>
                  <a:lnTo>
                    <a:pt x="631" y="0"/>
                  </a:lnTo>
                  <a:lnTo>
                    <a:pt x="1" y="467"/>
                  </a:lnTo>
                  <a:lnTo>
                    <a:pt x="3483" y="17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5792000" y="2649400"/>
              <a:ext cx="106200" cy="40950"/>
            </a:xfrm>
            <a:custGeom>
              <a:rect b="b" l="l" r="r" t="t"/>
              <a:pathLst>
                <a:path extrusionOk="0" h="1638" w="4248">
                  <a:moveTo>
                    <a:pt x="4248" y="1138"/>
                  </a:moveTo>
                  <a:lnTo>
                    <a:pt x="629" y="1"/>
                  </a:lnTo>
                  <a:lnTo>
                    <a:pt x="1" y="465"/>
                  </a:lnTo>
                  <a:lnTo>
                    <a:pt x="3577" y="16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a:off x="5826050" y="2623550"/>
              <a:ext cx="107800" cy="39175"/>
            </a:xfrm>
            <a:custGeom>
              <a:rect b="b" l="l" r="r" t="t"/>
              <a:pathLst>
                <a:path extrusionOk="0" h="1567" w="4312">
                  <a:moveTo>
                    <a:pt x="4312" y="1061"/>
                  </a:moveTo>
                  <a:lnTo>
                    <a:pt x="602" y="0"/>
                  </a:lnTo>
                  <a:lnTo>
                    <a:pt x="0" y="471"/>
                  </a:lnTo>
                  <a:lnTo>
                    <a:pt x="3669" y="156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a:off x="5859100" y="2597700"/>
              <a:ext cx="109975" cy="37250"/>
            </a:xfrm>
            <a:custGeom>
              <a:rect b="b" l="l" r="r" t="t"/>
              <a:pathLst>
                <a:path extrusionOk="0" h="1490" w="4399">
                  <a:moveTo>
                    <a:pt x="4399" y="985"/>
                  </a:moveTo>
                  <a:lnTo>
                    <a:pt x="601" y="0"/>
                  </a:lnTo>
                  <a:lnTo>
                    <a:pt x="1" y="470"/>
                  </a:lnTo>
                  <a:lnTo>
                    <a:pt x="3758" y="148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a:off x="5892100" y="2571950"/>
              <a:ext cx="112125" cy="35300"/>
            </a:xfrm>
            <a:custGeom>
              <a:rect b="b" l="l" r="r" t="t"/>
              <a:pathLst>
                <a:path extrusionOk="0" h="1412" w="4485">
                  <a:moveTo>
                    <a:pt x="4484" y="909"/>
                  </a:moveTo>
                  <a:lnTo>
                    <a:pt x="600" y="0"/>
                  </a:lnTo>
                  <a:lnTo>
                    <a:pt x="0" y="468"/>
                  </a:lnTo>
                  <a:lnTo>
                    <a:pt x="3846" y="141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5911425" y="2556575"/>
              <a:ext cx="112625" cy="34325"/>
            </a:xfrm>
            <a:custGeom>
              <a:rect b="b" l="l" r="r" t="t"/>
              <a:pathLst>
                <a:path extrusionOk="0" h="1373" w="4505">
                  <a:moveTo>
                    <a:pt x="4504" y="865"/>
                  </a:moveTo>
                  <a:lnTo>
                    <a:pt x="571" y="0"/>
                  </a:lnTo>
                  <a:lnTo>
                    <a:pt x="0" y="473"/>
                  </a:lnTo>
                  <a:lnTo>
                    <a:pt x="3896" y="137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a:off x="5942775" y="2530625"/>
              <a:ext cx="114675" cy="32375"/>
            </a:xfrm>
            <a:custGeom>
              <a:rect b="b" l="l" r="r" t="t"/>
              <a:pathLst>
                <a:path extrusionOk="0" h="1295" w="4587">
                  <a:moveTo>
                    <a:pt x="4587" y="789"/>
                  </a:moveTo>
                  <a:lnTo>
                    <a:pt x="570" y="0"/>
                  </a:lnTo>
                  <a:lnTo>
                    <a:pt x="1" y="472"/>
                  </a:lnTo>
                  <a:lnTo>
                    <a:pt x="3980" y="12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a:off x="5974075" y="2504750"/>
              <a:ext cx="116650" cy="30475"/>
            </a:xfrm>
            <a:custGeom>
              <a:rect b="b" l="l" r="r" t="t"/>
              <a:pathLst>
                <a:path extrusionOk="0" h="1219" w="4666">
                  <a:moveTo>
                    <a:pt x="1" y="471"/>
                  </a:moveTo>
                  <a:lnTo>
                    <a:pt x="4061" y="1218"/>
                  </a:lnTo>
                  <a:lnTo>
                    <a:pt x="4666" y="715"/>
                  </a:lnTo>
                  <a:lnTo>
                    <a:pt x="568"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a:off x="6004875" y="2478825"/>
              <a:ext cx="117850" cy="28650"/>
            </a:xfrm>
            <a:custGeom>
              <a:rect b="b" l="l" r="r" t="t"/>
              <a:pathLst>
                <a:path extrusionOk="0" h="1146" w="4714">
                  <a:moveTo>
                    <a:pt x="1" y="474"/>
                  </a:moveTo>
                  <a:lnTo>
                    <a:pt x="4141" y="1145"/>
                  </a:lnTo>
                  <a:lnTo>
                    <a:pt x="4713" y="639"/>
                  </a:lnTo>
                  <a:lnTo>
                    <a:pt x="538"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a:off x="6034425" y="2452925"/>
              <a:ext cx="119675" cy="26725"/>
            </a:xfrm>
            <a:custGeom>
              <a:rect b="b" l="l" r="r" t="t"/>
              <a:pathLst>
                <a:path extrusionOk="0" h="1069" w="4787">
                  <a:moveTo>
                    <a:pt x="0" y="471"/>
                  </a:moveTo>
                  <a:lnTo>
                    <a:pt x="4217" y="1068"/>
                  </a:lnTo>
                  <a:lnTo>
                    <a:pt x="4787" y="564"/>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a:off x="6063875" y="2427125"/>
              <a:ext cx="121500" cy="24800"/>
            </a:xfrm>
            <a:custGeom>
              <a:rect b="b" l="l" r="r" t="t"/>
              <a:pathLst>
                <a:path extrusionOk="0" h="992" w="4860">
                  <a:moveTo>
                    <a:pt x="1" y="469"/>
                  </a:moveTo>
                  <a:lnTo>
                    <a:pt x="4291" y="991"/>
                  </a:lnTo>
                  <a:lnTo>
                    <a:pt x="4860" y="489"/>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a:off x="6092600" y="2401275"/>
              <a:ext cx="122425" cy="22975"/>
            </a:xfrm>
            <a:custGeom>
              <a:rect b="b" l="l" r="r" t="t"/>
              <a:pathLst>
                <a:path extrusionOk="0" h="919" w="4897">
                  <a:moveTo>
                    <a:pt x="1" y="470"/>
                  </a:moveTo>
                  <a:lnTo>
                    <a:pt x="4364" y="919"/>
                  </a:lnTo>
                  <a:lnTo>
                    <a:pt x="4896" y="415"/>
                  </a:lnTo>
                  <a:lnTo>
                    <a:pt x="50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6120200" y="2375500"/>
              <a:ext cx="124100" cy="21075"/>
            </a:xfrm>
            <a:custGeom>
              <a:rect b="b" l="l" r="r" t="t"/>
              <a:pathLst>
                <a:path extrusionOk="0" h="843" w="4964">
                  <a:moveTo>
                    <a:pt x="4963" y="342"/>
                  </a:moveTo>
                  <a:lnTo>
                    <a:pt x="502" y="0"/>
                  </a:lnTo>
                  <a:lnTo>
                    <a:pt x="0" y="468"/>
                  </a:lnTo>
                  <a:lnTo>
                    <a:pt x="4432" y="8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6147725" y="2349825"/>
              <a:ext cx="115425" cy="19225"/>
            </a:xfrm>
            <a:custGeom>
              <a:rect b="b" l="l" r="r" t="t"/>
              <a:pathLst>
                <a:path extrusionOk="0" h="769" w="4617">
                  <a:moveTo>
                    <a:pt x="1" y="467"/>
                  </a:moveTo>
                  <a:lnTo>
                    <a:pt x="4499" y="768"/>
                  </a:lnTo>
                  <a:lnTo>
                    <a:pt x="4616" y="658"/>
                  </a:lnTo>
                  <a:lnTo>
                    <a:pt x="4616" y="245"/>
                  </a:lnTo>
                  <a:lnTo>
                    <a:pt x="50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a:off x="6174300" y="2324200"/>
              <a:ext cx="88850" cy="16100"/>
            </a:xfrm>
            <a:custGeom>
              <a:rect b="b" l="l" r="r" t="t"/>
              <a:pathLst>
                <a:path extrusionOk="0" h="644" w="3554">
                  <a:moveTo>
                    <a:pt x="0" y="465"/>
                  </a:moveTo>
                  <a:lnTo>
                    <a:pt x="3553" y="643"/>
                  </a:lnTo>
                  <a:lnTo>
                    <a:pt x="3553" y="132"/>
                  </a:lnTo>
                  <a:lnTo>
                    <a:pt x="466"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a:off x="6199875" y="2298650"/>
              <a:ext cx="63275" cy="13775"/>
            </a:xfrm>
            <a:custGeom>
              <a:rect b="b" l="l" r="r" t="t"/>
              <a:pathLst>
                <a:path extrusionOk="0" h="551" w="2531">
                  <a:moveTo>
                    <a:pt x="1" y="464"/>
                  </a:moveTo>
                  <a:lnTo>
                    <a:pt x="2530" y="550"/>
                  </a:lnTo>
                  <a:lnTo>
                    <a:pt x="2530" y="55"/>
                  </a:lnTo>
                  <a:lnTo>
                    <a:pt x="46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
            <p:cNvSpPr/>
            <p:nvPr/>
          </p:nvSpPr>
          <p:spPr>
            <a:xfrm>
              <a:off x="6225425" y="2273225"/>
              <a:ext cx="37725" cy="12250"/>
            </a:xfrm>
            <a:custGeom>
              <a:rect b="b" l="l" r="r" t="t"/>
              <a:pathLst>
                <a:path extrusionOk="0" h="490" w="1509">
                  <a:moveTo>
                    <a:pt x="0" y="463"/>
                  </a:moveTo>
                  <a:lnTo>
                    <a:pt x="1508" y="490"/>
                  </a:lnTo>
                  <a:lnTo>
                    <a:pt x="1508" y="13"/>
                  </a:lnTo>
                  <a:lnTo>
                    <a:pt x="461"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a:off x="6249775" y="2247900"/>
              <a:ext cx="13375" cy="11575"/>
            </a:xfrm>
            <a:custGeom>
              <a:rect b="b" l="l" r="r" t="t"/>
              <a:pathLst>
                <a:path extrusionOk="0" h="463" w="535">
                  <a:moveTo>
                    <a:pt x="0" y="460"/>
                  </a:moveTo>
                  <a:lnTo>
                    <a:pt x="534" y="463"/>
                  </a:lnTo>
                  <a:lnTo>
                    <a:pt x="534" y="0"/>
                  </a:lnTo>
                  <a:lnTo>
                    <a:pt x="42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a:off x="5333200" y="1007475"/>
              <a:ext cx="929950" cy="165550"/>
            </a:xfrm>
            <a:custGeom>
              <a:rect b="b" l="l" r="r" t="t"/>
              <a:pathLst>
                <a:path extrusionOk="0" h="6622" w="37198">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a:off x="6248075" y="1141450"/>
              <a:ext cx="15075" cy="11650"/>
            </a:xfrm>
            <a:custGeom>
              <a:rect b="b" l="l" r="r" t="t"/>
              <a:pathLst>
                <a:path extrusionOk="0" h="466" w="603">
                  <a:moveTo>
                    <a:pt x="340" y="465"/>
                  </a:moveTo>
                  <a:lnTo>
                    <a:pt x="602" y="298"/>
                  </a:lnTo>
                  <a:lnTo>
                    <a:pt x="602" y="1"/>
                  </a:lnTo>
                  <a:lnTo>
                    <a:pt x="0" y="38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a:off x="6228175" y="1124900"/>
              <a:ext cx="34975" cy="24400"/>
            </a:xfrm>
            <a:custGeom>
              <a:rect b="b" l="l" r="r" t="t"/>
              <a:pathLst>
                <a:path extrusionOk="0" h="976" w="1399">
                  <a:moveTo>
                    <a:pt x="364" y="976"/>
                  </a:moveTo>
                  <a:lnTo>
                    <a:pt x="1398" y="303"/>
                  </a:lnTo>
                  <a:lnTo>
                    <a:pt x="1398" y="1"/>
                  </a:lnTo>
                  <a:lnTo>
                    <a:pt x="1" y="91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a:off x="6208300" y="1108050"/>
              <a:ext cx="54850" cy="37975"/>
            </a:xfrm>
            <a:custGeom>
              <a:rect b="b" l="l" r="r" t="t"/>
              <a:pathLst>
                <a:path extrusionOk="0" h="1519" w="2194">
                  <a:moveTo>
                    <a:pt x="361" y="1518"/>
                  </a:moveTo>
                  <a:lnTo>
                    <a:pt x="2193" y="309"/>
                  </a:lnTo>
                  <a:lnTo>
                    <a:pt x="2193" y="1"/>
                  </a:lnTo>
                  <a:lnTo>
                    <a:pt x="1" y="14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p:nvPr/>
          </p:nvSpPr>
          <p:spPr>
            <a:xfrm>
              <a:off x="6188450" y="1090925"/>
              <a:ext cx="74700" cy="51800"/>
            </a:xfrm>
            <a:custGeom>
              <a:rect b="b" l="l" r="r" t="t"/>
              <a:pathLst>
                <a:path extrusionOk="0" h="2072" w="2988">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
            <p:cNvSpPr/>
            <p:nvPr/>
          </p:nvSpPr>
          <p:spPr>
            <a:xfrm>
              <a:off x="6167500" y="1078800"/>
              <a:ext cx="95650" cy="61200"/>
            </a:xfrm>
            <a:custGeom>
              <a:rect b="b" l="l" r="r" t="t"/>
              <a:pathLst>
                <a:path extrusionOk="0" h="2448" w="3826">
                  <a:moveTo>
                    <a:pt x="1" y="2406"/>
                  </a:moveTo>
                  <a:lnTo>
                    <a:pt x="381" y="2448"/>
                  </a:lnTo>
                  <a:lnTo>
                    <a:pt x="3825" y="106"/>
                  </a:lnTo>
                  <a:lnTo>
                    <a:pt x="3825" y="33"/>
                  </a:lnTo>
                  <a:lnTo>
                    <a:pt x="3512"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
            <p:cNvSpPr/>
            <p:nvPr/>
          </p:nvSpPr>
          <p:spPr>
            <a:xfrm>
              <a:off x="6146675" y="1076525"/>
              <a:ext cx="96500" cy="61150"/>
            </a:xfrm>
            <a:custGeom>
              <a:rect b="b" l="l" r="r" t="t"/>
              <a:pathLst>
                <a:path extrusionOk="0" h="2446" w="3860">
                  <a:moveTo>
                    <a:pt x="3859" y="41"/>
                  </a:moveTo>
                  <a:lnTo>
                    <a:pt x="3457" y="0"/>
                  </a:lnTo>
                  <a:lnTo>
                    <a:pt x="1" y="2402"/>
                  </a:lnTo>
                  <a:lnTo>
                    <a:pt x="379" y="24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
            <p:cNvSpPr/>
            <p:nvPr/>
          </p:nvSpPr>
          <p:spPr>
            <a:xfrm>
              <a:off x="6125700" y="1074425"/>
              <a:ext cx="95350" cy="60875"/>
            </a:xfrm>
            <a:custGeom>
              <a:rect b="b" l="l" r="r" t="t"/>
              <a:pathLst>
                <a:path extrusionOk="0" h="2435" w="3814">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a:off x="6103875" y="1073100"/>
              <a:ext cx="94125" cy="60575"/>
            </a:xfrm>
            <a:custGeom>
              <a:rect b="b" l="l" r="r" t="t"/>
              <a:pathLst>
                <a:path extrusionOk="0" h="2423" w="3765">
                  <a:moveTo>
                    <a:pt x="3764" y="24"/>
                  </a:moveTo>
                  <a:lnTo>
                    <a:pt x="3343" y="0"/>
                  </a:lnTo>
                  <a:lnTo>
                    <a:pt x="0" y="2396"/>
                  </a:lnTo>
                  <a:lnTo>
                    <a:pt x="396" y="242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a:off x="6082175" y="1071750"/>
              <a:ext cx="92650" cy="60475"/>
            </a:xfrm>
            <a:custGeom>
              <a:rect b="b" l="l" r="r" t="t"/>
              <a:pathLst>
                <a:path extrusionOk="0" h="2419" w="3706">
                  <a:moveTo>
                    <a:pt x="3705" y="25"/>
                  </a:moveTo>
                  <a:lnTo>
                    <a:pt x="3286" y="0"/>
                  </a:lnTo>
                  <a:lnTo>
                    <a:pt x="1" y="2392"/>
                  </a:lnTo>
                  <a:lnTo>
                    <a:pt x="394" y="24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a:off x="6060150" y="1070775"/>
              <a:ext cx="91650" cy="59975"/>
            </a:xfrm>
            <a:custGeom>
              <a:rect b="b" l="l" r="r" t="t"/>
              <a:pathLst>
                <a:path extrusionOk="0" h="2399" w="3666">
                  <a:moveTo>
                    <a:pt x="3666" y="10"/>
                  </a:moveTo>
                  <a:lnTo>
                    <a:pt x="3228" y="0"/>
                  </a:lnTo>
                  <a:lnTo>
                    <a:pt x="0" y="2387"/>
                  </a:lnTo>
                  <a:lnTo>
                    <a:pt x="412" y="23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a:off x="6037475" y="1070375"/>
              <a:ext cx="90225" cy="59800"/>
            </a:xfrm>
            <a:custGeom>
              <a:rect b="b" l="l" r="r" t="t"/>
              <a:pathLst>
                <a:path extrusionOk="0" h="2392" w="3609">
                  <a:moveTo>
                    <a:pt x="3608" y="8"/>
                  </a:moveTo>
                  <a:lnTo>
                    <a:pt x="3171" y="1"/>
                  </a:lnTo>
                  <a:lnTo>
                    <a:pt x="1" y="2382"/>
                  </a:lnTo>
                  <a:lnTo>
                    <a:pt x="412" y="23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a:off x="6015000" y="1069950"/>
              <a:ext cx="88700" cy="59650"/>
            </a:xfrm>
            <a:custGeom>
              <a:rect b="b" l="l" r="r" t="t"/>
              <a:pathLst>
                <a:path extrusionOk="0" h="2386" w="3548">
                  <a:moveTo>
                    <a:pt x="3548" y="8"/>
                  </a:moveTo>
                  <a:lnTo>
                    <a:pt x="3113" y="1"/>
                  </a:lnTo>
                  <a:lnTo>
                    <a:pt x="0" y="2375"/>
                  </a:lnTo>
                  <a:lnTo>
                    <a:pt x="409" y="238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a:off x="5991950" y="1069825"/>
              <a:ext cx="87775" cy="59475"/>
            </a:xfrm>
            <a:custGeom>
              <a:rect b="b" l="l" r="r" t="t"/>
              <a:pathLst>
                <a:path extrusionOk="0" h="2379" w="3511">
                  <a:moveTo>
                    <a:pt x="3511" y="1"/>
                  </a:moveTo>
                  <a:lnTo>
                    <a:pt x="3056" y="10"/>
                  </a:lnTo>
                  <a:lnTo>
                    <a:pt x="1" y="2378"/>
                  </a:lnTo>
                  <a:lnTo>
                    <a:pt x="429" y="237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a:off x="5968550" y="1070350"/>
              <a:ext cx="86250" cy="59300"/>
            </a:xfrm>
            <a:custGeom>
              <a:rect b="b" l="l" r="r" t="t"/>
              <a:pathLst>
                <a:path extrusionOk="0" h="2372" w="3450">
                  <a:moveTo>
                    <a:pt x="3449" y="1"/>
                  </a:moveTo>
                  <a:lnTo>
                    <a:pt x="2998" y="9"/>
                  </a:lnTo>
                  <a:lnTo>
                    <a:pt x="1" y="2371"/>
                  </a:lnTo>
                  <a:lnTo>
                    <a:pt x="426" y="236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a:off x="5945300" y="1070850"/>
              <a:ext cx="84700" cy="59075"/>
            </a:xfrm>
            <a:custGeom>
              <a:rect b="b" l="l" r="r" t="t"/>
              <a:pathLst>
                <a:path extrusionOk="0" h="2363" w="3388">
                  <a:moveTo>
                    <a:pt x="3387" y="1"/>
                  </a:moveTo>
                  <a:lnTo>
                    <a:pt x="2939" y="9"/>
                  </a:lnTo>
                  <a:lnTo>
                    <a:pt x="1" y="2363"/>
                  </a:lnTo>
                  <a:lnTo>
                    <a:pt x="423" y="23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a:off x="5921375" y="1071575"/>
              <a:ext cx="83725" cy="59300"/>
            </a:xfrm>
            <a:custGeom>
              <a:rect b="b" l="l" r="r" t="t"/>
              <a:pathLst>
                <a:path extrusionOk="0" h="2372" w="3349">
                  <a:moveTo>
                    <a:pt x="3348" y="0"/>
                  </a:moveTo>
                  <a:lnTo>
                    <a:pt x="2882" y="26"/>
                  </a:lnTo>
                  <a:lnTo>
                    <a:pt x="0" y="2372"/>
                  </a:lnTo>
                  <a:lnTo>
                    <a:pt x="442" y="234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a:off x="5897250" y="1072975"/>
              <a:ext cx="82200" cy="59075"/>
            </a:xfrm>
            <a:custGeom>
              <a:rect b="b" l="l" r="r" t="t"/>
              <a:pathLst>
                <a:path extrusionOk="0" h="2363" w="3288">
                  <a:moveTo>
                    <a:pt x="3288" y="1"/>
                  </a:moveTo>
                  <a:lnTo>
                    <a:pt x="2823" y="26"/>
                  </a:lnTo>
                  <a:lnTo>
                    <a:pt x="1" y="2363"/>
                  </a:lnTo>
                  <a:lnTo>
                    <a:pt x="439" y="234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a:off x="5873275" y="1074375"/>
              <a:ext cx="80675" cy="58850"/>
            </a:xfrm>
            <a:custGeom>
              <a:rect b="b" l="l" r="r" t="t"/>
              <a:pathLst>
                <a:path extrusionOk="0" h="2354" w="3227">
                  <a:moveTo>
                    <a:pt x="3226" y="1"/>
                  </a:moveTo>
                  <a:lnTo>
                    <a:pt x="2765" y="26"/>
                  </a:lnTo>
                  <a:lnTo>
                    <a:pt x="1" y="2353"/>
                  </a:lnTo>
                  <a:lnTo>
                    <a:pt x="437" y="233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a:off x="5848575" y="1076100"/>
              <a:ext cx="79650" cy="59025"/>
            </a:xfrm>
            <a:custGeom>
              <a:rect b="b" l="l" r="r" t="t"/>
              <a:pathLst>
                <a:path extrusionOk="0" h="2361" w="3186">
                  <a:moveTo>
                    <a:pt x="3185" y="0"/>
                  </a:moveTo>
                  <a:lnTo>
                    <a:pt x="2706" y="42"/>
                  </a:lnTo>
                  <a:lnTo>
                    <a:pt x="1" y="2360"/>
                  </a:lnTo>
                  <a:lnTo>
                    <a:pt x="453" y="232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a:off x="5823775" y="1078400"/>
              <a:ext cx="78125" cy="58775"/>
            </a:xfrm>
            <a:custGeom>
              <a:rect b="b" l="l" r="r" t="t"/>
              <a:pathLst>
                <a:path extrusionOk="0" h="2351" w="3125">
                  <a:moveTo>
                    <a:pt x="3124" y="1"/>
                  </a:moveTo>
                  <a:lnTo>
                    <a:pt x="2648" y="42"/>
                  </a:lnTo>
                  <a:lnTo>
                    <a:pt x="1" y="2350"/>
                  </a:lnTo>
                  <a:lnTo>
                    <a:pt x="450" y="23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
            <p:cNvSpPr/>
            <p:nvPr/>
          </p:nvSpPr>
          <p:spPr>
            <a:xfrm>
              <a:off x="5799150" y="1080700"/>
              <a:ext cx="76575" cy="58475"/>
            </a:xfrm>
            <a:custGeom>
              <a:rect b="b" l="l" r="r" t="t"/>
              <a:pathLst>
                <a:path extrusionOk="0" h="2339" w="3063">
                  <a:moveTo>
                    <a:pt x="3062" y="0"/>
                  </a:moveTo>
                  <a:lnTo>
                    <a:pt x="2589" y="42"/>
                  </a:lnTo>
                  <a:lnTo>
                    <a:pt x="0" y="2338"/>
                  </a:lnTo>
                  <a:lnTo>
                    <a:pt x="448" y="23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
            <p:cNvSpPr/>
            <p:nvPr/>
          </p:nvSpPr>
          <p:spPr>
            <a:xfrm>
              <a:off x="5773700" y="1083350"/>
              <a:ext cx="75550" cy="58600"/>
            </a:xfrm>
            <a:custGeom>
              <a:rect b="b" l="l" r="r" t="t"/>
              <a:pathLst>
                <a:path extrusionOk="0" h="2344" w="3022">
                  <a:moveTo>
                    <a:pt x="3021" y="1"/>
                  </a:moveTo>
                  <a:lnTo>
                    <a:pt x="2531" y="59"/>
                  </a:lnTo>
                  <a:lnTo>
                    <a:pt x="1" y="2344"/>
                  </a:lnTo>
                  <a:lnTo>
                    <a:pt x="465" y="22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a:off x="5748325" y="1086550"/>
              <a:ext cx="74000" cy="58275"/>
            </a:xfrm>
            <a:custGeom>
              <a:rect b="b" l="l" r="r" t="t"/>
              <a:pathLst>
                <a:path extrusionOk="0" h="2331" w="2960">
                  <a:moveTo>
                    <a:pt x="2960" y="0"/>
                  </a:moveTo>
                  <a:lnTo>
                    <a:pt x="2472" y="57"/>
                  </a:lnTo>
                  <a:lnTo>
                    <a:pt x="1" y="2331"/>
                  </a:lnTo>
                  <a:lnTo>
                    <a:pt x="461" y="22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a:off x="5723050" y="1089675"/>
              <a:ext cx="72500" cy="58000"/>
            </a:xfrm>
            <a:custGeom>
              <a:rect b="b" l="l" r="r" t="t"/>
              <a:pathLst>
                <a:path extrusionOk="0" h="2320" w="2900">
                  <a:moveTo>
                    <a:pt x="2900" y="1"/>
                  </a:moveTo>
                  <a:lnTo>
                    <a:pt x="2414" y="57"/>
                  </a:lnTo>
                  <a:lnTo>
                    <a:pt x="1" y="2319"/>
                  </a:lnTo>
                  <a:lnTo>
                    <a:pt x="460" y="226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
            <p:cNvSpPr/>
            <p:nvPr/>
          </p:nvSpPr>
          <p:spPr>
            <a:xfrm>
              <a:off x="5697000" y="1093250"/>
              <a:ext cx="71425" cy="58100"/>
            </a:xfrm>
            <a:custGeom>
              <a:rect b="b" l="l" r="r" t="t"/>
              <a:pathLst>
                <a:path extrusionOk="0" h="2324" w="2857">
                  <a:moveTo>
                    <a:pt x="2856" y="1"/>
                  </a:moveTo>
                  <a:lnTo>
                    <a:pt x="2356" y="73"/>
                  </a:lnTo>
                  <a:lnTo>
                    <a:pt x="0" y="2324"/>
                  </a:lnTo>
                  <a:lnTo>
                    <a:pt x="474" y="22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
            <p:cNvSpPr/>
            <p:nvPr/>
          </p:nvSpPr>
          <p:spPr>
            <a:xfrm>
              <a:off x="5671025" y="1097250"/>
              <a:ext cx="69900" cy="57775"/>
            </a:xfrm>
            <a:custGeom>
              <a:rect b="b" l="l" r="r" t="t"/>
              <a:pathLst>
                <a:path extrusionOk="0" h="2311" w="2796">
                  <a:moveTo>
                    <a:pt x="2796" y="1"/>
                  </a:moveTo>
                  <a:lnTo>
                    <a:pt x="2299" y="73"/>
                  </a:lnTo>
                  <a:lnTo>
                    <a:pt x="1" y="2310"/>
                  </a:lnTo>
                  <a:lnTo>
                    <a:pt x="473" y="224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a:off x="5645200" y="1101250"/>
              <a:ext cx="68400" cy="57425"/>
            </a:xfrm>
            <a:custGeom>
              <a:rect b="b" l="l" r="r" t="t"/>
              <a:pathLst>
                <a:path extrusionOk="0" h="2297" w="2736">
                  <a:moveTo>
                    <a:pt x="2736" y="1"/>
                  </a:moveTo>
                  <a:lnTo>
                    <a:pt x="2240" y="72"/>
                  </a:lnTo>
                  <a:lnTo>
                    <a:pt x="1" y="2297"/>
                  </a:lnTo>
                  <a:lnTo>
                    <a:pt x="469" y="22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a:off x="5618600" y="1105700"/>
              <a:ext cx="67300" cy="57475"/>
            </a:xfrm>
            <a:custGeom>
              <a:rect b="b" l="l" r="r" t="t"/>
              <a:pathLst>
                <a:path extrusionOk="0" h="2299" w="2692">
                  <a:moveTo>
                    <a:pt x="2692" y="1"/>
                  </a:moveTo>
                  <a:lnTo>
                    <a:pt x="2182" y="88"/>
                  </a:lnTo>
                  <a:lnTo>
                    <a:pt x="0" y="2299"/>
                  </a:lnTo>
                  <a:lnTo>
                    <a:pt x="484" y="221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
            <p:cNvSpPr/>
            <p:nvPr/>
          </p:nvSpPr>
          <p:spPr>
            <a:xfrm>
              <a:off x="5592100" y="1110525"/>
              <a:ext cx="65825" cy="57125"/>
            </a:xfrm>
            <a:custGeom>
              <a:rect b="b" l="l" r="r" t="t"/>
              <a:pathLst>
                <a:path extrusionOk="0" h="2285" w="2633">
                  <a:moveTo>
                    <a:pt x="2632" y="1"/>
                  </a:moveTo>
                  <a:lnTo>
                    <a:pt x="2126" y="88"/>
                  </a:lnTo>
                  <a:lnTo>
                    <a:pt x="1" y="2285"/>
                  </a:lnTo>
                  <a:lnTo>
                    <a:pt x="482" y="220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a:off x="5565750" y="1115325"/>
              <a:ext cx="64325" cy="56750"/>
            </a:xfrm>
            <a:custGeom>
              <a:rect b="b" l="l" r="r" t="t"/>
              <a:pathLst>
                <a:path extrusionOk="0" h="2270" w="2573">
                  <a:moveTo>
                    <a:pt x="2572" y="0"/>
                  </a:moveTo>
                  <a:lnTo>
                    <a:pt x="2068" y="88"/>
                  </a:lnTo>
                  <a:lnTo>
                    <a:pt x="1" y="2270"/>
                  </a:lnTo>
                  <a:lnTo>
                    <a:pt x="480" y="219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
            <p:cNvSpPr/>
            <p:nvPr/>
          </p:nvSpPr>
          <p:spPr>
            <a:xfrm>
              <a:off x="5538700" y="1120575"/>
              <a:ext cx="63200" cy="56800"/>
            </a:xfrm>
            <a:custGeom>
              <a:rect b="b" l="l" r="r" t="t"/>
              <a:pathLst>
                <a:path extrusionOk="0" h="2272" w="2528">
                  <a:moveTo>
                    <a:pt x="2527" y="1"/>
                  </a:moveTo>
                  <a:lnTo>
                    <a:pt x="2010" y="104"/>
                  </a:lnTo>
                  <a:lnTo>
                    <a:pt x="0" y="2271"/>
                  </a:lnTo>
                  <a:lnTo>
                    <a:pt x="492" y="217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
            <p:cNvSpPr/>
            <p:nvPr/>
          </p:nvSpPr>
          <p:spPr>
            <a:xfrm>
              <a:off x="5511750" y="1126225"/>
              <a:ext cx="61725" cy="56375"/>
            </a:xfrm>
            <a:custGeom>
              <a:rect b="b" l="l" r="r" t="t"/>
              <a:pathLst>
                <a:path extrusionOk="0" h="2255" w="2469">
                  <a:moveTo>
                    <a:pt x="2468" y="0"/>
                  </a:moveTo>
                  <a:lnTo>
                    <a:pt x="1953" y="102"/>
                  </a:lnTo>
                  <a:lnTo>
                    <a:pt x="1" y="2255"/>
                  </a:lnTo>
                  <a:lnTo>
                    <a:pt x="490" y="216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a:off x="5484950" y="1131800"/>
              <a:ext cx="60250" cy="56025"/>
            </a:xfrm>
            <a:custGeom>
              <a:rect b="b" l="l" r="r" t="t"/>
              <a:pathLst>
                <a:path extrusionOk="0" h="2241" w="2410">
                  <a:moveTo>
                    <a:pt x="2409" y="0"/>
                  </a:moveTo>
                  <a:lnTo>
                    <a:pt x="1895" y="103"/>
                  </a:lnTo>
                  <a:lnTo>
                    <a:pt x="1" y="2240"/>
                  </a:lnTo>
                  <a:lnTo>
                    <a:pt x="488" y="214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
            <p:cNvSpPr/>
            <p:nvPr/>
          </p:nvSpPr>
          <p:spPr>
            <a:xfrm>
              <a:off x="5457525" y="1137850"/>
              <a:ext cx="59050" cy="55975"/>
            </a:xfrm>
            <a:custGeom>
              <a:rect b="b" l="l" r="r" t="t"/>
              <a:pathLst>
                <a:path extrusionOk="0" h="2239" w="2362">
                  <a:moveTo>
                    <a:pt x="2361" y="1"/>
                  </a:moveTo>
                  <a:lnTo>
                    <a:pt x="1837" y="118"/>
                  </a:lnTo>
                  <a:lnTo>
                    <a:pt x="1" y="2238"/>
                  </a:lnTo>
                  <a:lnTo>
                    <a:pt x="499" y="212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
            <p:cNvSpPr/>
            <p:nvPr/>
          </p:nvSpPr>
          <p:spPr>
            <a:xfrm>
              <a:off x="5430225" y="1144250"/>
              <a:ext cx="57550" cy="55550"/>
            </a:xfrm>
            <a:custGeom>
              <a:rect b="b" l="l" r="r" t="t"/>
              <a:pathLst>
                <a:path extrusionOk="0" h="2222" w="2302">
                  <a:moveTo>
                    <a:pt x="2301" y="1"/>
                  </a:moveTo>
                  <a:lnTo>
                    <a:pt x="1779" y="116"/>
                  </a:lnTo>
                  <a:lnTo>
                    <a:pt x="0" y="2221"/>
                  </a:lnTo>
                  <a:lnTo>
                    <a:pt x="496" y="21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a:off x="5403000" y="1150600"/>
              <a:ext cx="56100" cy="55175"/>
            </a:xfrm>
            <a:custGeom>
              <a:rect b="b" l="l" r="r" t="t"/>
              <a:pathLst>
                <a:path extrusionOk="0" h="2207" w="2244">
                  <a:moveTo>
                    <a:pt x="2244" y="0"/>
                  </a:moveTo>
                  <a:lnTo>
                    <a:pt x="1721" y="118"/>
                  </a:lnTo>
                  <a:lnTo>
                    <a:pt x="1" y="2207"/>
                  </a:lnTo>
                  <a:lnTo>
                    <a:pt x="496" y="209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a:off x="5375225" y="1157450"/>
              <a:ext cx="54900" cy="55075"/>
            </a:xfrm>
            <a:custGeom>
              <a:rect b="b" l="l" r="r" t="t"/>
              <a:pathLst>
                <a:path extrusionOk="0" h="2203" w="2196">
                  <a:moveTo>
                    <a:pt x="2195" y="0"/>
                  </a:moveTo>
                  <a:lnTo>
                    <a:pt x="1664" y="130"/>
                  </a:lnTo>
                  <a:lnTo>
                    <a:pt x="1" y="2202"/>
                  </a:lnTo>
                  <a:lnTo>
                    <a:pt x="505" y="20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a:off x="5347600" y="1164575"/>
              <a:ext cx="53375" cy="54625"/>
            </a:xfrm>
            <a:custGeom>
              <a:rect b="b" l="l" r="r" t="t"/>
              <a:pathLst>
                <a:path extrusionOk="0" h="2185" w="2135">
                  <a:moveTo>
                    <a:pt x="2134" y="1"/>
                  </a:moveTo>
                  <a:lnTo>
                    <a:pt x="1606" y="130"/>
                  </a:lnTo>
                  <a:lnTo>
                    <a:pt x="1" y="2185"/>
                  </a:lnTo>
                  <a:lnTo>
                    <a:pt x="502" y="206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
            <p:cNvSpPr/>
            <p:nvPr/>
          </p:nvSpPr>
          <p:spPr>
            <a:xfrm>
              <a:off x="5320000" y="1171675"/>
              <a:ext cx="51925" cy="54300"/>
            </a:xfrm>
            <a:custGeom>
              <a:rect b="b" l="l" r="r" t="t"/>
              <a:pathLst>
                <a:path extrusionOk="0" h="2172" w="2077">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
            <p:cNvSpPr/>
            <p:nvPr/>
          </p:nvSpPr>
          <p:spPr>
            <a:xfrm>
              <a:off x="5291950" y="1179300"/>
              <a:ext cx="50650" cy="54100"/>
            </a:xfrm>
            <a:custGeom>
              <a:rect b="b" l="l" r="r" t="t"/>
              <a:pathLst>
                <a:path extrusionOk="0" h="2164" w="2026">
                  <a:moveTo>
                    <a:pt x="2026" y="0"/>
                  </a:moveTo>
                  <a:lnTo>
                    <a:pt x="1490" y="143"/>
                  </a:lnTo>
                  <a:lnTo>
                    <a:pt x="1" y="2163"/>
                  </a:lnTo>
                  <a:lnTo>
                    <a:pt x="510" y="202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a:off x="5275450" y="1183950"/>
              <a:ext cx="49750" cy="53800"/>
            </a:xfrm>
            <a:custGeom>
              <a:rect b="b" l="l" r="r" t="t"/>
              <a:pathLst>
                <a:path extrusionOk="0" h="2152" w="1990">
                  <a:moveTo>
                    <a:pt x="1990" y="1"/>
                  </a:moveTo>
                  <a:lnTo>
                    <a:pt x="1455" y="143"/>
                  </a:lnTo>
                  <a:lnTo>
                    <a:pt x="0" y="2152"/>
                  </a:lnTo>
                  <a:lnTo>
                    <a:pt x="508" y="201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a:off x="5247600" y="1191800"/>
              <a:ext cx="48225" cy="53300"/>
            </a:xfrm>
            <a:custGeom>
              <a:rect b="b" l="l" r="r" t="t"/>
              <a:pathLst>
                <a:path extrusionOk="0" h="2132" w="1929">
                  <a:moveTo>
                    <a:pt x="1929" y="0"/>
                  </a:moveTo>
                  <a:lnTo>
                    <a:pt x="1397" y="142"/>
                  </a:lnTo>
                  <a:lnTo>
                    <a:pt x="0" y="2132"/>
                  </a:lnTo>
                  <a:lnTo>
                    <a:pt x="506" y="19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
            <p:cNvSpPr/>
            <p:nvPr/>
          </p:nvSpPr>
          <p:spPr>
            <a:xfrm>
              <a:off x="5219375" y="1199875"/>
              <a:ext cx="47025" cy="53175"/>
            </a:xfrm>
            <a:custGeom>
              <a:rect b="b" l="l" r="r" t="t"/>
              <a:pathLst>
                <a:path extrusionOk="0" h="2127" w="1881">
                  <a:moveTo>
                    <a:pt x="1880" y="1"/>
                  </a:moveTo>
                  <a:lnTo>
                    <a:pt x="1339" y="157"/>
                  </a:lnTo>
                  <a:lnTo>
                    <a:pt x="0" y="2127"/>
                  </a:lnTo>
                  <a:lnTo>
                    <a:pt x="515" y="19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a:off x="5191150" y="1208425"/>
              <a:ext cx="45525" cy="52725"/>
            </a:xfrm>
            <a:custGeom>
              <a:rect b="b" l="l" r="r" t="t"/>
              <a:pathLst>
                <a:path extrusionOk="0" h="2109" w="1821">
                  <a:moveTo>
                    <a:pt x="1820" y="1"/>
                  </a:moveTo>
                  <a:lnTo>
                    <a:pt x="1281" y="156"/>
                  </a:lnTo>
                  <a:lnTo>
                    <a:pt x="1" y="2108"/>
                  </a:lnTo>
                  <a:lnTo>
                    <a:pt x="513" y="196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
            <p:cNvSpPr/>
            <p:nvPr/>
          </p:nvSpPr>
          <p:spPr>
            <a:xfrm>
              <a:off x="5163050" y="1216975"/>
              <a:ext cx="44000" cy="52200"/>
            </a:xfrm>
            <a:custGeom>
              <a:rect b="b" l="l" r="r" t="t"/>
              <a:pathLst>
                <a:path extrusionOk="0" h="2088" w="1760">
                  <a:moveTo>
                    <a:pt x="1760" y="0"/>
                  </a:moveTo>
                  <a:lnTo>
                    <a:pt x="1223" y="155"/>
                  </a:lnTo>
                  <a:lnTo>
                    <a:pt x="1" y="2087"/>
                  </a:lnTo>
                  <a:lnTo>
                    <a:pt x="512" y="19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a:off x="5134575" y="1225800"/>
              <a:ext cx="42750" cy="52050"/>
            </a:xfrm>
            <a:custGeom>
              <a:rect b="b" l="l" r="r" t="t"/>
              <a:pathLst>
                <a:path extrusionOk="0" h="2082" w="1710">
                  <a:moveTo>
                    <a:pt x="1710" y="1"/>
                  </a:moveTo>
                  <a:lnTo>
                    <a:pt x="1165" y="169"/>
                  </a:lnTo>
                  <a:lnTo>
                    <a:pt x="1" y="2082"/>
                  </a:lnTo>
                  <a:lnTo>
                    <a:pt x="519" y="19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a:off x="5106175" y="1235050"/>
              <a:ext cx="41250" cy="51525"/>
            </a:xfrm>
            <a:custGeom>
              <a:rect b="b" l="l" r="r" t="t"/>
              <a:pathLst>
                <a:path extrusionOk="0" h="2061" w="1650">
                  <a:moveTo>
                    <a:pt x="1649" y="1"/>
                  </a:moveTo>
                  <a:lnTo>
                    <a:pt x="1107" y="168"/>
                  </a:lnTo>
                  <a:lnTo>
                    <a:pt x="0" y="2060"/>
                  </a:lnTo>
                  <a:lnTo>
                    <a:pt x="516" y="190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a:off x="5077825" y="1244250"/>
              <a:ext cx="39775" cy="51025"/>
            </a:xfrm>
            <a:custGeom>
              <a:rect b="b" l="l" r="r" t="t"/>
              <a:pathLst>
                <a:path extrusionOk="0" h="2041" w="1591">
                  <a:moveTo>
                    <a:pt x="1590" y="0"/>
                  </a:moveTo>
                  <a:lnTo>
                    <a:pt x="1049" y="169"/>
                  </a:lnTo>
                  <a:lnTo>
                    <a:pt x="0" y="2041"/>
                  </a:lnTo>
                  <a:lnTo>
                    <a:pt x="516" y="188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a:off x="5049175" y="1253850"/>
              <a:ext cx="38450" cy="50800"/>
            </a:xfrm>
            <a:custGeom>
              <a:rect b="b" l="l" r="r" t="t"/>
              <a:pathLst>
                <a:path extrusionOk="0" h="2032" w="1538">
                  <a:moveTo>
                    <a:pt x="1538" y="0"/>
                  </a:moveTo>
                  <a:lnTo>
                    <a:pt x="991" y="179"/>
                  </a:lnTo>
                  <a:lnTo>
                    <a:pt x="0" y="2032"/>
                  </a:lnTo>
                  <a:lnTo>
                    <a:pt x="521" y="186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a:off x="5020600" y="1263725"/>
              <a:ext cx="37000" cy="50275"/>
            </a:xfrm>
            <a:custGeom>
              <a:rect b="b" l="l" r="r" t="t"/>
              <a:pathLst>
                <a:path extrusionOk="0" h="2011" w="1480">
                  <a:moveTo>
                    <a:pt x="1479" y="0"/>
                  </a:moveTo>
                  <a:lnTo>
                    <a:pt x="934" y="179"/>
                  </a:lnTo>
                  <a:lnTo>
                    <a:pt x="1" y="2011"/>
                  </a:lnTo>
                  <a:lnTo>
                    <a:pt x="519" y="18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a:off x="4992025" y="1273575"/>
              <a:ext cx="35575" cy="49850"/>
            </a:xfrm>
            <a:custGeom>
              <a:rect b="b" l="l" r="r" t="t"/>
              <a:pathLst>
                <a:path extrusionOk="0" h="1994" w="1423">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a:off x="4963275" y="1283925"/>
              <a:ext cx="34200" cy="49475"/>
            </a:xfrm>
            <a:custGeom>
              <a:rect b="b" l="l" r="r" t="t"/>
              <a:pathLst>
                <a:path extrusionOk="0" h="1979" w="1368">
                  <a:moveTo>
                    <a:pt x="1367" y="0"/>
                  </a:moveTo>
                  <a:lnTo>
                    <a:pt x="818" y="191"/>
                  </a:lnTo>
                  <a:lnTo>
                    <a:pt x="0" y="1979"/>
                  </a:lnTo>
                  <a:lnTo>
                    <a:pt x="523" y="17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a:off x="4934575" y="1294400"/>
              <a:ext cx="32725" cy="48925"/>
            </a:xfrm>
            <a:custGeom>
              <a:rect b="b" l="l" r="r" t="t"/>
              <a:pathLst>
                <a:path extrusionOk="0" h="1957" w="1309">
                  <a:moveTo>
                    <a:pt x="1308" y="0"/>
                  </a:moveTo>
                  <a:lnTo>
                    <a:pt x="761" y="191"/>
                  </a:lnTo>
                  <a:lnTo>
                    <a:pt x="0" y="1957"/>
                  </a:lnTo>
                  <a:lnTo>
                    <a:pt x="522" y="17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a:off x="4905850" y="1304850"/>
              <a:ext cx="31350" cy="48650"/>
            </a:xfrm>
            <a:custGeom>
              <a:rect b="b" l="l" r="r" t="t"/>
              <a:pathLst>
                <a:path extrusionOk="0" h="1946" w="1254">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a:off x="4877000" y="1315900"/>
              <a:ext cx="29925" cy="48125"/>
            </a:xfrm>
            <a:custGeom>
              <a:rect b="b" l="l" r="r" t="t"/>
              <a:pathLst>
                <a:path extrusionOk="0" h="1925" w="1197">
                  <a:moveTo>
                    <a:pt x="0" y="1925"/>
                  </a:moveTo>
                  <a:lnTo>
                    <a:pt x="525" y="1733"/>
                  </a:lnTo>
                  <a:lnTo>
                    <a:pt x="1197" y="1"/>
                  </a:lnTo>
                  <a:lnTo>
                    <a:pt x="647" y="20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
            <p:cNvSpPr/>
            <p:nvPr/>
          </p:nvSpPr>
          <p:spPr>
            <a:xfrm>
              <a:off x="4848225" y="1326975"/>
              <a:ext cx="28475" cy="47575"/>
            </a:xfrm>
            <a:custGeom>
              <a:rect b="b" l="l" r="r" t="t"/>
              <a:pathLst>
                <a:path extrusionOk="0" h="1903" w="1139">
                  <a:moveTo>
                    <a:pt x="523" y="1711"/>
                  </a:moveTo>
                  <a:lnTo>
                    <a:pt x="1139" y="1"/>
                  </a:lnTo>
                  <a:lnTo>
                    <a:pt x="590" y="202"/>
                  </a:lnTo>
                  <a:lnTo>
                    <a:pt x="0" y="190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a:off x="4819375" y="1338100"/>
              <a:ext cx="27125" cy="47275"/>
            </a:xfrm>
            <a:custGeom>
              <a:rect b="b" l="l" r="r" t="t"/>
              <a:pathLst>
                <a:path extrusionOk="0" h="1891" w="1085">
                  <a:moveTo>
                    <a:pt x="527" y="1688"/>
                  </a:moveTo>
                  <a:lnTo>
                    <a:pt x="1085" y="0"/>
                  </a:lnTo>
                  <a:lnTo>
                    <a:pt x="533" y="213"/>
                  </a:lnTo>
                  <a:lnTo>
                    <a:pt x="0" y="18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a:off x="4790475" y="1349775"/>
              <a:ext cx="25700" cy="46700"/>
            </a:xfrm>
            <a:custGeom>
              <a:rect b="b" l="l" r="r" t="t"/>
              <a:pathLst>
                <a:path extrusionOk="0" h="1868" w="1028">
                  <a:moveTo>
                    <a:pt x="525" y="1666"/>
                  </a:moveTo>
                  <a:lnTo>
                    <a:pt x="1028" y="1"/>
                  </a:lnTo>
                  <a:lnTo>
                    <a:pt x="477" y="214"/>
                  </a:lnTo>
                  <a:lnTo>
                    <a:pt x="1" y="186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a:off x="4761650" y="1361450"/>
              <a:ext cx="24250" cy="46100"/>
            </a:xfrm>
            <a:custGeom>
              <a:rect b="b" l="l" r="r" t="t"/>
              <a:pathLst>
                <a:path extrusionOk="0" h="1844" w="970">
                  <a:moveTo>
                    <a:pt x="524" y="1642"/>
                  </a:moveTo>
                  <a:lnTo>
                    <a:pt x="970" y="0"/>
                  </a:lnTo>
                  <a:lnTo>
                    <a:pt x="421" y="212"/>
                  </a:lnTo>
                  <a:lnTo>
                    <a:pt x="1" y="18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
            <p:cNvSpPr/>
            <p:nvPr/>
          </p:nvSpPr>
          <p:spPr>
            <a:xfrm>
              <a:off x="4732750" y="1373275"/>
              <a:ext cx="22900" cy="45775"/>
            </a:xfrm>
            <a:custGeom>
              <a:rect b="b" l="l" r="r" t="t"/>
              <a:pathLst>
                <a:path extrusionOk="0" h="1831" w="916">
                  <a:moveTo>
                    <a:pt x="526" y="1618"/>
                  </a:moveTo>
                  <a:lnTo>
                    <a:pt x="916" y="0"/>
                  </a:lnTo>
                  <a:lnTo>
                    <a:pt x="365" y="222"/>
                  </a:lnTo>
                  <a:lnTo>
                    <a:pt x="1" y="18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a:off x="4646100" y="1410175"/>
              <a:ext cx="18700" cy="44225"/>
            </a:xfrm>
            <a:custGeom>
              <a:rect b="b" l="l" r="r" t="t"/>
              <a:pathLst>
                <a:path extrusionOk="0" h="1769" w="748">
                  <a:moveTo>
                    <a:pt x="748" y="1"/>
                  </a:moveTo>
                  <a:lnTo>
                    <a:pt x="197" y="233"/>
                  </a:lnTo>
                  <a:lnTo>
                    <a:pt x="1" y="1769"/>
                  </a:lnTo>
                  <a:lnTo>
                    <a:pt x="526" y="154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a:off x="4617225" y="1422950"/>
              <a:ext cx="17300" cy="43625"/>
            </a:xfrm>
            <a:custGeom>
              <a:rect b="b" l="l" r="r" t="t"/>
              <a:pathLst>
                <a:path extrusionOk="0" h="1745" w="692">
                  <a:moveTo>
                    <a:pt x="692" y="0"/>
                  </a:moveTo>
                  <a:lnTo>
                    <a:pt x="141" y="232"/>
                  </a:lnTo>
                  <a:lnTo>
                    <a:pt x="1" y="1744"/>
                  </a:lnTo>
                  <a:lnTo>
                    <a:pt x="525" y="15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a:off x="4588400" y="1435700"/>
              <a:ext cx="15875" cy="43025"/>
            </a:xfrm>
            <a:custGeom>
              <a:rect b="b" l="l" r="r" t="t"/>
              <a:pathLst>
                <a:path extrusionOk="0" h="1721" w="635">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a:off x="4559550" y="1448800"/>
              <a:ext cx="14500" cy="42625"/>
            </a:xfrm>
            <a:custGeom>
              <a:rect b="b" l="l" r="r" t="t"/>
              <a:pathLst>
                <a:path extrusionOk="0" h="1705" w="580">
                  <a:moveTo>
                    <a:pt x="580" y="0"/>
                  </a:moveTo>
                  <a:lnTo>
                    <a:pt x="30" y="242"/>
                  </a:lnTo>
                  <a:lnTo>
                    <a:pt x="0" y="1704"/>
                  </a:lnTo>
                  <a:lnTo>
                    <a:pt x="525" y="147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a:off x="4530100" y="1462075"/>
              <a:ext cx="13750" cy="41975"/>
            </a:xfrm>
            <a:custGeom>
              <a:rect b="b" l="l" r="r" t="t"/>
              <a:pathLst>
                <a:path extrusionOk="0" h="1679" w="550">
                  <a:moveTo>
                    <a:pt x="550" y="1449"/>
                  </a:moveTo>
                  <a:lnTo>
                    <a:pt x="550" y="0"/>
                  </a:lnTo>
                  <a:lnTo>
                    <a:pt x="0" y="242"/>
                  </a:lnTo>
                  <a:lnTo>
                    <a:pt x="26" y="16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a:off x="4499925" y="1475325"/>
              <a:ext cx="15125" cy="41525"/>
            </a:xfrm>
            <a:custGeom>
              <a:rect b="b" l="l" r="r" t="t"/>
              <a:pathLst>
                <a:path extrusionOk="0" h="1661" w="605">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
            <p:cNvSpPr/>
            <p:nvPr/>
          </p:nvSpPr>
          <p:spPr>
            <a:xfrm>
              <a:off x="4469825" y="1489050"/>
              <a:ext cx="16475" cy="40975"/>
            </a:xfrm>
            <a:custGeom>
              <a:rect b="b" l="l" r="r" t="t"/>
              <a:pathLst>
                <a:path extrusionOk="0" h="1639" w="659">
                  <a:moveTo>
                    <a:pt x="659" y="1399"/>
                  </a:moveTo>
                  <a:lnTo>
                    <a:pt x="548" y="1"/>
                  </a:lnTo>
                  <a:lnTo>
                    <a:pt x="1" y="251"/>
                  </a:lnTo>
                  <a:lnTo>
                    <a:pt x="135" y="16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
            <p:cNvSpPr/>
            <p:nvPr/>
          </p:nvSpPr>
          <p:spPr>
            <a:xfrm>
              <a:off x="4439725" y="1502825"/>
              <a:ext cx="17825" cy="40300"/>
            </a:xfrm>
            <a:custGeom>
              <a:rect b="b" l="l" r="r" t="t"/>
              <a:pathLst>
                <a:path extrusionOk="0" h="1612" w="713">
                  <a:moveTo>
                    <a:pt x="713" y="1374"/>
                  </a:moveTo>
                  <a:lnTo>
                    <a:pt x="547" y="0"/>
                  </a:lnTo>
                  <a:lnTo>
                    <a:pt x="1" y="251"/>
                  </a:lnTo>
                  <a:lnTo>
                    <a:pt x="190" y="161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
            <p:cNvSpPr/>
            <p:nvPr/>
          </p:nvSpPr>
          <p:spPr>
            <a:xfrm>
              <a:off x="4409700" y="1516625"/>
              <a:ext cx="19150" cy="39875"/>
            </a:xfrm>
            <a:custGeom>
              <a:rect b="b" l="l" r="r" t="t"/>
              <a:pathLst>
                <a:path extrusionOk="0" h="1595" w="766">
                  <a:moveTo>
                    <a:pt x="766" y="1347"/>
                  </a:moveTo>
                  <a:lnTo>
                    <a:pt x="546" y="0"/>
                  </a:lnTo>
                  <a:lnTo>
                    <a:pt x="0" y="260"/>
                  </a:lnTo>
                  <a:lnTo>
                    <a:pt x="245" y="15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
            <p:cNvSpPr/>
            <p:nvPr/>
          </p:nvSpPr>
          <p:spPr>
            <a:xfrm>
              <a:off x="4379700" y="1530875"/>
              <a:ext cx="20525" cy="39225"/>
            </a:xfrm>
            <a:custGeom>
              <a:rect b="b" l="l" r="r" t="t"/>
              <a:pathLst>
                <a:path extrusionOk="0" h="1569" w="821">
                  <a:moveTo>
                    <a:pt x="820" y="1321"/>
                  </a:moveTo>
                  <a:lnTo>
                    <a:pt x="546" y="1"/>
                  </a:lnTo>
                  <a:lnTo>
                    <a:pt x="1" y="260"/>
                  </a:lnTo>
                  <a:lnTo>
                    <a:pt x="300" y="15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
            <p:cNvSpPr/>
            <p:nvPr/>
          </p:nvSpPr>
          <p:spPr>
            <a:xfrm>
              <a:off x="4349750" y="1545125"/>
              <a:ext cx="21875" cy="38575"/>
            </a:xfrm>
            <a:custGeom>
              <a:rect b="b" l="l" r="r" t="t"/>
              <a:pathLst>
                <a:path extrusionOk="0" h="1543" w="875">
                  <a:moveTo>
                    <a:pt x="875" y="1296"/>
                  </a:moveTo>
                  <a:lnTo>
                    <a:pt x="545" y="1"/>
                  </a:lnTo>
                  <a:lnTo>
                    <a:pt x="1" y="260"/>
                  </a:lnTo>
                  <a:lnTo>
                    <a:pt x="354" y="154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a:off x="4319900" y="1559500"/>
              <a:ext cx="23125" cy="38125"/>
            </a:xfrm>
            <a:custGeom>
              <a:rect b="b" l="l" r="r" t="t"/>
              <a:pathLst>
                <a:path extrusionOk="0" h="1525" w="925">
                  <a:moveTo>
                    <a:pt x="925" y="1268"/>
                  </a:moveTo>
                  <a:lnTo>
                    <a:pt x="543" y="1"/>
                  </a:lnTo>
                  <a:lnTo>
                    <a:pt x="0" y="269"/>
                  </a:lnTo>
                  <a:lnTo>
                    <a:pt x="408" y="152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a:off x="4290075" y="1574250"/>
              <a:ext cx="24500" cy="37425"/>
            </a:xfrm>
            <a:custGeom>
              <a:rect b="b" l="l" r="r" t="t"/>
              <a:pathLst>
                <a:path extrusionOk="0" h="1497" w="980">
                  <a:moveTo>
                    <a:pt x="980" y="1241"/>
                  </a:moveTo>
                  <a:lnTo>
                    <a:pt x="543" y="0"/>
                  </a:lnTo>
                  <a:lnTo>
                    <a:pt x="0" y="268"/>
                  </a:lnTo>
                  <a:lnTo>
                    <a:pt x="463" y="149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
            <p:cNvSpPr/>
            <p:nvPr/>
          </p:nvSpPr>
          <p:spPr>
            <a:xfrm>
              <a:off x="4260275" y="1588925"/>
              <a:ext cx="25850" cy="36775"/>
            </a:xfrm>
            <a:custGeom>
              <a:rect b="b" l="l" r="r" t="t"/>
              <a:pathLst>
                <a:path extrusionOk="0" h="1471" w="1034">
                  <a:moveTo>
                    <a:pt x="1033" y="1216"/>
                  </a:moveTo>
                  <a:lnTo>
                    <a:pt x="542" y="1"/>
                  </a:lnTo>
                  <a:lnTo>
                    <a:pt x="0" y="268"/>
                  </a:lnTo>
                  <a:lnTo>
                    <a:pt x="516" y="147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
            <p:cNvSpPr/>
            <p:nvPr/>
          </p:nvSpPr>
          <p:spPr>
            <a:xfrm>
              <a:off x="4230650" y="1603875"/>
              <a:ext cx="27125" cy="36300"/>
            </a:xfrm>
            <a:custGeom>
              <a:rect b="b" l="l" r="r" t="t"/>
              <a:pathLst>
                <a:path extrusionOk="0" h="1452" w="1085">
                  <a:moveTo>
                    <a:pt x="1084" y="1188"/>
                  </a:moveTo>
                  <a:lnTo>
                    <a:pt x="539" y="0"/>
                  </a:lnTo>
                  <a:lnTo>
                    <a:pt x="0" y="276"/>
                  </a:lnTo>
                  <a:lnTo>
                    <a:pt x="570" y="145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
            <p:cNvSpPr/>
            <p:nvPr/>
          </p:nvSpPr>
          <p:spPr>
            <a:xfrm>
              <a:off x="4201025" y="1619025"/>
              <a:ext cx="28475" cy="35625"/>
            </a:xfrm>
            <a:custGeom>
              <a:rect b="b" l="l" r="r" t="t"/>
              <a:pathLst>
                <a:path extrusionOk="0" h="1425" w="1139">
                  <a:moveTo>
                    <a:pt x="1138" y="1161"/>
                  </a:moveTo>
                  <a:lnTo>
                    <a:pt x="539" y="1"/>
                  </a:lnTo>
                  <a:lnTo>
                    <a:pt x="1" y="276"/>
                  </a:lnTo>
                  <a:lnTo>
                    <a:pt x="624" y="142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
            <p:cNvSpPr/>
            <p:nvPr/>
          </p:nvSpPr>
          <p:spPr>
            <a:xfrm>
              <a:off x="4171450" y="1634200"/>
              <a:ext cx="29775" cy="34975"/>
            </a:xfrm>
            <a:custGeom>
              <a:rect b="b" l="l" r="r" t="t"/>
              <a:pathLst>
                <a:path extrusionOk="0" h="1399" w="1191">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
            <p:cNvSpPr/>
            <p:nvPr/>
          </p:nvSpPr>
          <p:spPr>
            <a:xfrm>
              <a:off x="4142050" y="1649650"/>
              <a:ext cx="31050" cy="34400"/>
            </a:xfrm>
            <a:custGeom>
              <a:rect b="b" l="l" r="r" t="t"/>
              <a:pathLst>
                <a:path extrusionOk="0" h="1376" w="1242">
                  <a:moveTo>
                    <a:pt x="1241" y="1105"/>
                  </a:moveTo>
                  <a:lnTo>
                    <a:pt x="535" y="0"/>
                  </a:lnTo>
                  <a:lnTo>
                    <a:pt x="1" y="285"/>
                  </a:lnTo>
                  <a:lnTo>
                    <a:pt x="732" y="137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
            <p:cNvSpPr/>
            <p:nvPr/>
          </p:nvSpPr>
          <p:spPr>
            <a:xfrm>
              <a:off x="4112650" y="1665250"/>
              <a:ext cx="32400" cy="33700"/>
            </a:xfrm>
            <a:custGeom>
              <a:rect b="b" l="l" r="r" t="t"/>
              <a:pathLst>
                <a:path extrusionOk="0" h="1348" w="1296">
                  <a:moveTo>
                    <a:pt x="1296" y="1076"/>
                  </a:moveTo>
                  <a:lnTo>
                    <a:pt x="536" y="1"/>
                  </a:lnTo>
                  <a:lnTo>
                    <a:pt x="1" y="284"/>
                  </a:lnTo>
                  <a:lnTo>
                    <a:pt x="785" y="134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
            <p:cNvSpPr/>
            <p:nvPr/>
          </p:nvSpPr>
          <p:spPr>
            <a:xfrm>
              <a:off x="4095275" y="1674450"/>
              <a:ext cx="33200" cy="33300"/>
            </a:xfrm>
            <a:custGeom>
              <a:rect b="b" l="l" r="r" t="t"/>
              <a:pathLst>
                <a:path extrusionOk="0" h="1332" w="1328">
                  <a:moveTo>
                    <a:pt x="817" y="1331"/>
                  </a:moveTo>
                  <a:lnTo>
                    <a:pt x="1327" y="1061"/>
                  </a:lnTo>
                  <a:lnTo>
                    <a:pt x="536" y="0"/>
                  </a:lnTo>
                  <a:lnTo>
                    <a:pt x="1" y="28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p:nvPr/>
          </p:nvSpPr>
          <p:spPr>
            <a:xfrm>
              <a:off x="4066150" y="1690250"/>
              <a:ext cx="34400" cy="32750"/>
            </a:xfrm>
            <a:custGeom>
              <a:rect b="b" l="l" r="r" t="t"/>
              <a:pathLst>
                <a:path extrusionOk="0" h="1310" w="1376">
                  <a:moveTo>
                    <a:pt x="1" y="292"/>
                  </a:moveTo>
                  <a:lnTo>
                    <a:pt x="871" y="1309"/>
                  </a:lnTo>
                  <a:lnTo>
                    <a:pt x="1375" y="1031"/>
                  </a:lnTo>
                  <a:lnTo>
                    <a:pt x="531"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
            <p:cNvSpPr/>
            <p:nvPr/>
          </p:nvSpPr>
          <p:spPr>
            <a:xfrm>
              <a:off x="4037050" y="1706250"/>
              <a:ext cx="35725" cy="32025"/>
            </a:xfrm>
            <a:custGeom>
              <a:rect b="b" l="l" r="r" t="t"/>
              <a:pathLst>
                <a:path extrusionOk="0" h="1281" w="1429">
                  <a:moveTo>
                    <a:pt x="0" y="291"/>
                  </a:moveTo>
                  <a:lnTo>
                    <a:pt x="923" y="1281"/>
                  </a:lnTo>
                  <a:lnTo>
                    <a:pt x="1428" y="1003"/>
                  </a:lnTo>
                  <a:lnTo>
                    <a:pt x="530"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a:off x="4007925" y="1722250"/>
              <a:ext cx="37050" cy="31350"/>
            </a:xfrm>
            <a:custGeom>
              <a:rect b="b" l="l" r="r" t="t"/>
              <a:pathLst>
                <a:path extrusionOk="0" h="1254" w="1482">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
            <p:cNvSpPr/>
            <p:nvPr/>
          </p:nvSpPr>
          <p:spPr>
            <a:xfrm>
              <a:off x="3979125" y="1738525"/>
              <a:ext cx="38250" cy="30750"/>
            </a:xfrm>
            <a:custGeom>
              <a:rect b="b" l="l" r="r" t="t"/>
              <a:pathLst>
                <a:path extrusionOk="0" h="1230" w="1530">
                  <a:moveTo>
                    <a:pt x="0" y="298"/>
                  </a:moveTo>
                  <a:lnTo>
                    <a:pt x="1030" y="1229"/>
                  </a:lnTo>
                  <a:lnTo>
                    <a:pt x="1530" y="945"/>
                  </a:lnTo>
                  <a:lnTo>
                    <a:pt x="52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
            <p:cNvSpPr/>
            <p:nvPr/>
          </p:nvSpPr>
          <p:spPr>
            <a:xfrm>
              <a:off x="3950300" y="1754925"/>
              <a:ext cx="39600" cy="30000"/>
            </a:xfrm>
            <a:custGeom>
              <a:rect b="b" l="l" r="r" t="t"/>
              <a:pathLst>
                <a:path extrusionOk="0" h="1200" w="1584">
                  <a:moveTo>
                    <a:pt x="0" y="299"/>
                  </a:moveTo>
                  <a:lnTo>
                    <a:pt x="1083" y="1200"/>
                  </a:lnTo>
                  <a:lnTo>
                    <a:pt x="1583" y="916"/>
                  </a:lnTo>
                  <a:lnTo>
                    <a:pt x="52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
            <p:cNvSpPr/>
            <p:nvPr/>
          </p:nvSpPr>
          <p:spPr>
            <a:xfrm>
              <a:off x="3921575" y="1771325"/>
              <a:ext cx="40775" cy="29400"/>
            </a:xfrm>
            <a:custGeom>
              <a:rect b="b" l="l" r="r" t="t"/>
              <a:pathLst>
                <a:path extrusionOk="0" h="1176" w="1631">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
            <p:cNvSpPr/>
            <p:nvPr/>
          </p:nvSpPr>
          <p:spPr>
            <a:xfrm>
              <a:off x="3893100" y="1788075"/>
              <a:ext cx="42075" cy="28675"/>
            </a:xfrm>
            <a:custGeom>
              <a:rect b="b" l="l" r="r" t="t"/>
              <a:pathLst>
                <a:path extrusionOk="0" h="1147" w="1683">
                  <a:moveTo>
                    <a:pt x="0" y="305"/>
                  </a:moveTo>
                  <a:lnTo>
                    <a:pt x="1189" y="1146"/>
                  </a:lnTo>
                  <a:lnTo>
                    <a:pt x="1683" y="855"/>
                  </a:lnTo>
                  <a:lnTo>
                    <a:pt x="51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
            <p:cNvSpPr/>
            <p:nvPr/>
          </p:nvSpPr>
          <p:spPr>
            <a:xfrm>
              <a:off x="3864575" y="1804850"/>
              <a:ext cx="43450" cy="27925"/>
            </a:xfrm>
            <a:custGeom>
              <a:rect b="b" l="l" r="r" t="t"/>
              <a:pathLst>
                <a:path extrusionOk="0" h="1117" w="1738">
                  <a:moveTo>
                    <a:pt x="1" y="306"/>
                  </a:moveTo>
                  <a:lnTo>
                    <a:pt x="1242" y="1116"/>
                  </a:lnTo>
                  <a:lnTo>
                    <a:pt x="1737" y="825"/>
                  </a:lnTo>
                  <a:lnTo>
                    <a:pt x="51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
            <p:cNvSpPr/>
            <p:nvPr/>
          </p:nvSpPr>
          <p:spPr>
            <a:xfrm>
              <a:off x="3836275" y="1821675"/>
              <a:ext cx="44575" cy="27325"/>
            </a:xfrm>
            <a:custGeom>
              <a:rect b="b" l="l" r="r" t="t"/>
              <a:pathLst>
                <a:path extrusionOk="0" h="1093" w="1783">
                  <a:moveTo>
                    <a:pt x="1" y="312"/>
                  </a:moveTo>
                  <a:lnTo>
                    <a:pt x="1296" y="1092"/>
                  </a:lnTo>
                  <a:lnTo>
                    <a:pt x="1782" y="794"/>
                  </a:lnTo>
                  <a:lnTo>
                    <a:pt x="511"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
            <p:cNvSpPr/>
            <p:nvPr/>
          </p:nvSpPr>
          <p:spPr>
            <a:xfrm>
              <a:off x="3808150" y="1838800"/>
              <a:ext cx="45925" cy="26550"/>
            </a:xfrm>
            <a:custGeom>
              <a:rect b="b" l="l" r="r" t="t"/>
              <a:pathLst>
                <a:path extrusionOk="0" h="1062" w="1837">
                  <a:moveTo>
                    <a:pt x="1" y="312"/>
                  </a:moveTo>
                  <a:lnTo>
                    <a:pt x="1349" y="1061"/>
                  </a:lnTo>
                  <a:lnTo>
                    <a:pt x="1836" y="764"/>
                  </a:lnTo>
                  <a:lnTo>
                    <a:pt x="51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
            <p:cNvSpPr/>
            <p:nvPr/>
          </p:nvSpPr>
          <p:spPr>
            <a:xfrm>
              <a:off x="3780025" y="1855950"/>
              <a:ext cx="47225" cy="25775"/>
            </a:xfrm>
            <a:custGeom>
              <a:rect b="b" l="l" r="r" t="t"/>
              <a:pathLst>
                <a:path extrusionOk="0" h="1031" w="1889">
                  <a:moveTo>
                    <a:pt x="0" y="313"/>
                  </a:moveTo>
                  <a:lnTo>
                    <a:pt x="1400" y="1030"/>
                  </a:lnTo>
                  <a:lnTo>
                    <a:pt x="1888" y="733"/>
                  </a:lnTo>
                  <a:lnTo>
                    <a:pt x="512"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
            <p:cNvSpPr/>
            <p:nvPr/>
          </p:nvSpPr>
          <p:spPr>
            <a:xfrm>
              <a:off x="3752200" y="1873200"/>
              <a:ext cx="48325" cy="25125"/>
            </a:xfrm>
            <a:custGeom>
              <a:rect b="b" l="l" r="r" t="t"/>
              <a:pathLst>
                <a:path extrusionOk="0" h="1005" w="1933">
                  <a:moveTo>
                    <a:pt x="0" y="318"/>
                  </a:moveTo>
                  <a:lnTo>
                    <a:pt x="1453" y="1005"/>
                  </a:lnTo>
                  <a:lnTo>
                    <a:pt x="1932" y="701"/>
                  </a:lnTo>
                  <a:lnTo>
                    <a:pt x="50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
            <p:cNvSpPr/>
            <p:nvPr/>
          </p:nvSpPr>
          <p:spPr>
            <a:xfrm>
              <a:off x="3724500" y="1890700"/>
              <a:ext cx="49650" cy="24325"/>
            </a:xfrm>
            <a:custGeom>
              <a:rect b="b" l="l" r="r" t="t"/>
              <a:pathLst>
                <a:path extrusionOk="0" h="973" w="1986">
                  <a:moveTo>
                    <a:pt x="0" y="318"/>
                  </a:moveTo>
                  <a:lnTo>
                    <a:pt x="1505" y="972"/>
                  </a:lnTo>
                  <a:lnTo>
                    <a:pt x="1985" y="669"/>
                  </a:lnTo>
                  <a:lnTo>
                    <a:pt x="504"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
            <p:cNvSpPr/>
            <p:nvPr/>
          </p:nvSpPr>
          <p:spPr>
            <a:xfrm>
              <a:off x="3696725" y="1908175"/>
              <a:ext cx="50975" cy="23550"/>
            </a:xfrm>
            <a:custGeom>
              <a:rect b="b" l="l" r="r" t="t"/>
              <a:pathLst>
                <a:path extrusionOk="0" h="942" w="2039">
                  <a:moveTo>
                    <a:pt x="0" y="320"/>
                  </a:moveTo>
                  <a:lnTo>
                    <a:pt x="1558" y="942"/>
                  </a:lnTo>
                  <a:lnTo>
                    <a:pt x="2039" y="638"/>
                  </a:lnTo>
                  <a:lnTo>
                    <a:pt x="50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
            <p:cNvSpPr/>
            <p:nvPr/>
          </p:nvSpPr>
          <p:spPr>
            <a:xfrm>
              <a:off x="3669450" y="1925850"/>
              <a:ext cx="52075" cy="22875"/>
            </a:xfrm>
            <a:custGeom>
              <a:rect b="b" l="l" r="r" t="t"/>
              <a:pathLst>
                <a:path extrusionOk="0" h="915" w="2083">
                  <a:moveTo>
                    <a:pt x="0" y="323"/>
                  </a:moveTo>
                  <a:lnTo>
                    <a:pt x="1610" y="914"/>
                  </a:lnTo>
                  <a:lnTo>
                    <a:pt x="2082" y="604"/>
                  </a:lnTo>
                  <a:lnTo>
                    <a:pt x="49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
            <p:cNvSpPr/>
            <p:nvPr/>
          </p:nvSpPr>
          <p:spPr>
            <a:xfrm>
              <a:off x="3642175" y="1943625"/>
              <a:ext cx="53375" cy="22100"/>
            </a:xfrm>
            <a:custGeom>
              <a:rect b="b" l="l" r="r" t="t"/>
              <a:pathLst>
                <a:path extrusionOk="0" h="884" w="2135">
                  <a:moveTo>
                    <a:pt x="0" y="325"/>
                  </a:moveTo>
                  <a:lnTo>
                    <a:pt x="1663" y="883"/>
                  </a:lnTo>
                  <a:lnTo>
                    <a:pt x="2135" y="574"/>
                  </a:lnTo>
                  <a:lnTo>
                    <a:pt x="49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
            <p:cNvSpPr/>
            <p:nvPr/>
          </p:nvSpPr>
          <p:spPr>
            <a:xfrm>
              <a:off x="3614875" y="1961475"/>
              <a:ext cx="54675" cy="21300"/>
            </a:xfrm>
            <a:custGeom>
              <a:rect b="b" l="l" r="r" t="t"/>
              <a:pathLst>
                <a:path extrusionOk="0" h="852" w="2187">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
            <p:cNvSpPr/>
            <p:nvPr/>
          </p:nvSpPr>
          <p:spPr>
            <a:xfrm>
              <a:off x="3588150" y="1979500"/>
              <a:ext cx="55750" cy="20550"/>
            </a:xfrm>
            <a:custGeom>
              <a:rect b="b" l="l" r="r" t="t"/>
              <a:pathLst>
                <a:path extrusionOk="0" h="822" w="2230">
                  <a:moveTo>
                    <a:pt x="0" y="330"/>
                  </a:moveTo>
                  <a:lnTo>
                    <a:pt x="1767" y="822"/>
                  </a:lnTo>
                  <a:lnTo>
                    <a:pt x="2230" y="508"/>
                  </a:lnTo>
                  <a:lnTo>
                    <a:pt x="48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
            <p:cNvSpPr/>
            <p:nvPr/>
          </p:nvSpPr>
          <p:spPr>
            <a:xfrm>
              <a:off x="3561325" y="1997625"/>
              <a:ext cx="57125" cy="19750"/>
            </a:xfrm>
            <a:custGeom>
              <a:rect b="b" l="l" r="r" t="t"/>
              <a:pathLst>
                <a:path extrusionOk="0" h="790" w="2285">
                  <a:moveTo>
                    <a:pt x="0" y="330"/>
                  </a:moveTo>
                  <a:lnTo>
                    <a:pt x="1820" y="789"/>
                  </a:lnTo>
                  <a:lnTo>
                    <a:pt x="2284" y="475"/>
                  </a:lnTo>
                  <a:lnTo>
                    <a:pt x="489"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
            <p:cNvSpPr/>
            <p:nvPr/>
          </p:nvSpPr>
          <p:spPr>
            <a:xfrm>
              <a:off x="3534650" y="2015800"/>
              <a:ext cx="58225" cy="18950"/>
            </a:xfrm>
            <a:custGeom>
              <a:rect b="b" l="l" r="r" t="t"/>
              <a:pathLst>
                <a:path extrusionOk="0" h="758" w="2329">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
            <p:cNvSpPr/>
            <p:nvPr/>
          </p:nvSpPr>
          <p:spPr>
            <a:xfrm>
              <a:off x="3508425" y="2034150"/>
              <a:ext cx="59450" cy="18150"/>
            </a:xfrm>
            <a:custGeom>
              <a:rect b="b" l="l" r="r" t="t"/>
              <a:pathLst>
                <a:path extrusionOk="0" h="726" w="2378">
                  <a:moveTo>
                    <a:pt x="1" y="335"/>
                  </a:moveTo>
                  <a:lnTo>
                    <a:pt x="1924" y="726"/>
                  </a:lnTo>
                  <a:lnTo>
                    <a:pt x="2377" y="407"/>
                  </a:lnTo>
                  <a:lnTo>
                    <a:pt x="47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
            <p:cNvSpPr/>
            <p:nvPr/>
          </p:nvSpPr>
          <p:spPr>
            <a:xfrm>
              <a:off x="3482125" y="2052575"/>
              <a:ext cx="60775" cy="17325"/>
            </a:xfrm>
            <a:custGeom>
              <a:rect b="b" l="l" r="r" t="t"/>
              <a:pathLst>
                <a:path extrusionOk="0" h="693" w="2431">
                  <a:moveTo>
                    <a:pt x="1" y="336"/>
                  </a:moveTo>
                  <a:lnTo>
                    <a:pt x="1975" y="692"/>
                  </a:lnTo>
                  <a:lnTo>
                    <a:pt x="2430" y="372"/>
                  </a:lnTo>
                  <a:lnTo>
                    <a:pt x="479"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
            <p:cNvSpPr/>
            <p:nvPr/>
          </p:nvSpPr>
          <p:spPr>
            <a:xfrm>
              <a:off x="3456075" y="2071050"/>
              <a:ext cx="61775" cy="16550"/>
            </a:xfrm>
            <a:custGeom>
              <a:rect b="b" l="l" r="r" t="t"/>
              <a:pathLst>
                <a:path extrusionOk="0" h="662" w="2471">
                  <a:moveTo>
                    <a:pt x="0" y="340"/>
                  </a:moveTo>
                  <a:lnTo>
                    <a:pt x="2027" y="661"/>
                  </a:lnTo>
                  <a:lnTo>
                    <a:pt x="2471" y="339"/>
                  </a:lnTo>
                  <a:lnTo>
                    <a:pt x="468"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
            <p:cNvSpPr/>
            <p:nvPr/>
          </p:nvSpPr>
          <p:spPr>
            <a:xfrm>
              <a:off x="3430425" y="2089725"/>
              <a:ext cx="63050" cy="15675"/>
            </a:xfrm>
            <a:custGeom>
              <a:rect b="b" l="l" r="r" t="t"/>
              <a:pathLst>
                <a:path extrusionOk="0" h="627" w="2522">
                  <a:moveTo>
                    <a:pt x="0" y="339"/>
                  </a:moveTo>
                  <a:lnTo>
                    <a:pt x="2078" y="627"/>
                  </a:lnTo>
                  <a:lnTo>
                    <a:pt x="2521" y="303"/>
                  </a:lnTo>
                  <a:lnTo>
                    <a:pt x="46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
            <p:cNvSpPr/>
            <p:nvPr/>
          </p:nvSpPr>
          <p:spPr>
            <a:xfrm>
              <a:off x="3404675" y="2108425"/>
              <a:ext cx="64400" cy="14850"/>
            </a:xfrm>
            <a:custGeom>
              <a:rect b="b" l="l" r="r" t="t"/>
              <a:pathLst>
                <a:path extrusionOk="0" h="594" w="2576">
                  <a:moveTo>
                    <a:pt x="1" y="341"/>
                  </a:moveTo>
                  <a:lnTo>
                    <a:pt x="2130" y="594"/>
                  </a:lnTo>
                  <a:lnTo>
                    <a:pt x="2575" y="269"/>
                  </a:lnTo>
                  <a:lnTo>
                    <a:pt x="46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
            <p:cNvSpPr/>
            <p:nvPr/>
          </p:nvSpPr>
          <p:spPr>
            <a:xfrm>
              <a:off x="3379325" y="2127200"/>
              <a:ext cx="65275" cy="14050"/>
            </a:xfrm>
            <a:custGeom>
              <a:rect b="b" l="l" r="r" t="t"/>
              <a:pathLst>
                <a:path extrusionOk="0" h="562" w="2611">
                  <a:moveTo>
                    <a:pt x="0" y="344"/>
                  </a:moveTo>
                  <a:lnTo>
                    <a:pt x="2180" y="561"/>
                  </a:lnTo>
                  <a:lnTo>
                    <a:pt x="2611" y="23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
            <p:cNvSpPr/>
            <p:nvPr/>
          </p:nvSpPr>
          <p:spPr>
            <a:xfrm>
              <a:off x="3354250" y="2146125"/>
              <a:ext cx="66650" cy="13175"/>
            </a:xfrm>
            <a:custGeom>
              <a:rect b="b" l="l" r="r" t="t"/>
              <a:pathLst>
                <a:path extrusionOk="0" h="527" w="2666">
                  <a:moveTo>
                    <a:pt x="1" y="344"/>
                  </a:moveTo>
                  <a:lnTo>
                    <a:pt x="2232" y="527"/>
                  </a:lnTo>
                  <a:lnTo>
                    <a:pt x="2665" y="198"/>
                  </a:lnTo>
                  <a:lnTo>
                    <a:pt x="45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
            <p:cNvSpPr/>
            <p:nvPr/>
          </p:nvSpPr>
          <p:spPr>
            <a:xfrm>
              <a:off x="3329125" y="2165100"/>
              <a:ext cx="67950" cy="12325"/>
            </a:xfrm>
            <a:custGeom>
              <a:rect b="b" l="l" r="r" t="t"/>
              <a:pathLst>
                <a:path extrusionOk="0" h="493" w="2718">
                  <a:moveTo>
                    <a:pt x="0" y="346"/>
                  </a:moveTo>
                  <a:lnTo>
                    <a:pt x="2282" y="492"/>
                  </a:lnTo>
                  <a:lnTo>
                    <a:pt x="2717" y="162"/>
                  </a:lnTo>
                  <a:lnTo>
                    <a:pt x="45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
            <p:cNvSpPr/>
            <p:nvPr/>
          </p:nvSpPr>
          <p:spPr>
            <a:xfrm>
              <a:off x="3304500" y="2184150"/>
              <a:ext cx="68825" cy="11450"/>
            </a:xfrm>
            <a:custGeom>
              <a:rect b="b" l="l" r="r" t="t"/>
              <a:pathLst>
                <a:path extrusionOk="0" h="458" w="2753">
                  <a:moveTo>
                    <a:pt x="1" y="348"/>
                  </a:moveTo>
                  <a:lnTo>
                    <a:pt x="2333" y="458"/>
                  </a:lnTo>
                  <a:lnTo>
                    <a:pt x="2752" y="126"/>
                  </a:lnTo>
                  <a:lnTo>
                    <a:pt x="44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
            <p:cNvSpPr/>
            <p:nvPr/>
          </p:nvSpPr>
          <p:spPr>
            <a:xfrm>
              <a:off x="3280100" y="2203300"/>
              <a:ext cx="70100" cy="10600"/>
            </a:xfrm>
            <a:custGeom>
              <a:rect b="b" l="l" r="r" t="t"/>
              <a:pathLst>
                <a:path extrusionOk="0" h="424" w="2804">
                  <a:moveTo>
                    <a:pt x="0" y="350"/>
                  </a:moveTo>
                  <a:lnTo>
                    <a:pt x="2382" y="424"/>
                  </a:lnTo>
                  <a:lnTo>
                    <a:pt x="2804" y="91"/>
                  </a:lnTo>
                  <a:lnTo>
                    <a:pt x="44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
            <p:cNvSpPr/>
            <p:nvPr/>
          </p:nvSpPr>
          <p:spPr>
            <a:xfrm>
              <a:off x="3255625" y="2222525"/>
              <a:ext cx="71375" cy="9700"/>
            </a:xfrm>
            <a:custGeom>
              <a:rect b="b" l="l" r="r" t="t"/>
              <a:pathLst>
                <a:path extrusionOk="0" h="388" w="2855">
                  <a:moveTo>
                    <a:pt x="0" y="351"/>
                  </a:moveTo>
                  <a:lnTo>
                    <a:pt x="2432" y="388"/>
                  </a:lnTo>
                  <a:lnTo>
                    <a:pt x="2855" y="54"/>
                  </a:lnTo>
                  <a:lnTo>
                    <a:pt x="446"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
            <p:cNvSpPr/>
            <p:nvPr/>
          </p:nvSpPr>
          <p:spPr>
            <a:xfrm>
              <a:off x="3231750" y="2241800"/>
              <a:ext cx="72250" cy="8850"/>
            </a:xfrm>
            <a:custGeom>
              <a:rect b="b" l="l" r="r" t="t"/>
              <a:pathLst>
                <a:path extrusionOk="0" h="354" w="2890">
                  <a:moveTo>
                    <a:pt x="1" y="353"/>
                  </a:moveTo>
                  <a:lnTo>
                    <a:pt x="2483" y="354"/>
                  </a:lnTo>
                  <a:lnTo>
                    <a:pt x="2890" y="19"/>
                  </a:lnTo>
                  <a:lnTo>
                    <a:pt x="43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
            <p:cNvSpPr/>
            <p:nvPr/>
          </p:nvSpPr>
          <p:spPr>
            <a:xfrm>
              <a:off x="3208050" y="2260725"/>
              <a:ext cx="73550" cy="9300"/>
            </a:xfrm>
            <a:custGeom>
              <a:rect b="b" l="l" r="r" t="t"/>
              <a:pathLst>
                <a:path extrusionOk="0" h="372" w="2942">
                  <a:moveTo>
                    <a:pt x="0" y="372"/>
                  </a:moveTo>
                  <a:lnTo>
                    <a:pt x="2532" y="336"/>
                  </a:lnTo>
                  <a:lnTo>
                    <a:pt x="2941" y="0"/>
                  </a:lnTo>
                  <a:lnTo>
                    <a:pt x="432" y="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
            <p:cNvSpPr/>
            <p:nvPr/>
          </p:nvSpPr>
          <p:spPr>
            <a:xfrm>
              <a:off x="3184250" y="2279225"/>
              <a:ext cx="74800" cy="10300"/>
            </a:xfrm>
            <a:custGeom>
              <a:rect b="b" l="l" r="r" t="t"/>
              <a:pathLst>
                <a:path extrusionOk="0" h="412" w="2992">
                  <a:moveTo>
                    <a:pt x="0" y="411"/>
                  </a:moveTo>
                  <a:lnTo>
                    <a:pt x="2581" y="338"/>
                  </a:lnTo>
                  <a:lnTo>
                    <a:pt x="2992" y="0"/>
                  </a:lnTo>
                  <a:lnTo>
                    <a:pt x="434" y="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
            <p:cNvSpPr/>
            <p:nvPr/>
          </p:nvSpPr>
          <p:spPr>
            <a:xfrm>
              <a:off x="3161200" y="2297800"/>
              <a:ext cx="75625" cy="11250"/>
            </a:xfrm>
            <a:custGeom>
              <a:rect b="b" l="l" r="r" t="t"/>
              <a:pathLst>
                <a:path extrusionOk="0" h="450" w="3025">
                  <a:moveTo>
                    <a:pt x="1" y="449"/>
                  </a:moveTo>
                  <a:lnTo>
                    <a:pt x="2630" y="339"/>
                  </a:lnTo>
                  <a:lnTo>
                    <a:pt x="3024" y="1"/>
                  </a:lnTo>
                  <a:lnTo>
                    <a:pt x="417" y="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
            <p:cNvSpPr/>
            <p:nvPr/>
          </p:nvSpPr>
          <p:spPr>
            <a:xfrm>
              <a:off x="3138250" y="2316450"/>
              <a:ext cx="76875" cy="12175"/>
            </a:xfrm>
            <a:custGeom>
              <a:rect b="b" l="l" r="r" t="t"/>
              <a:pathLst>
                <a:path extrusionOk="0" h="487" w="3075">
                  <a:moveTo>
                    <a:pt x="0" y="487"/>
                  </a:moveTo>
                  <a:lnTo>
                    <a:pt x="2678" y="339"/>
                  </a:lnTo>
                  <a:lnTo>
                    <a:pt x="3074" y="0"/>
                  </a:lnTo>
                  <a:lnTo>
                    <a:pt x="419" y="13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
            <p:cNvSpPr/>
            <p:nvPr/>
          </p:nvSpPr>
          <p:spPr>
            <a:xfrm>
              <a:off x="3115225" y="2335150"/>
              <a:ext cx="78100" cy="13175"/>
            </a:xfrm>
            <a:custGeom>
              <a:rect b="b" l="l" r="r" t="t"/>
              <a:pathLst>
                <a:path extrusionOk="0" h="527" w="3124">
                  <a:moveTo>
                    <a:pt x="0" y="527"/>
                  </a:moveTo>
                  <a:lnTo>
                    <a:pt x="2725" y="341"/>
                  </a:lnTo>
                  <a:lnTo>
                    <a:pt x="3123" y="0"/>
                  </a:lnTo>
                  <a:lnTo>
                    <a:pt x="419" y="1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
            <p:cNvSpPr/>
            <p:nvPr/>
          </p:nvSpPr>
          <p:spPr>
            <a:xfrm>
              <a:off x="3093000" y="2353900"/>
              <a:ext cx="78875" cy="14125"/>
            </a:xfrm>
            <a:custGeom>
              <a:rect b="b" l="l" r="r" t="t"/>
              <a:pathLst>
                <a:path extrusionOk="0" h="565" w="3155">
                  <a:moveTo>
                    <a:pt x="0" y="564"/>
                  </a:moveTo>
                  <a:lnTo>
                    <a:pt x="2774" y="342"/>
                  </a:lnTo>
                  <a:lnTo>
                    <a:pt x="3154" y="1"/>
                  </a:lnTo>
                  <a:lnTo>
                    <a:pt x="401" y="20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
            <p:cNvSpPr/>
            <p:nvPr/>
          </p:nvSpPr>
          <p:spPr>
            <a:xfrm>
              <a:off x="3070850" y="2372700"/>
              <a:ext cx="80100" cy="15100"/>
            </a:xfrm>
            <a:custGeom>
              <a:rect b="b" l="l" r="r" t="t"/>
              <a:pathLst>
                <a:path extrusionOk="0" h="604" w="3204">
                  <a:moveTo>
                    <a:pt x="1" y="603"/>
                  </a:moveTo>
                  <a:lnTo>
                    <a:pt x="2821" y="343"/>
                  </a:lnTo>
                  <a:lnTo>
                    <a:pt x="3203" y="1"/>
                  </a:lnTo>
                  <a:lnTo>
                    <a:pt x="404" y="2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
            <p:cNvSpPr/>
            <p:nvPr/>
          </p:nvSpPr>
          <p:spPr>
            <a:xfrm>
              <a:off x="5750825" y="897650"/>
              <a:ext cx="512325" cy="79375"/>
            </a:xfrm>
            <a:custGeom>
              <a:rect b="b" l="l" r="r" t="t"/>
              <a:pathLst>
                <a:path extrusionOk="0" h="3175" w="20493">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p:nvPr/>
          </p:nvSpPr>
          <p:spPr>
            <a:xfrm>
              <a:off x="5710350" y="930525"/>
              <a:ext cx="552800" cy="89225"/>
            </a:xfrm>
            <a:custGeom>
              <a:rect b="b" l="l" r="r" t="t"/>
              <a:pathLst>
                <a:path extrusionOk="0" h="3569" w="22112">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
            <p:cNvSpPr/>
            <p:nvPr/>
          </p:nvSpPr>
          <p:spPr>
            <a:xfrm>
              <a:off x="1356525" y="651475"/>
              <a:ext cx="4906625" cy="4411225"/>
            </a:xfrm>
            <a:custGeom>
              <a:rect b="b" l="l" r="r" t="t"/>
              <a:pathLst>
                <a:path extrusionOk="0" h="176449" w="196265">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
            <p:cNvSpPr/>
            <p:nvPr/>
          </p:nvSpPr>
          <p:spPr>
            <a:xfrm>
              <a:off x="6030600" y="2391625"/>
              <a:ext cx="232550" cy="209550"/>
            </a:xfrm>
            <a:custGeom>
              <a:rect b="b" l="l" r="r" t="t"/>
              <a:pathLst>
                <a:path extrusionOk="0" h="8382" w="9302">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a:off x="6069900" y="2506275"/>
              <a:ext cx="193250" cy="118250"/>
            </a:xfrm>
            <a:custGeom>
              <a:rect b="b" l="l" r="r" t="t"/>
              <a:pathLst>
                <a:path extrusionOk="0" h="4730" w="773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a:off x="5768750" y="2574325"/>
              <a:ext cx="494400" cy="398700"/>
            </a:xfrm>
            <a:custGeom>
              <a:rect b="b" l="l" r="r" t="t"/>
              <a:pathLst>
                <a:path extrusionOk="0" h="15948" w="19776">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
            <p:cNvSpPr/>
            <p:nvPr/>
          </p:nvSpPr>
          <p:spPr>
            <a:xfrm>
              <a:off x="5832900" y="2664925"/>
              <a:ext cx="430250" cy="335150"/>
            </a:xfrm>
            <a:custGeom>
              <a:rect b="b" l="l" r="r" t="t"/>
              <a:pathLst>
                <a:path extrusionOk="0" h="13406" w="1721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8" name="Google Shape;528;p1"/>
          <p:cNvSpPr txBox="1"/>
          <p:nvPr>
            <p:ph idx="1" type="subTitle"/>
          </p:nvPr>
        </p:nvSpPr>
        <p:spPr>
          <a:xfrm>
            <a:off x="657950" y="2626875"/>
            <a:ext cx="2402100" cy="17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US" sz="1000">
                <a:solidFill>
                  <a:srgbClr val="F3F3F3"/>
                </a:solidFill>
                <a:latin typeface="Abel"/>
                <a:ea typeface="Abel"/>
                <a:cs typeface="Abel"/>
                <a:sym typeface="Abel"/>
              </a:rPr>
              <a:t>Prepared by: </a:t>
            </a:r>
            <a:endParaRPr sz="1000">
              <a:latin typeface="Abel"/>
              <a:ea typeface="Abel"/>
              <a:cs typeface="Abel"/>
              <a:sym typeface="Abel"/>
            </a:endParaRPr>
          </a:p>
          <a:p>
            <a:pPr indent="0" lvl="0" marL="0" rtl="0" algn="l">
              <a:lnSpc>
                <a:spcPct val="100000"/>
              </a:lnSpc>
              <a:spcBef>
                <a:spcPts val="0"/>
              </a:spcBef>
              <a:spcAft>
                <a:spcPts val="0"/>
              </a:spcAft>
              <a:buSzPts val="1200"/>
              <a:buNone/>
            </a:pPr>
            <a:r>
              <a:t/>
            </a:r>
            <a:endParaRPr sz="1000">
              <a:solidFill>
                <a:srgbClr val="F3F3F3"/>
              </a:solidFill>
              <a:latin typeface="Abel"/>
              <a:ea typeface="Abel"/>
              <a:cs typeface="Abel"/>
              <a:sym typeface="Abel"/>
            </a:endParaRPr>
          </a:p>
          <a:p>
            <a:pPr indent="0" lvl="0" marL="0" rtl="0" algn="l">
              <a:lnSpc>
                <a:spcPct val="100000"/>
              </a:lnSpc>
              <a:spcBef>
                <a:spcPts val="0"/>
              </a:spcBef>
              <a:spcAft>
                <a:spcPts val="0"/>
              </a:spcAft>
              <a:buSzPts val="1200"/>
              <a:buNone/>
            </a:pPr>
            <a:r>
              <a:rPr lang="en-US" sz="1000">
                <a:solidFill>
                  <a:srgbClr val="F3F3F3"/>
                </a:solidFill>
                <a:latin typeface="Abel"/>
                <a:ea typeface="Abel"/>
                <a:cs typeface="Abel"/>
                <a:sym typeface="Abel"/>
              </a:rPr>
              <a:t>Kristin Ferraraccio </a:t>
            </a:r>
            <a:endParaRPr sz="1000">
              <a:latin typeface="Abel"/>
              <a:ea typeface="Abel"/>
              <a:cs typeface="Abel"/>
              <a:sym typeface="Abel"/>
            </a:endParaRPr>
          </a:p>
          <a:p>
            <a:pPr indent="0" lvl="0" marL="0" rtl="0" algn="l">
              <a:lnSpc>
                <a:spcPct val="100000"/>
              </a:lnSpc>
              <a:spcBef>
                <a:spcPts val="0"/>
              </a:spcBef>
              <a:spcAft>
                <a:spcPts val="0"/>
              </a:spcAft>
              <a:buSzPts val="1200"/>
              <a:buNone/>
            </a:pPr>
            <a:r>
              <a:rPr lang="en-US" sz="1000">
                <a:solidFill>
                  <a:srgbClr val="F3F3F3"/>
                </a:solidFill>
                <a:latin typeface="Abel"/>
                <a:ea typeface="Abel"/>
                <a:cs typeface="Abel"/>
                <a:sym typeface="Abel"/>
              </a:rPr>
              <a:t>Bassam Al-Kaaki</a:t>
            </a:r>
            <a:endParaRPr sz="1000">
              <a:latin typeface="Abel"/>
              <a:ea typeface="Abel"/>
              <a:cs typeface="Abel"/>
              <a:sym typeface="Abel"/>
            </a:endParaRPr>
          </a:p>
          <a:p>
            <a:pPr indent="0" lvl="0" marL="0" rtl="0" algn="l">
              <a:lnSpc>
                <a:spcPct val="100000"/>
              </a:lnSpc>
              <a:spcBef>
                <a:spcPts val="0"/>
              </a:spcBef>
              <a:spcAft>
                <a:spcPts val="0"/>
              </a:spcAft>
              <a:buSzPts val="1200"/>
              <a:buNone/>
            </a:pPr>
            <a:r>
              <a:rPr lang="en-US" sz="1000">
                <a:solidFill>
                  <a:srgbClr val="F3F3F3"/>
                </a:solidFill>
                <a:latin typeface="Abel"/>
                <a:ea typeface="Abel"/>
                <a:cs typeface="Abel"/>
                <a:sym typeface="Abel"/>
              </a:rPr>
              <a:t>Jules Veloso</a:t>
            </a:r>
            <a:endParaRPr sz="1000">
              <a:solidFill>
                <a:srgbClr val="F3F3F3"/>
              </a:solidFill>
              <a:latin typeface="Abel"/>
              <a:ea typeface="Abel"/>
              <a:cs typeface="Abel"/>
              <a:sym typeface="Abel"/>
            </a:endParaRPr>
          </a:p>
        </p:txBody>
      </p:sp>
      <p:sp>
        <p:nvSpPr>
          <p:cNvPr id="529" name="Google Shape;529;p1"/>
          <p:cNvSpPr txBox="1"/>
          <p:nvPr>
            <p:ph type="ctrTitle"/>
          </p:nvPr>
        </p:nvSpPr>
        <p:spPr>
          <a:xfrm>
            <a:off x="534125" y="945575"/>
            <a:ext cx="4647600" cy="17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7200"/>
              <a:buNone/>
            </a:pPr>
            <a:r>
              <a:rPr lang="en-US" sz="2600"/>
              <a:t>A Machine Learning Project: </a:t>
            </a:r>
            <a:endParaRPr sz="2600"/>
          </a:p>
          <a:p>
            <a:pPr indent="0" lvl="0" marL="0" rtl="0" algn="l">
              <a:lnSpc>
                <a:spcPct val="100000"/>
              </a:lnSpc>
              <a:spcBef>
                <a:spcPts val="0"/>
              </a:spcBef>
              <a:spcAft>
                <a:spcPts val="0"/>
              </a:spcAft>
              <a:buSzPts val="7200"/>
              <a:buNone/>
            </a:pPr>
            <a:r>
              <a:rPr lang="en-US" sz="2600"/>
              <a:t>Predictive Analysis of Global and Regional Video Games Sales (1980 - 2015)</a:t>
            </a:r>
            <a:endParaRPr sz="260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1" name="Shape 711"/>
        <p:cNvGrpSpPr/>
        <p:nvPr/>
      </p:nvGrpSpPr>
      <p:grpSpPr>
        <a:xfrm>
          <a:off x="0" y="0"/>
          <a:ext cx="0" cy="0"/>
          <a:chOff x="0" y="0"/>
          <a:chExt cx="0" cy="0"/>
        </a:xfrm>
      </p:grpSpPr>
      <p:pic>
        <p:nvPicPr>
          <p:cNvPr id="712" name="Google Shape;712;g915babf42c_0_257"/>
          <p:cNvPicPr preferRelativeResize="0"/>
          <p:nvPr/>
        </p:nvPicPr>
        <p:blipFill>
          <a:blip r:embed="rId3">
            <a:alphaModFix/>
          </a:blip>
          <a:stretch>
            <a:fillRect/>
          </a:stretch>
        </p:blipFill>
        <p:spPr>
          <a:xfrm>
            <a:off x="1802102" y="1197451"/>
            <a:ext cx="5382224" cy="3588150"/>
          </a:xfrm>
          <a:prstGeom prst="rect">
            <a:avLst/>
          </a:prstGeom>
          <a:noFill/>
          <a:ln>
            <a:noFill/>
          </a:ln>
        </p:spPr>
      </p:pic>
      <p:sp>
        <p:nvSpPr>
          <p:cNvPr id="713" name="Google Shape;713;g915babf42c_0_257"/>
          <p:cNvSpPr txBox="1"/>
          <p:nvPr/>
        </p:nvSpPr>
        <p:spPr>
          <a:xfrm>
            <a:off x="371532" y="1917662"/>
            <a:ext cx="13323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8E7CC3"/>
                </a:solidFill>
                <a:latin typeface="Teko"/>
                <a:ea typeface="Teko"/>
                <a:cs typeface="Teko"/>
                <a:sym typeface="Teko"/>
              </a:rPr>
              <a:t>Japan</a:t>
            </a:r>
            <a:endParaRPr sz="1800">
              <a:solidFill>
                <a:srgbClr val="8E7CC3"/>
              </a:solidFill>
              <a:latin typeface="Teko"/>
              <a:ea typeface="Teko"/>
              <a:cs typeface="Teko"/>
              <a:sym typeface="Teko"/>
            </a:endParaRPr>
          </a:p>
        </p:txBody>
      </p:sp>
      <p:sp>
        <p:nvSpPr>
          <p:cNvPr id="714" name="Google Shape;714;g915babf42c_0_257"/>
          <p:cNvSpPr txBox="1"/>
          <p:nvPr/>
        </p:nvSpPr>
        <p:spPr>
          <a:xfrm>
            <a:off x="371525" y="2187049"/>
            <a:ext cx="1758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8E7CC3"/>
                </a:solidFill>
                <a:highlight>
                  <a:srgbClr val="FFFFFF"/>
                </a:highlight>
                <a:latin typeface="Abel"/>
                <a:ea typeface="Abel"/>
                <a:cs typeface="Abel"/>
                <a:sym typeface="Abel"/>
              </a:rPr>
              <a:t>Japan contributed USD 1.27 billion to the global sales making it the 3rd largest market</a:t>
            </a:r>
            <a:endParaRPr b="1" sz="1200">
              <a:solidFill>
                <a:srgbClr val="8E7CC3"/>
              </a:solidFill>
              <a:latin typeface="Abel"/>
              <a:ea typeface="Abel"/>
              <a:cs typeface="Abel"/>
              <a:sym typeface="Abel"/>
            </a:endParaRPr>
          </a:p>
        </p:txBody>
      </p:sp>
      <p:sp>
        <p:nvSpPr>
          <p:cNvPr id="715" name="Google Shape;715;g915babf42c_0_257"/>
          <p:cNvSpPr/>
          <p:nvPr/>
        </p:nvSpPr>
        <p:spPr>
          <a:xfrm>
            <a:off x="469825" y="1820788"/>
            <a:ext cx="480600" cy="1164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 name="Google Shape;716;g915babf42c_0_257"/>
          <p:cNvCxnSpPr/>
          <p:nvPr/>
        </p:nvCxnSpPr>
        <p:spPr>
          <a:xfrm flipH="1" rot="10800000">
            <a:off x="1059507" y="1845679"/>
            <a:ext cx="1856100" cy="15000"/>
          </a:xfrm>
          <a:prstGeom prst="straightConnector1">
            <a:avLst/>
          </a:prstGeom>
          <a:noFill/>
          <a:ln cap="flat" cmpd="sng" w="9525">
            <a:solidFill>
              <a:schemeClr val="dk2"/>
            </a:solidFill>
            <a:prstDash val="solid"/>
            <a:round/>
            <a:headEnd len="med" w="med" type="none"/>
            <a:tailEnd len="med" w="med" type="none"/>
          </a:ln>
        </p:spPr>
      </p:cxnSp>
      <p:sp>
        <p:nvSpPr>
          <p:cNvPr id="717" name="Google Shape;717;g915babf42c_0_257"/>
          <p:cNvSpPr txBox="1"/>
          <p:nvPr/>
        </p:nvSpPr>
        <p:spPr>
          <a:xfrm>
            <a:off x="3297949" y="2208971"/>
            <a:ext cx="5787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rgbClr val="FFFFFF"/>
                </a:solidFill>
                <a:latin typeface="Teko"/>
                <a:ea typeface="Teko"/>
                <a:cs typeface="Teko"/>
                <a:sym typeface="Teko"/>
              </a:rPr>
              <a:t>14%</a:t>
            </a:r>
            <a:endParaRPr b="1" sz="1700">
              <a:solidFill>
                <a:srgbClr val="FFFFFF"/>
              </a:solidFill>
              <a:latin typeface="Teko"/>
              <a:ea typeface="Teko"/>
              <a:cs typeface="Teko"/>
              <a:sym typeface="Teko"/>
            </a:endParaRPr>
          </a:p>
        </p:txBody>
      </p:sp>
      <p:sp>
        <p:nvSpPr>
          <p:cNvPr id="718" name="Google Shape;718;g915babf42c_0_257"/>
          <p:cNvSpPr txBox="1"/>
          <p:nvPr/>
        </p:nvSpPr>
        <p:spPr>
          <a:xfrm>
            <a:off x="4027669" y="1802835"/>
            <a:ext cx="5787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rgbClr val="FFFFFF"/>
                </a:solidFill>
                <a:latin typeface="Teko"/>
                <a:ea typeface="Teko"/>
                <a:cs typeface="Teko"/>
                <a:sym typeface="Teko"/>
              </a:rPr>
              <a:t>8%</a:t>
            </a:r>
            <a:endParaRPr b="1" sz="1700">
              <a:solidFill>
                <a:srgbClr val="FFFFFF"/>
              </a:solidFill>
              <a:latin typeface="Teko"/>
              <a:ea typeface="Teko"/>
              <a:cs typeface="Teko"/>
              <a:sym typeface="Teko"/>
            </a:endParaRPr>
          </a:p>
        </p:txBody>
      </p:sp>
      <p:sp>
        <p:nvSpPr>
          <p:cNvPr id="719" name="Google Shape;719;g915babf42c_0_257"/>
          <p:cNvSpPr txBox="1"/>
          <p:nvPr/>
        </p:nvSpPr>
        <p:spPr>
          <a:xfrm>
            <a:off x="3646426" y="3424391"/>
            <a:ext cx="5787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rgbClr val="FFFFFF"/>
                </a:solidFill>
                <a:latin typeface="Teko"/>
                <a:ea typeface="Teko"/>
                <a:cs typeface="Teko"/>
                <a:sym typeface="Teko"/>
              </a:rPr>
              <a:t>27%</a:t>
            </a:r>
            <a:endParaRPr b="1" sz="1700">
              <a:solidFill>
                <a:srgbClr val="FFFFFF"/>
              </a:solidFill>
              <a:latin typeface="Teko"/>
              <a:ea typeface="Teko"/>
              <a:cs typeface="Teko"/>
              <a:sym typeface="Teko"/>
            </a:endParaRPr>
          </a:p>
        </p:txBody>
      </p:sp>
      <p:sp>
        <p:nvSpPr>
          <p:cNvPr id="720" name="Google Shape;720;g915babf42c_0_257"/>
          <p:cNvSpPr txBox="1"/>
          <p:nvPr/>
        </p:nvSpPr>
        <p:spPr>
          <a:xfrm>
            <a:off x="5087452" y="2730500"/>
            <a:ext cx="7515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rgbClr val="FFFFFF"/>
                </a:solidFill>
                <a:latin typeface="Teko"/>
                <a:ea typeface="Teko"/>
                <a:cs typeface="Teko"/>
                <a:sym typeface="Teko"/>
              </a:rPr>
              <a:t>49%</a:t>
            </a:r>
            <a:endParaRPr b="1" sz="1700">
              <a:solidFill>
                <a:srgbClr val="FFFFFF"/>
              </a:solidFill>
              <a:latin typeface="Teko"/>
              <a:ea typeface="Teko"/>
              <a:cs typeface="Teko"/>
              <a:sym typeface="Teko"/>
            </a:endParaRPr>
          </a:p>
        </p:txBody>
      </p:sp>
      <p:sp>
        <p:nvSpPr>
          <p:cNvPr id="721" name="Google Shape;721;g915babf42c_0_257"/>
          <p:cNvSpPr txBox="1"/>
          <p:nvPr/>
        </p:nvSpPr>
        <p:spPr>
          <a:xfrm>
            <a:off x="414970" y="3889155"/>
            <a:ext cx="13323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1155CC"/>
                </a:solidFill>
                <a:latin typeface="Teko"/>
                <a:ea typeface="Teko"/>
                <a:cs typeface="Teko"/>
                <a:sym typeface="Teko"/>
              </a:rPr>
              <a:t>Europe</a:t>
            </a:r>
            <a:endParaRPr sz="1800">
              <a:solidFill>
                <a:srgbClr val="1155CC"/>
              </a:solidFill>
              <a:latin typeface="Teko"/>
              <a:ea typeface="Teko"/>
              <a:cs typeface="Teko"/>
              <a:sym typeface="Teko"/>
            </a:endParaRPr>
          </a:p>
        </p:txBody>
      </p:sp>
      <p:sp>
        <p:nvSpPr>
          <p:cNvPr id="722" name="Google Shape;722;g915babf42c_0_257"/>
          <p:cNvSpPr txBox="1"/>
          <p:nvPr/>
        </p:nvSpPr>
        <p:spPr>
          <a:xfrm>
            <a:off x="414964" y="4158542"/>
            <a:ext cx="1758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1155CC"/>
                </a:solidFill>
                <a:highlight>
                  <a:srgbClr val="FFFFFF"/>
                </a:highlight>
                <a:latin typeface="Abel"/>
                <a:ea typeface="Abel"/>
                <a:cs typeface="Abel"/>
                <a:sym typeface="Abel"/>
              </a:rPr>
              <a:t>Europe hit USD 2.4 billion sales revenue making up more than a quarter of the total  global sales </a:t>
            </a:r>
            <a:endParaRPr b="1" sz="1200">
              <a:solidFill>
                <a:srgbClr val="1155CC"/>
              </a:solidFill>
              <a:latin typeface="Abel"/>
              <a:ea typeface="Abel"/>
              <a:cs typeface="Abel"/>
              <a:sym typeface="Abel"/>
            </a:endParaRPr>
          </a:p>
        </p:txBody>
      </p:sp>
      <p:sp>
        <p:nvSpPr>
          <p:cNvPr id="723" name="Google Shape;723;g915babf42c_0_257"/>
          <p:cNvSpPr/>
          <p:nvPr/>
        </p:nvSpPr>
        <p:spPr>
          <a:xfrm>
            <a:off x="513264" y="3748114"/>
            <a:ext cx="480600" cy="1164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 name="Google Shape;724;g915babf42c_0_257"/>
          <p:cNvCxnSpPr/>
          <p:nvPr/>
        </p:nvCxnSpPr>
        <p:spPr>
          <a:xfrm flipH="1" rot="10800000">
            <a:off x="1102945" y="3778405"/>
            <a:ext cx="1627200" cy="9600"/>
          </a:xfrm>
          <a:prstGeom prst="straightConnector1">
            <a:avLst/>
          </a:prstGeom>
          <a:noFill/>
          <a:ln cap="flat" cmpd="sng" w="9525">
            <a:solidFill>
              <a:srgbClr val="1155CC"/>
            </a:solidFill>
            <a:prstDash val="solid"/>
            <a:round/>
            <a:headEnd len="med" w="med" type="none"/>
            <a:tailEnd len="med" w="med" type="none"/>
          </a:ln>
        </p:spPr>
      </p:cxnSp>
      <p:sp>
        <p:nvSpPr>
          <p:cNvPr id="725" name="Google Shape;725;g915babf42c_0_257"/>
          <p:cNvSpPr txBox="1"/>
          <p:nvPr/>
        </p:nvSpPr>
        <p:spPr>
          <a:xfrm>
            <a:off x="6891975" y="1897044"/>
            <a:ext cx="1758300" cy="37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rgbClr val="B4A7D6"/>
                </a:solidFill>
                <a:latin typeface="Teko"/>
                <a:ea typeface="Teko"/>
                <a:cs typeface="Teko"/>
                <a:sym typeface="Teko"/>
              </a:rPr>
              <a:t>Other Market</a:t>
            </a:r>
            <a:endParaRPr sz="1800">
              <a:solidFill>
                <a:srgbClr val="B4A7D6"/>
              </a:solidFill>
              <a:latin typeface="Teko"/>
              <a:ea typeface="Teko"/>
              <a:cs typeface="Teko"/>
              <a:sym typeface="Teko"/>
            </a:endParaRPr>
          </a:p>
        </p:txBody>
      </p:sp>
      <p:sp>
        <p:nvSpPr>
          <p:cNvPr id="726" name="Google Shape;726;g915babf42c_0_257"/>
          <p:cNvSpPr txBox="1"/>
          <p:nvPr/>
        </p:nvSpPr>
        <p:spPr>
          <a:xfrm>
            <a:off x="6891964" y="2166421"/>
            <a:ext cx="1758300" cy="78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200">
                <a:solidFill>
                  <a:srgbClr val="B4A7D6"/>
                </a:solidFill>
                <a:highlight>
                  <a:srgbClr val="FFFFFF"/>
                </a:highlight>
                <a:latin typeface="Abel"/>
                <a:ea typeface="Abel"/>
                <a:cs typeface="Abel"/>
                <a:sym typeface="Abel"/>
              </a:rPr>
              <a:t>Other market includes Middle East, South East Asia, India and China  </a:t>
            </a:r>
            <a:r>
              <a:rPr lang="en-US" sz="1200">
                <a:solidFill>
                  <a:srgbClr val="B4A7D6"/>
                </a:solidFill>
                <a:highlight>
                  <a:srgbClr val="FFFFFF"/>
                </a:highlight>
                <a:latin typeface="Abel"/>
                <a:ea typeface="Abel"/>
                <a:cs typeface="Abel"/>
                <a:sym typeface="Abel"/>
              </a:rPr>
              <a:t> </a:t>
            </a:r>
            <a:endParaRPr b="1" sz="1200">
              <a:solidFill>
                <a:srgbClr val="B4A7D6"/>
              </a:solidFill>
              <a:latin typeface="Abel"/>
              <a:ea typeface="Abel"/>
              <a:cs typeface="Abel"/>
              <a:sym typeface="Abel"/>
            </a:endParaRPr>
          </a:p>
        </p:txBody>
      </p:sp>
      <p:sp>
        <p:nvSpPr>
          <p:cNvPr id="727" name="Google Shape;727;g915babf42c_0_257"/>
          <p:cNvSpPr/>
          <p:nvPr/>
        </p:nvSpPr>
        <p:spPr>
          <a:xfrm>
            <a:off x="8046143" y="1766914"/>
            <a:ext cx="480600" cy="1164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8" name="Google Shape;728;g915babf42c_0_257"/>
          <p:cNvCxnSpPr/>
          <p:nvPr/>
        </p:nvCxnSpPr>
        <p:spPr>
          <a:xfrm>
            <a:off x="4029625" y="1059275"/>
            <a:ext cx="3774300" cy="761400"/>
          </a:xfrm>
          <a:prstGeom prst="bentConnector3">
            <a:avLst>
              <a:gd fmla="val 54395" name="adj1"/>
            </a:avLst>
          </a:prstGeom>
          <a:noFill/>
          <a:ln cap="flat" cmpd="sng" w="9525">
            <a:solidFill>
              <a:srgbClr val="B4A7D6"/>
            </a:solidFill>
            <a:prstDash val="solid"/>
            <a:round/>
            <a:headEnd len="med" w="med" type="none"/>
            <a:tailEnd len="med" w="med" type="none"/>
          </a:ln>
        </p:spPr>
      </p:cxnSp>
      <p:sp>
        <p:nvSpPr>
          <p:cNvPr id="729" name="Google Shape;729;g915babf42c_0_257"/>
          <p:cNvSpPr txBox="1"/>
          <p:nvPr/>
        </p:nvSpPr>
        <p:spPr>
          <a:xfrm>
            <a:off x="6903138" y="3823399"/>
            <a:ext cx="1758300" cy="37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rgbClr val="073763"/>
                </a:solidFill>
                <a:latin typeface="Teko"/>
                <a:ea typeface="Teko"/>
                <a:cs typeface="Teko"/>
                <a:sym typeface="Teko"/>
              </a:rPr>
              <a:t>North America</a:t>
            </a:r>
            <a:endParaRPr sz="1800">
              <a:solidFill>
                <a:srgbClr val="073763"/>
              </a:solidFill>
              <a:latin typeface="Teko"/>
              <a:ea typeface="Teko"/>
              <a:cs typeface="Teko"/>
              <a:sym typeface="Teko"/>
            </a:endParaRPr>
          </a:p>
        </p:txBody>
      </p:sp>
      <p:sp>
        <p:nvSpPr>
          <p:cNvPr id="730" name="Google Shape;730;g915babf42c_0_257"/>
          <p:cNvSpPr txBox="1"/>
          <p:nvPr/>
        </p:nvSpPr>
        <p:spPr>
          <a:xfrm>
            <a:off x="6636400" y="4125550"/>
            <a:ext cx="2025000" cy="78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200">
                <a:solidFill>
                  <a:srgbClr val="073763"/>
                </a:solidFill>
                <a:latin typeface="Abel"/>
                <a:ea typeface="Abel"/>
                <a:cs typeface="Abel"/>
                <a:sym typeface="Abel"/>
              </a:rPr>
              <a:t>North America is the largest single region for Video Game industry with an accumulated revenue of USD 4.1 billion</a:t>
            </a:r>
            <a:endParaRPr b="1" sz="1200">
              <a:solidFill>
                <a:srgbClr val="073763"/>
              </a:solidFill>
              <a:latin typeface="Abel"/>
              <a:ea typeface="Abel"/>
              <a:cs typeface="Abel"/>
              <a:sym typeface="Abel"/>
            </a:endParaRPr>
          </a:p>
        </p:txBody>
      </p:sp>
      <p:sp>
        <p:nvSpPr>
          <p:cNvPr id="731" name="Google Shape;731;g915babf42c_0_257"/>
          <p:cNvSpPr/>
          <p:nvPr/>
        </p:nvSpPr>
        <p:spPr>
          <a:xfrm>
            <a:off x="8057307" y="3715110"/>
            <a:ext cx="480600" cy="1164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g915babf42c_0_257"/>
          <p:cNvCxnSpPr/>
          <p:nvPr/>
        </p:nvCxnSpPr>
        <p:spPr>
          <a:xfrm flipH="1" rot="10800000">
            <a:off x="6208345" y="3788840"/>
            <a:ext cx="1627200" cy="9600"/>
          </a:xfrm>
          <a:prstGeom prst="straightConnector1">
            <a:avLst/>
          </a:prstGeom>
          <a:noFill/>
          <a:ln cap="flat" cmpd="sng" w="9525">
            <a:solidFill>
              <a:srgbClr val="20124D"/>
            </a:solidFill>
            <a:prstDash val="solid"/>
            <a:round/>
            <a:headEnd len="med" w="med" type="none"/>
            <a:tailEnd len="med" w="med" type="none"/>
          </a:ln>
        </p:spPr>
      </p:cxnSp>
      <p:sp>
        <p:nvSpPr>
          <p:cNvPr id="733" name="Google Shape;733;g915babf42c_0_257"/>
          <p:cNvSpPr txBox="1"/>
          <p:nvPr>
            <p:ph type="ctrTitle"/>
          </p:nvPr>
        </p:nvSpPr>
        <p:spPr>
          <a:xfrm>
            <a:off x="381000" y="233800"/>
            <a:ext cx="5214300" cy="66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Total Sales by Region: 1980 - 2015</a:t>
            </a:r>
            <a:endParaRPr>
              <a:solidFill>
                <a:srgbClr val="0928B8"/>
              </a:solidFill>
            </a:endParaRPr>
          </a:p>
        </p:txBody>
      </p:sp>
      <p:cxnSp>
        <p:nvCxnSpPr>
          <p:cNvPr id="734" name="Google Shape;734;g915babf42c_0_257"/>
          <p:cNvCxnSpPr/>
          <p:nvPr/>
        </p:nvCxnSpPr>
        <p:spPr>
          <a:xfrm>
            <a:off x="0" y="877961"/>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8" name="Shape 738"/>
        <p:cNvGrpSpPr/>
        <p:nvPr/>
      </p:nvGrpSpPr>
      <p:grpSpPr>
        <a:xfrm>
          <a:off x="0" y="0"/>
          <a:ext cx="0" cy="0"/>
          <a:chOff x="0" y="0"/>
          <a:chExt cx="0" cy="0"/>
        </a:xfrm>
      </p:grpSpPr>
      <p:sp>
        <p:nvSpPr>
          <p:cNvPr id="739" name="Google Shape;739;g915babf42c_0_312"/>
          <p:cNvSpPr txBox="1"/>
          <p:nvPr>
            <p:ph type="ctrTitle"/>
          </p:nvPr>
        </p:nvSpPr>
        <p:spPr>
          <a:xfrm>
            <a:off x="-854550" y="-18565"/>
            <a:ext cx="5214300" cy="663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Breakdown of Sales by Genre</a:t>
            </a:r>
            <a:endParaRPr>
              <a:solidFill>
                <a:srgbClr val="0928B8"/>
              </a:solidFill>
            </a:endParaRPr>
          </a:p>
        </p:txBody>
      </p:sp>
      <p:grpSp>
        <p:nvGrpSpPr>
          <p:cNvPr id="740" name="Google Shape;740;g915babf42c_0_312"/>
          <p:cNvGrpSpPr/>
          <p:nvPr/>
        </p:nvGrpSpPr>
        <p:grpSpPr>
          <a:xfrm>
            <a:off x="380252" y="889175"/>
            <a:ext cx="6215151" cy="4164250"/>
            <a:chOff x="1142252" y="1023174"/>
            <a:chExt cx="6215151" cy="4164250"/>
          </a:xfrm>
        </p:grpSpPr>
        <p:pic>
          <p:nvPicPr>
            <p:cNvPr id="741" name="Google Shape;741;g915babf42c_0_312"/>
            <p:cNvPicPr preferRelativeResize="0"/>
            <p:nvPr/>
          </p:nvPicPr>
          <p:blipFill>
            <a:blip r:embed="rId3">
              <a:alphaModFix/>
            </a:blip>
            <a:stretch>
              <a:fillRect/>
            </a:stretch>
          </p:blipFill>
          <p:spPr>
            <a:xfrm>
              <a:off x="1142252" y="1023174"/>
              <a:ext cx="6215151" cy="4164250"/>
            </a:xfrm>
            <a:prstGeom prst="rect">
              <a:avLst/>
            </a:prstGeom>
            <a:noFill/>
            <a:ln>
              <a:noFill/>
            </a:ln>
          </p:spPr>
        </p:pic>
        <p:sp>
          <p:nvSpPr>
            <p:cNvPr id="742" name="Google Shape;742;g915babf42c_0_312"/>
            <p:cNvSpPr/>
            <p:nvPr/>
          </p:nvSpPr>
          <p:spPr>
            <a:xfrm>
              <a:off x="5260700" y="1212168"/>
              <a:ext cx="1888200" cy="119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915babf42c_0_312"/>
            <p:cNvSpPr/>
            <p:nvPr/>
          </p:nvSpPr>
          <p:spPr>
            <a:xfrm>
              <a:off x="5378656" y="1342222"/>
              <a:ext cx="390900" cy="537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915babf42c_0_312"/>
            <p:cNvSpPr txBox="1"/>
            <p:nvPr/>
          </p:nvSpPr>
          <p:spPr>
            <a:xfrm>
              <a:off x="5769584" y="1199833"/>
              <a:ext cx="15006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0928B8"/>
                  </a:solidFill>
                  <a:latin typeface="Abel"/>
                  <a:ea typeface="Abel"/>
                  <a:cs typeface="Abel"/>
                  <a:sym typeface="Abel"/>
                </a:rPr>
                <a:t>North America</a:t>
              </a:r>
              <a:endParaRPr b="1" sz="1000">
                <a:solidFill>
                  <a:srgbClr val="0928B8"/>
                </a:solidFill>
                <a:latin typeface="Abel"/>
                <a:ea typeface="Abel"/>
                <a:cs typeface="Abel"/>
                <a:sym typeface="Abel"/>
              </a:endParaRPr>
            </a:p>
          </p:txBody>
        </p:sp>
        <p:sp>
          <p:nvSpPr>
            <p:cNvPr id="745" name="Google Shape;745;g915babf42c_0_312"/>
            <p:cNvSpPr/>
            <p:nvPr/>
          </p:nvSpPr>
          <p:spPr>
            <a:xfrm>
              <a:off x="5378656" y="1570822"/>
              <a:ext cx="390900" cy="537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746" name="Google Shape;746;g915babf42c_0_312"/>
            <p:cNvSpPr txBox="1"/>
            <p:nvPr/>
          </p:nvSpPr>
          <p:spPr>
            <a:xfrm>
              <a:off x="5769584" y="1428433"/>
              <a:ext cx="15006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0928B8"/>
                  </a:solidFill>
                  <a:latin typeface="Abel"/>
                  <a:ea typeface="Abel"/>
                  <a:cs typeface="Abel"/>
                  <a:sym typeface="Abel"/>
                </a:rPr>
                <a:t>Europe</a:t>
              </a:r>
              <a:endParaRPr b="1" sz="1000">
                <a:solidFill>
                  <a:srgbClr val="0928B8"/>
                </a:solidFill>
                <a:latin typeface="Abel"/>
                <a:ea typeface="Abel"/>
                <a:cs typeface="Abel"/>
                <a:sym typeface="Abel"/>
              </a:endParaRPr>
            </a:p>
          </p:txBody>
        </p:sp>
        <p:sp>
          <p:nvSpPr>
            <p:cNvPr id="747" name="Google Shape;747;g915babf42c_0_312"/>
            <p:cNvSpPr/>
            <p:nvPr/>
          </p:nvSpPr>
          <p:spPr>
            <a:xfrm>
              <a:off x="5378656" y="1799422"/>
              <a:ext cx="390900" cy="53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A8DC"/>
                </a:solidFill>
              </a:endParaRPr>
            </a:p>
          </p:txBody>
        </p:sp>
        <p:sp>
          <p:nvSpPr>
            <p:cNvPr id="748" name="Google Shape;748;g915babf42c_0_312"/>
            <p:cNvSpPr txBox="1"/>
            <p:nvPr/>
          </p:nvSpPr>
          <p:spPr>
            <a:xfrm>
              <a:off x="5769584" y="1657033"/>
              <a:ext cx="15006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0928B8"/>
                  </a:solidFill>
                  <a:latin typeface="Abel"/>
                  <a:ea typeface="Abel"/>
                  <a:cs typeface="Abel"/>
                  <a:sym typeface="Abel"/>
                </a:rPr>
                <a:t>Japan</a:t>
              </a:r>
              <a:endParaRPr b="1" sz="1000">
                <a:solidFill>
                  <a:srgbClr val="0928B8"/>
                </a:solidFill>
                <a:latin typeface="Abel"/>
                <a:ea typeface="Abel"/>
                <a:cs typeface="Abel"/>
                <a:sym typeface="Abel"/>
              </a:endParaRPr>
            </a:p>
          </p:txBody>
        </p:sp>
        <p:sp>
          <p:nvSpPr>
            <p:cNvPr id="749" name="Google Shape;749;g915babf42c_0_312"/>
            <p:cNvSpPr/>
            <p:nvPr/>
          </p:nvSpPr>
          <p:spPr>
            <a:xfrm>
              <a:off x="5378656" y="2049620"/>
              <a:ext cx="390900" cy="537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750" name="Google Shape;750;g915babf42c_0_312"/>
            <p:cNvSpPr txBox="1"/>
            <p:nvPr/>
          </p:nvSpPr>
          <p:spPr>
            <a:xfrm>
              <a:off x="5769584" y="1907232"/>
              <a:ext cx="15006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0928B8"/>
                  </a:solidFill>
                  <a:latin typeface="Abel"/>
                  <a:ea typeface="Abel"/>
                  <a:cs typeface="Abel"/>
                  <a:sym typeface="Abel"/>
                </a:rPr>
                <a:t>Other Market</a:t>
              </a:r>
              <a:endParaRPr b="1" sz="1000">
                <a:solidFill>
                  <a:srgbClr val="0928B8"/>
                </a:solidFill>
                <a:latin typeface="Abel"/>
                <a:ea typeface="Abel"/>
                <a:cs typeface="Abel"/>
                <a:sym typeface="Abel"/>
              </a:endParaRPr>
            </a:p>
          </p:txBody>
        </p:sp>
      </p:grpSp>
      <p:sp>
        <p:nvSpPr>
          <p:cNvPr id="751" name="Google Shape;751;g915babf42c_0_312"/>
          <p:cNvSpPr txBox="1"/>
          <p:nvPr/>
        </p:nvSpPr>
        <p:spPr>
          <a:xfrm>
            <a:off x="6693750" y="1008600"/>
            <a:ext cx="2149200" cy="2600100"/>
          </a:xfrm>
          <a:prstGeom prst="rect">
            <a:avLst/>
          </a:prstGeom>
          <a:noFill/>
          <a:ln>
            <a:noFill/>
          </a:ln>
        </p:spPr>
        <p:txBody>
          <a:bodyPr anchorCtr="0" anchor="t" bIns="91425" lIns="91425" spcFirstLastPara="1" rIns="91425" wrap="square" tIns="91425">
            <a:noAutofit/>
          </a:bodyPr>
          <a:lstStyle/>
          <a:p>
            <a:pPr indent="-203200" lvl="0" marL="241300" rtl="0" algn="l">
              <a:lnSpc>
                <a:spcPct val="115000"/>
              </a:lnSpc>
              <a:spcBef>
                <a:spcPts val="0"/>
              </a:spcBef>
              <a:spcAft>
                <a:spcPts val="0"/>
              </a:spcAft>
              <a:buClr>
                <a:srgbClr val="0928B8"/>
              </a:buClr>
              <a:buSzPts val="1200"/>
              <a:buFont typeface="Abel"/>
              <a:buChar char="◂"/>
            </a:pPr>
            <a:r>
              <a:rPr lang="en-US" sz="1200">
                <a:solidFill>
                  <a:srgbClr val="0928B8"/>
                </a:solidFill>
                <a:latin typeface="Abel"/>
                <a:ea typeface="Abel"/>
                <a:cs typeface="Abel"/>
                <a:sym typeface="Abel"/>
              </a:rPr>
              <a:t>Genre sales follow similar trends in North America, Europe &amp; Other Regions, so we recommend focusing on developing games in the genres that appeal to these markets and prioritize marketing spend in the North American and European markets</a:t>
            </a:r>
            <a:endParaRPr>
              <a:solidFill>
                <a:srgbClr val="0928B8"/>
              </a:solidFill>
              <a:latin typeface="Abel"/>
              <a:ea typeface="Abel"/>
              <a:cs typeface="Abel"/>
              <a:sym typeface="Abel"/>
            </a:endParaRPr>
          </a:p>
          <a:p>
            <a:pPr indent="0" lvl="0" marL="457200" rtl="0" algn="l">
              <a:spcBef>
                <a:spcPts val="0"/>
              </a:spcBef>
              <a:spcAft>
                <a:spcPts val="0"/>
              </a:spcAft>
              <a:buNone/>
            </a:pPr>
            <a:r>
              <a:t/>
            </a:r>
            <a:endParaRPr sz="1050">
              <a:solidFill>
                <a:srgbClr val="002060"/>
              </a:solidFill>
              <a:highlight>
                <a:srgbClr val="FFFFFF"/>
              </a:highlight>
              <a:latin typeface="Abel"/>
              <a:ea typeface="Abel"/>
              <a:cs typeface="Abel"/>
              <a:sym typeface="Abel"/>
            </a:endParaRPr>
          </a:p>
          <a:p>
            <a:pPr indent="0" lvl="0" marL="0" rtl="0" algn="l">
              <a:spcBef>
                <a:spcPts val="0"/>
              </a:spcBef>
              <a:spcAft>
                <a:spcPts val="0"/>
              </a:spcAft>
              <a:buNone/>
            </a:pPr>
            <a:r>
              <a:t/>
            </a:r>
            <a:endParaRPr sz="1050">
              <a:solidFill>
                <a:srgbClr val="002060"/>
              </a:solidFill>
              <a:highlight>
                <a:srgbClr val="FFFFFF"/>
              </a:highlight>
              <a:latin typeface="Abel"/>
              <a:ea typeface="Abel"/>
              <a:cs typeface="Abel"/>
              <a:sym typeface="Abel"/>
            </a:endParaRPr>
          </a:p>
        </p:txBody>
      </p:sp>
      <p:sp>
        <p:nvSpPr>
          <p:cNvPr id="752" name="Google Shape;752;g915babf42c_0_312"/>
          <p:cNvSpPr txBox="1"/>
          <p:nvPr/>
        </p:nvSpPr>
        <p:spPr>
          <a:xfrm>
            <a:off x="0" y="4844615"/>
            <a:ext cx="20718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Open Sans"/>
                <a:ea typeface="Open Sans"/>
                <a:cs typeface="Open Sans"/>
                <a:sym typeface="Open Sans"/>
              </a:rPr>
              <a:t>* Sales in Million</a:t>
            </a:r>
            <a:endParaRPr sz="800">
              <a:latin typeface="Open Sans"/>
              <a:ea typeface="Open Sans"/>
              <a:cs typeface="Open Sans"/>
              <a:sym typeface="Open Sans"/>
            </a:endParaRPr>
          </a:p>
        </p:txBody>
      </p:sp>
      <p:cxnSp>
        <p:nvCxnSpPr>
          <p:cNvPr id="753" name="Google Shape;753;g915babf42c_0_312"/>
          <p:cNvCxnSpPr/>
          <p:nvPr/>
        </p:nvCxnSpPr>
        <p:spPr>
          <a:xfrm>
            <a:off x="0" y="681468"/>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7" name="Shape 757"/>
        <p:cNvGrpSpPr/>
        <p:nvPr/>
      </p:nvGrpSpPr>
      <p:grpSpPr>
        <a:xfrm>
          <a:off x="0" y="0"/>
          <a:ext cx="0" cy="0"/>
          <a:chOff x="0" y="0"/>
          <a:chExt cx="0" cy="0"/>
        </a:xfrm>
      </p:grpSpPr>
      <p:sp>
        <p:nvSpPr>
          <p:cNvPr id="758" name="Google Shape;758;g94b6a5cee8_0_0"/>
          <p:cNvSpPr txBox="1"/>
          <p:nvPr/>
        </p:nvSpPr>
        <p:spPr>
          <a:xfrm>
            <a:off x="2052675" y="985275"/>
            <a:ext cx="5760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377BB3"/>
                </a:solidFill>
                <a:latin typeface="Abel"/>
                <a:ea typeface="Abel"/>
                <a:cs typeface="Abel"/>
                <a:sym typeface="Abel"/>
              </a:rPr>
              <a:t>Puzzle</a:t>
            </a:r>
            <a:endParaRPr sz="1100">
              <a:solidFill>
                <a:srgbClr val="377BB3"/>
              </a:solidFill>
              <a:latin typeface="Abel"/>
              <a:ea typeface="Abel"/>
              <a:cs typeface="Abel"/>
              <a:sym typeface="Abel"/>
            </a:endParaRPr>
          </a:p>
          <a:p>
            <a:pPr indent="0" lvl="0" marL="0" rtl="0" algn="l">
              <a:spcBef>
                <a:spcPts val="0"/>
              </a:spcBef>
              <a:spcAft>
                <a:spcPts val="0"/>
              </a:spcAft>
              <a:buNone/>
            </a:pPr>
            <a:r>
              <a:rPr lang="en-US" sz="1100">
                <a:solidFill>
                  <a:srgbClr val="377BB3"/>
                </a:solidFill>
                <a:latin typeface="Abel"/>
                <a:ea typeface="Abel"/>
                <a:cs typeface="Abel"/>
                <a:sym typeface="Abel"/>
              </a:rPr>
              <a:t>$ 242 </a:t>
            </a:r>
            <a:r>
              <a:rPr lang="en-US" sz="1100">
                <a:latin typeface="Abel"/>
                <a:ea typeface="Abel"/>
                <a:cs typeface="Abel"/>
                <a:sym typeface="Abel"/>
              </a:rPr>
              <a:t> </a:t>
            </a:r>
            <a:endParaRPr sz="1100">
              <a:latin typeface="Abel"/>
              <a:ea typeface="Abel"/>
              <a:cs typeface="Abel"/>
              <a:sym typeface="Abel"/>
            </a:endParaRPr>
          </a:p>
        </p:txBody>
      </p:sp>
      <p:pic>
        <p:nvPicPr>
          <p:cNvPr id="759" name="Google Shape;759;g94b6a5cee8_0_0"/>
          <p:cNvPicPr preferRelativeResize="0"/>
          <p:nvPr/>
        </p:nvPicPr>
        <p:blipFill>
          <a:blip r:embed="rId3">
            <a:alphaModFix/>
          </a:blip>
          <a:stretch>
            <a:fillRect/>
          </a:stretch>
        </p:blipFill>
        <p:spPr>
          <a:xfrm>
            <a:off x="614400" y="1318650"/>
            <a:ext cx="5214300" cy="3465350"/>
          </a:xfrm>
          <a:prstGeom prst="rect">
            <a:avLst/>
          </a:prstGeom>
          <a:noFill/>
          <a:ln>
            <a:noFill/>
          </a:ln>
        </p:spPr>
      </p:pic>
      <p:sp>
        <p:nvSpPr>
          <p:cNvPr id="760" name="Google Shape;760;g94b6a5cee8_0_0"/>
          <p:cNvSpPr txBox="1"/>
          <p:nvPr/>
        </p:nvSpPr>
        <p:spPr>
          <a:xfrm>
            <a:off x="1604650" y="1331113"/>
            <a:ext cx="8811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accent5"/>
                </a:solidFill>
                <a:latin typeface="Abel"/>
                <a:ea typeface="Abel"/>
                <a:cs typeface="Abel"/>
                <a:sym typeface="Abel"/>
              </a:rPr>
              <a:t>Simulation</a:t>
            </a:r>
            <a:endParaRPr sz="1100">
              <a:solidFill>
                <a:schemeClr val="accent5"/>
              </a:solidFill>
              <a:latin typeface="Abel"/>
              <a:ea typeface="Abel"/>
              <a:cs typeface="Abel"/>
              <a:sym typeface="Abel"/>
            </a:endParaRPr>
          </a:p>
          <a:p>
            <a:pPr indent="0" lvl="0" marL="0" rtl="0" algn="l">
              <a:spcBef>
                <a:spcPts val="0"/>
              </a:spcBef>
              <a:spcAft>
                <a:spcPts val="0"/>
              </a:spcAft>
              <a:buNone/>
            </a:pPr>
            <a:r>
              <a:rPr lang="en-US" sz="1100">
                <a:solidFill>
                  <a:schemeClr val="accent5"/>
                </a:solidFill>
                <a:latin typeface="Abel"/>
                <a:ea typeface="Abel"/>
                <a:cs typeface="Abel"/>
                <a:sym typeface="Abel"/>
              </a:rPr>
              <a:t>$ 389 </a:t>
            </a:r>
            <a:r>
              <a:rPr lang="en-US" sz="1100">
                <a:latin typeface="Abel"/>
                <a:ea typeface="Abel"/>
                <a:cs typeface="Abel"/>
                <a:sym typeface="Abel"/>
              </a:rPr>
              <a:t> </a:t>
            </a:r>
            <a:endParaRPr sz="1100">
              <a:latin typeface="Abel"/>
              <a:ea typeface="Abel"/>
              <a:cs typeface="Abel"/>
              <a:sym typeface="Abel"/>
            </a:endParaRPr>
          </a:p>
        </p:txBody>
      </p:sp>
      <p:sp>
        <p:nvSpPr>
          <p:cNvPr id="761" name="Google Shape;761;g94b6a5cee8_0_0"/>
          <p:cNvSpPr txBox="1"/>
          <p:nvPr>
            <p:ph type="ctrTitle"/>
          </p:nvPr>
        </p:nvSpPr>
        <p:spPr>
          <a:xfrm>
            <a:off x="366750" y="160352"/>
            <a:ext cx="5214300" cy="66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Total Sales Revenue by Genre</a:t>
            </a:r>
            <a:endParaRPr>
              <a:solidFill>
                <a:srgbClr val="0928B8"/>
              </a:solidFill>
            </a:endParaRPr>
          </a:p>
        </p:txBody>
      </p:sp>
      <p:sp>
        <p:nvSpPr>
          <p:cNvPr id="762" name="Google Shape;762;g94b6a5cee8_0_0"/>
          <p:cNvSpPr txBox="1"/>
          <p:nvPr/>
        </p:nvSpPr>
        <p:spPr>
          <a:xfrm>
            <a:off x="4486275" y="1423425"/>
            <a:ext cx="11622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0928B8"/>
                </a:solidFill>
                <a:latin typeface="Abel"/>
                <a:ea typeface="Abel"/>
                <a:cs typeface="Abel"/>
                <a:sym typeface="Abel"/>
              </a:rPr>
              <a:t>Action</a:t>
            </a:r>
            <a:endParaRPr sz="1100">
              <a:solidFill>
                <a:srgbClr val="0928B8"/>
              </a:solidFill>
              <a:latin typeface="Abel"/>
              <a:ea typeface="Abel"/>
              <a:cs typeface="Abel"/>
              <a:sym typeface="Abel"/>
            </a:endParaRPr>
          </a:p>
          <a:p>
            <a:pPr indent="0" lvl="0" marL="0" rtl="0" algn="l">
              <a:spcBef>
                <a:spcPts val="0"/>
              </a:spcBef>
              <a:spcAft>
                <a:spcPts val="0"/>
              </a:spcAft>
              <a:buNone/>
            </a:pPr>
            <a:r>
              <a:rPr lang="en-US" sz="1100">
                <a:solidFill>
                  <a:srgbClr val="0928B8"/>
                </a:solidFill>
                <a:latin typeface="Abel"/>
                <a:ea typeface="Abel"/>
                <a:cs typeface="Abel"/>
                <a:sym typeface="Abel"/>
              </a:rPr>
              <a:t>$ 1,702</a:t>
            </a:r>
            <a:endParaRPr sz="1100">
              <a:solidFill>
                <a:srgbClr val="0928B8"/>
              </a:solidFill>
              <a:latin typeface="Abel"/>
              <a:ea typeface="Abel"/>
              <a:cs typeface="Abel"/>
              <a:sym typeface="Abel"/>
            </a:endParaRPr>
          </a:p>
        </p:txBody>
      </p:sp>
      <p:sp>
        <p:nvSpPr>
          <p:cNvPr id="763" name="Google Shape;763;g94b6a5cee8_0_0"/>
          <p:cNvSpPr txBox="1"/>
          <p:nvPr/>
        </p:nvSpPr>
        <p:spPr>
          <a:xfrm>
            <a:off x="4233788" y="4280913"/>
            <a:ext cx="10764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31EAFE"/>
                </a:solidFill>
                <a:latin typeface="Abel"/>
                <a:ea typeface="Abel"/>
                <a:cs typeface="Abel"/>
                <a:sym typeface="Abel"/>
              </a:rPr>
              <a:t>Shooter</a:t>
            </a:r>
            <a:endParaRPr sz="1100">
              <a:solidFill>
                <a:srgbClr val="31EAFE"/>
              </a:solidFill>
              <a:latin typeface="Abel"/>
              <a:ea typeface="Abel"/>
              <a:cs typeface="Abel"/>
              <a:sym typeface="Abel"/>
            </a:endParaRPr>
          </a:p>
          <a:p>
            <a:pPr indent="0" lvl="0" marL="0" rtl="0" algn="l">
              <a:spcBef>
                <a:spcPts val="0"/>
              </a:spcBef>
              <a:spcAft>
                <a:spcPts val="0"/>
              </a:spcAft>
              <a:buNone/>
            </a:pPr>
            <a:r>
              <a:rPr lang="en-US" sz="1100">
                <a:solidFill>
                  <a:srgbClr val="31EAFE"/>
                </a:solidFill>
                <a:latin typeface="Abel"/>
                <a:ea typeface="Abel"/>
                <a:cs typeface="Abel"/>
                <a:sym typeface="Abel"/>
              </a:rPr>
              <a:t>$ 1,007</a:t>
            </a:r>
            <a:endParaRPr sz="1100">
              <a:solidFill>
                <a:srgbClr val="31EAFE"/>
              </a:solidFill>
              <a:latin typeface="Abel"/>
              <a:ea typeface="Abel"/>
              <a:cs typeface="Abel"/>
              <a:sym typeface="Abel"/>
            </a:endParaRPr>
          </a:p>
        </p:txBody>
      </p:sp>
      <p:sp>
        <p:nvSpPr>
          <p:cNvPr id="764" name="Google Shape;764;g94b6a5cee8_0_0"/>
          <p:cNvSpPr txBox="1"/>
          <p:nvPr/>
        </p:nvSpPr>
        <p:spPr>
          <a:xfrm>
            <a:off x="1581150" y="4257127"/>
            <a:ext cx="10764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ADD9F5"/>
                </a:solidFill>
                <a:latin typeface="Abel"/>
                <a:ea typeface="Abel"/>
                <a:cs typeface="Abel"/>
                <a:sym typeface="Abel"/>
              </a:rPr>
              <a:t>Platform</a:t>
            </a:r>
            <a:endParaRPr b="1" sz="1100">
              <a:solidFill>
                <a:srgbClr val="ADD9F5"/>
              </a:solidFill>
              <a:latin typeface="Abel"/>
              <a:ea typeface="Abel"/>
              <a:cs typeface="Abel"/>
              <a:sym typeface="Abel"/>
            </a:endParaRPr>
          </a:p>
          <a:p>
            <a:pPr indent="0" lvl="0" marL="0" rtl="0" algn="l">
              <a:spcBef>
                <a:spcPts val="0"/>
              </a:spcBef>
              <a:spcAft>
                <a:spcPts val="0"/>
              </a:spcAft>
              <a:buNone/>
            </a:pPr>
            <a:r>
              <a:rPr b="1" lang="en-US" sz="1100">
                <a:solidFill>
                  <a:srgbClr val="ADD9F5"/>
                </a:solidFill>
                <a:latin typeface="Abel"/>
                <a:ea typeface="Abel"/>
                <a:cs typeface="Abel"/>
                <a:sym typeface="Abel"/>
              </a:rPr>
              <a:t>$ 827</a:t>
            </a:r>
            <a:r>
              <a:rPr b="1" lang="en-US" sz="1100">
                <a:latin typeface="Abel"/>
                <a:ea typeface="Abel"/>
                <a:cs typeface="Abel"/>
                <a:sym typeface="Abel"/>
              </a:rPr>
              <a:t> </a:t>
            </a:r>
            <a:endParaRPr b="1" sz="1100">
              <a:latin typeface="Abel"/>
              <a:ea typeface="Abel"/>
              <a:cs typeface="Abel"/>
              <a:sym typeface="Abel"/>
            </a:endParaRPr>
          </a:p>
        </p:txBody>
      </p:sp>
      <p:sp>
        <p:nvSpPr>
          <p:cNvPr id="765" name="Google Shape;765;g94b6a5cee8_0_0"/>
          <p:cNvSpPr txBox="1"/>
          <p:nvPr/>
        </p:nvSpPr>
        <p:spPr>
          <a:xfrm>
            <a:off x="1047750" y="2404500"/>
            <a:ext cx="8811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1C4587"/>
                </a:solidFill>
                <a:latin typeface="Abel"/>
                <a:ea typeface="Abel"/>
                <a:cs typeface="Abel"/>
                <a:sym typeface="Abel"/>
              </a:rPr>
              <a:t>Racing</a:t>
            </a:r>
            <a:endParaRPr sz="1100">
              <a:solidFill>
                <a:srgbClr val="1C4587"/>
              </a:solidFill>
              <a:latin typeface="Abel"/>
              <a:ea typeface="Abel"/>
              <a:cs typeface="Abel"/>
              <a:sym typeface="Abel"/>
            </a:endParaRPr>
          </a:p>
          <a:p>
            <a:pPr indent="0" lvl="0" marL="0" rtl="0" algn="l">
              <a:spcBef>
                <a:spcPts val="0"/>
              </a:spcBef>
              <a:spcAft>
                <a:spcPts val="0"/>
              </a:spcAft>
              <a:buNone/>
            </a:pPr>
            <a:r>
              <a:rPr lang="en-US" sz="1100">
                <a:solidFill>
                  <a:srgbClr val="1C4587"/>
                </a:solidFill>
                <a:latin typeface="Abel"/>
                <a:ea typeface="Abel"/>
                <a:cs typeface="Abel"/>
                <a:sym typeface="Abel"/>
              </a:rPr>
              <a:t>$ 725</a:t>
            </a:r>
            <a:r>
              <a:rPr lang="en-US" sz="1000">
                <a:solidFill>
                  <a:srgbClr val="1C4587"/>
                </a:solidFill>
                <a:latin typeface="Abel"/>
                <a:ea typeface="Abel"/>
                <a:cs typeface="Abel"/>
                <a:sym typeface="Abel"/>
              </a:rPr>
              <a:t> </a:t>
            </a:r>
            <a:endParaRPr sz="1000">
              <a:solidFill>
                <a:srgbClr val="1C4587"/>
              </a:solidFill>
              <a:latin typeface="Abel"/>
              <a:ea typeface="Abel"/>
              <a:cs typeface="Abel"/>
              <a:sym typeface="Abel"/>
            </a:endParaRPr>
          </a:p>
        </p:txBody>
      </p:sp>
      <p:sp>
        <p:nvSpPr>
          <p:cNvPr id="766" name="Google Shape;766;g94b6a5cee8_0_0"/>
          <p:cNvSpPr txBox="1"/>
          <p:nvPr/>
        </p:nvSpPr>
        <p:spPr>
          <a:xfrm>
            <a:off x="2495263" y="869088"/>
            <a:ext cx="7821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3C78D8"/>
                </a:solidFill>
                <a:latin typeface="Abel"/>
                <a:ea typeface="Abel"/>
                <a:cs typeface="Abel"/>
                <a:sym typeface="Abel"/>
              </a:rPr>
              <a:t>Adventure</a:t>
            </a:r>
            <a:endParaRPr sz="1100">
              <a:solidFill>
                <a:srgbClr val="3C78D8"/>
              </a:solidFill>
              <a:latin typeface="Abel"/>
              <a:ea typeface="Abel"/>
              <a:cs typeface="Abel"/>
              <a:sym typeface="Abel"/>
            </a:endParaRPr>
          </a:p>
          <a:p>
            <a:pPr indent="0" lvl="0" marL="0" rtl="0" algn="l">
              <a:spcBef>
                <a:spcPts val="0"/>
              </a:spcBef>
              <a:spcAft>
                <a:spcPts val="0"/>
              </a:spcAft>
              <a:buNone/>
            </a:pPr>
            <a:r>
              <a:rPr lang="en-US" sz="1100">
                <a:solidFill>
                  <a:srgbClr val="3C78D8"/>
                </a:solidFill>
                <a:latin typeface="Abel"/>
                <a:ea typeface="Abel"/>
                <a:cs typeface="Abel"/>
                <a:sym typeface="Abel"/>
              </a:rPr>
              <a:t>$ 232</a:t>
            </a:r>
            <a:r>
              <a:rPr lang="en-US" sz="1100">
                <a:latin typeface="Abel"/>
                <a:ea typeface="Abel"/>
                <a:cs typeface="Abel"/>
                <a:sym typeface="Abel"/>
              </a:rPr>
              <a:t> </a:t>
            </a:r>
            <a:endParaRPr sz="1100">
              <a:latin typeface="Abel"/>
              <a:ea typeface="Abel"/>
              <a:cs typeface="Abel"/>
              <a:sym typeface="Abel"/>
            </a:endParaRPr>
          </a:p>
        </p:txBody>
      </p:sp>
      <p:sp>
        <p:nvSpPr>
          <p:cNvPr id="767" name="Google Shape;767;g94b6a5cee8_0_0"/>
          <p:cNvSpPr txBox="1"/>
          <p:nvPr/>
        </p:nvSpPr>
        <p:spPr>
          <a:xfrm>
            <a:off x="2838450" y="4661925"/>
            <a:ext cx="8811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377BB3"/>
                </a:solidFill>
                <a:latin typeface="Abel"/>
                <a:ea typeface="Abel"/>
                <a:cs typeface="Abel"/>
                <a:sym typeface="Abel"/>
              </a:rPr>
              <a:t>Role-playing</a:t>
            </a:r>
            <a:endParaRPr b="1" sz="1100">
              <a:solidFill>
                <a:srgbClr val="377BB3"/>
              </a:solidFill>
              <a:latin typeface="Abel"/>
              <a:ea typeface="Abel"/>
              <a:cs typeface="Abel"/>
              <a:sym typeface="Abel"/>
            </a:endParaRPr>
          </a:p>
          <a:p>
            <a:pPr indent="0" lvl="0" marL="0" rtl="0" algn="l">
              <a:spcBef>
                <a:spcPts val="0"/>
              </a:spcBef>
              <a:spcAft>
                <a:spcPts val="0"/>
              </a:spcAft>
              <a:buNone/>
            </a:pPr>
            <a:r>
              <a:rPr b="1" lang="en-US" sz="1100">
                <a:solidFill>
                  <a:srgbClr val="377BB3"/>
                </a:solidFill>
                <a:latin typeface="Abel"/>
                <a:ea typeface="Abel"/>
                <a:cs typeface="Abel"/>
                <a:sym typeface="Abel"/>
              </a:rPr>
              <a:t>$ 917 </a:t>
            </a:r>
            <a:endParaRPr b="1" sz="1100">
              <a:solidFill>
                <a:srgbClr val="377BB3"/>
              </a:solidFill>
              <a:latin typeface="Abel"/>
              <a:ea typeface="Abel"/>
              <a:cs typeface="Abel"/>
              <a:sym typeface="Abel"/>
            </a:endParaRPr>
          </a:p>
        </p:txBody>
      </p:sp>
      <p:sp>
        <p:nvSpPr>
          <p:cNvPr id="768" name="Google Shape;768;g94b6a5cee8_0_0"/>
          <p:cNvSpPr txBox="1"/>
          <p:nvPr/>
        </p:nvSpPr>
        <p:spPr>
          <a:xfrm>
            <a:off x="1162050" y="3271275"/>
            <a:ext cx="8811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1D1475"/>
                </a:solidFill>
                <a:latin typeface="Abel"/>
                <a:ea typeface="Abel"/>
                <a:cs typeface="Abel"/>
                <a:sym typeface="Abel"/>
              </a:rPr>
              <a:t>Misc</a:t>
            </a:r>
            <a:endParaRPr sz="1100">
              <a:solidFill>
                <a:srgbClr val="1D1475"/>
              </a:solidFill>
              <a:latin typeface="Abel"/>
              <a:ea typeface="Abel"/>
              <a:cs typeface="Abel"/>
              <a:sym typeface="Abel"/>
            </a:endParaRPr>
          </a:p>
          <a:p>
            <a:pPr indent="0" lvl="0" marL="0" rtl="0" algn="l">
              <a:spcBef>
                <a:spcPts val="0"/>
              </a:spcBef>
              <a:spcAft>
                <a:spcPts val="0"/>
              </a:spcAft>
              <a:buNone/>
            </a:pPr>
            <a:r>
              <a:rPr lang="en-US" sz="1100">
                <a:solidFill>
                  <a:srgbClr val="1D1475"/>
                </a:solidFill>
                <a:latin typeface="Abel"/>
                <a:ea typeface="Abel"/>
                <a:cs typeface="Abel"/>
                <a:sym typeface="Abel"/>
              </a:rPr>
              <a:t>$ 796 </a:t>
            </a:r>
            <a:endParaRPr sz="1100">
              <a:solidFill>
                <a:srgbClr val="1D1475"/>
              </a:solidFill>
              <a:latin typeface="Abel"/>
              <a:ea typeface="Abel"/>
              <a:cs typeface="Abel"/>
              <a:sym typeface="Abel"/>
            </a:endParaRPr>
          </a:p>
        </p:txBody>
      </p:sp>
      <p:sp>
        <p:nvSpPr>
          <p:cNvPr id="769" name="Google Shape;769;g94b6a5cee8_0_0"/>
          <p:cNvSpPr txBox="1"/>
          <p:nvPr/>
        </p:nvSpPr>
        <p:spPr>
          <a:xfrm>
            <a:off x="1295400" y="1728225"/>
            <a:ext cx="8811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2E699E"/>
                </a:solidFill>
                <a:latin typeface="Abel"/>
                <a:ea typeface="Abel"/>
                <a:cs typeface="Abel"/>
                <a:sym typeface="Abel"/>
              </a:rPr>
              <a:t>Fighting</a:t>
            </a:r>
            <a:endParaRPr sz="1100">
              <a:solidFill>
                <a:srgbClr val="2E699E"/>
              </a:solidFill>
              <a:latin typeface="Abel"/>
              <a:ea typeface="Abel"/>
              <a:cs typeface="Abel"/>
              <a:sym typeface="Abel"/>
            </a:endParaRPr>
          </a:p>
          <a:p>
            <a:pPr indent="0" lvl="0" marL="0" rtl="0" algn="l">
              <a:spcBef>
                <a:spcPts val="0"/>
              </a:spcBef>
              <a:spcAft>
                <a:spcPts val="0"/>
              </a:spcAft>
              <a:buNone/>
            </a:pPr>
            <a:r>
              <a:rPr lang="en-US" sz="1100">
                <a:solidFill>
                  <a:srgbClr val="2E699E"/>
                </a:solidFill>
                <a:latin typeface="Abel"/>
                <a:ea typeface="Abel"/>
                <a:cs typeface="Abel"/>
                <a:sym typeface="Abel"/>
              </a:rPr>
              <a:t>$ 440 </a:t>
            </a:r>
            <a:endParaRPr sz="1100">
              <a:solidFill>
                <a:srgbClr val="2E699E"/>
              </a:solidFill>
              <a:latin typeface="Abel"/>
              <a:ea typeface="Abel"/>
              <a:cs typeface="Abel"/>
              <a:sym typeface="Abel"/>
            </a:endParaRPr>
          </a:p>
        </p:txBody>
      </p:sp>
      <p:sp>
        <p:nvSpPr>
          <p:cNvPr id="770" name="Google Shape;770;g94b6a5cee8_0_0"/>
          <p:cNvSpPr txBox="1"/>
          <p:nvPr/>
        </p:nvSpPr>
        <p:spPr>
          <a:xfrm>
            <a:off x="3100322" y="906050"/>
            <a:ext cx="6549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002060"/>
                </a:solidFill>
                <a:latin typeface="Abel"/>
                <a:ea typeface="Abel"/>
                <a:cs typeface="Abel"/>
                <a:sym typeface="Abel"/>
              </a:rPr>
              <a:t>Strategy</a:t>
            </a:r>
            <a:endParaRPr sz="1100">
              <a:solidFill>
                <a:srgbClr val="002060"/>
              </a:solidFill>
              <a:latin typeface="Abel"/>
              <a:ea typeface="Abel"/>
              <a:cs typeface="Abel"/>
              <a:sym typeface="Abel"/>
            </a:endParaRPr>
          </a:p>
          <a:p>
            <a:pPr indent="0" lvl="0" marL="0" rtl="0" algn="l">
              <a:spcBef>
                <a:spcPts val="0"/>
              </a:spcBef>
              <a:spcAft>
                <a:spcPts val="0"/>
              </a:spcAft>
              <a:buNone/>
            </a:pPr>
            <a:r>
              <a:rPr lang="en-US" sz="1100">
                <a:solidFill>
                  <a:srgbClr val="002060"/>
                </a:solidFill>
                <a:latin typeface="Abel"/>
                <a:ea typeface="Abel"/>
                <a:cs typeface="Abel"/>
                <a:sym typeface="Abel"/>
              </a:rPr>
              <a:t>$ 172</a:t>
            </a:r>
            <a:r>
              <a:rPr lang="en-US" sz="1100">
                <a:latin typeface="Abel"/>
                <a:ea typeface="Abel"/>
                <a:cs typeface="Abel"/>
                <a:sym typeface="Abel"/>
              </a:rPr>
              <a:t> </a:t>
            </a:r>
            <a:endParaRPr sz="1100">
              <a:latin typeface="Abel"/>
              <a:ea typeface="Abel"/>
              <a:cs typeface="Abel"/>
              <a:sym typeface="Abel"/>
            </a:endParaRPr>
          </a:p>
        </p:txBody>
      </p:sp>
      <p:sp>
        <p:nvSpPr>
          <p:cNvPr id="771" name="Google Shape;771;g94b6a5cee8_0_0"/>
          <p:cNvSpPr txBox="1"/>
          <p:nvPr/>
        </p:nvSpPr>
        <p:spPr>
          <a:xfrm>
            <a:off x="4886325" y="2871225"/>
            <a:ext cx="8811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1155CC"/>
                </a:solidFill>
                <a:latin typeface="Abel"/>
                <a:ea typeface="Abel"/>
                <a:cs typeface="Abel"/>
                <a:sym typeface="Abel"/>
              </a:rPr>
              <a:t>Sports</a:t>
            </a:r>
            <a:endParaRPr sz="1100">
              <a:solidFill>
                <a:srgbClr val="1155CC"/>
              </a:solidFill>
              <a:latin typeface="Abel"/>
              <a:ea typeface="Abel"/>
              <a:cs typeface="Abel"/>
              <a:sym typeface="Abel"/>
            </a:endParaRPr>
          </a:p>
          <a:p>
            <a:pPr indent="0" lvl="0" marL="0" rtl="0" algn="l">
              <a:spcBef>
                <a:spcPts val="0"/>
              </a:spcBef>
              <a:spcAft>
                <a:spcPts val="0"/>
              </a:spcAft>
              <a:buNone/>
            </a:pPr>
            <a:r>
              <a:rPr lang="en-US" sz="1100">
                <a:solidFill>
                  <a:srgbClr val="1155CC"/>
                </a:solidFill>
                <a:latin typeface="Abel"/>
                <a:ea typeface="Abel"/>
                <a:cs typeface="Abel"/>
                <a:sym typeface="Abel"/>
              </a:rPr>
              <a:t>$ 1,294</a:t>
            </a:r>
            <a:endParaRPr sz="1100">
              <a:solidFill>
                <a:srgbClr val="1155CC"/>
              </a:solidFill>
              <a:latin typeface="Abel"/>
              <a:ea typeface="Abel"/>
              <a:cs typeface="Abel"/>
              <a:sym typeface="Abel"/>
            </a:endParaRPr>
          </a:p>
        </p:txBody>
      </p:sp>
      <p:cxnSp>
        <p:nvCxnSpPr>
          <p:cNvPr id="772" name="Google Shape;772;g94b6a5cee8_0_0"/>
          <p:cNvCxnSpPr/>
          <p:nvPr/>
        </p:nvCxnSpPr>
        <p:spPr>
          <a:xfrm>
            <a:off x="0" y="797052"/>
            <a:ext cx="2392500" cy="600"/>
          </a:xfrm>
          <a:prstGeom prst="straightConnector1">
            <a:avLst/>
          </a:prstGeom>
          <a:noFill/>
          <a:ln cap="flat" cmpd="sng" w="28575">
            <a:solidFill>
              <a:srgbClr val="31EAFE"/>
            </a:solidFill>
            <a:prstDash val="solid"/>
            <a:round/>
            <a:headEnd len="med" w="med" type="none"/>
            <a:tailEnd len="med" w="med" type="none"/>
          </a:ln>
        </p:spPr>
      </p:cxnSp>
      <p:sp>
        <p:nvSpPr>
          <p:cNvPr id="773" name="Google Shape;773;g94b6a5cee8_0_0"/>
          <p:cNvSpPr txBox="1"/>
          <p:nvPr/>
        </p:nvSpPr>
        <p:spPr>
          <a:xfrm>
            <a:off x="5767425" y="1413675"/>
            <a:ext cx="2221800" cy="29916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928B8"/>
              </a:buClr>
              <a:buSzPts val="1200"/>
              <a:buFont typeface="Abel"/>
              <a:buChar char="●"/>
            </a:pPr>
            <a:r>
              <a:rPr lang="en-US" sz="1200">
                <a:solidFill>
                  <a:srgbClr val="0928B8"/>
                </a:solidFill>
                <a:latin typeface="Abel"/>
                <a:ea typeface="Abel"/>
                <a:cs typeface="Abel"/>
                <a:sym typeface="Abel"/>
              </a:rPr>
              <a:t>Sports, Shooters, Role-Playing, &amp; Platform  account for 4 of the top 5 best-selling genres of all time and generate the highest revenue per title.</a:t>
            </a:r>
            <a:endParaRPr sz="1200">
              <a:solidFill>
                <a:srgbClr val="0928B8"/>
              </a:solidFill>
              <a:latin typeface="Abel"/>
              <a:ea typeface="Abel"/>
              <a:cs typeface="Abel"/>
              <a:sym typeface="Abel"/>
            </a:endParaRPr>
          </a:p>
          <a:p>
            <a:pPr indent="0" lvl="0" marL="457200" rtl="0" algn="l">
              <a:lnSpc>
                <a:spcPct val="100000"/>
              </a:lnSpc>
              <a:spcBef>
                <a:spcPts val="0"/>
              </a:spcBef>
              <a:spcAft>
                <a:spcPts val="0"/>
              </a:spcAft>
              <a:buNone/>
            </a:pPr>
            <a:r>
              <a:t/>
            </a:r>
            <a:endParaRPr sz="1200">
              <a:solidFill>
                <a:srgbClr val="0928B8"/>
              </a:solidFill>
              <a:latin typeface="Abel"/>
              <a:ea typeface="Abel"/>
              <a:cs typeface="Abel"/>
              <a:sym typeface="Abel"/>
            </a:endParaRPr>
          </a:p>
          <a:p>
            <a:pPr indent="-304800" lvl="0" marL="457200" rtl="0" algn="l">
              <a:lnSpc>
                <a:spcPct val="100000"/>
              </a:lnSpc>
              <a:spcBef>
                <a:spcPts val="300"/>
              </a:spcBef>
              <a:spcAft>
                <a:spcPts val="0"/>
              </a:spcAft>
              <a:buClr>
                <a:srgbClr val="0928B8"/>
              </a:buClr>
              <a:buSzPts val="1200"/>
              <a:buFont typeface="Abel"/>
              <a:buChar char="●"/>
            </a:pPr>
            <a:r>
              <a:rPr lang="en-US" sz="1200">
                <a:solidFill>
                  <a:srgbClr val="0928B8"/>
                </a:solidFill>
                <a:latin typeface="Abel"/>
                <a:ea typeface="Abel"/>
                <a:cs typeface="Abel"/>
                <a:sym typeface="Abel"/>
              </a:rPr>
              <a:t>Action is the leading genre and the field is very competitive as there are more Action titles released every year than any other genre, which tends to diminish the average sales per title for the genre.</a:t>
            </a:r>
            <a:endParaRPr sz="1200">
              <a:solidFill>
                <a:srgbClr val="0928B8"/>
              </a:solidFill>
              <a:latin typeface="Abel"/>
              <a:ea typeface="Abel"/>
              <a:cs typeface="Abel"/>
              <a:sym typeface="Abel"/>
            </a:endParaRPr>
          </a:p>
        </p:txBody>
      </p:sp>
      <p:pic>
        <p:nvPicPr>
          <p:cNvPr id="774" name="Google Shape;774;g94b6a5cee8_0_0"/>
          <p:cNvPicPr preferRelativeResize="0"/>
          <p:nvPr/>
        </p:nvPicPr>
        <p:blipFill>
          <a:blip r:embed="rId4">
            <a:alphaModFix amt="52999"/>
          </a:blip>
          <a:stretch>
            <a:fillRect/>
          </a:stretch>
        </p:blipFill>
        <p:spPr>
          <a:xfrm rot="-1710494">
            <a:off x="2416012" y="2267722"/>
            <a:ext cx="1595501" cy="1595501"/>
          </a:xfrm>
          <a:prstGeom prst="rect">
            <a:avLst/>
          </a:prstGeom>
          <a:noFill/>
          <a:ln>
            <a:noFill/>
          </a:ln>
        </p:spPr>
      </p:pic>
      <p:sp>
        <p:nvSpPr>
          <p:cNvPr id="775" name="Google Shape;775;g94b6a5cee8_0_0"/>
          <p:cNvSpPr txBox="1"/>
          <p:nvPr/>
        </p:nvSpPr>
        <p:spPr>
          <a:xfrm rot="-298094">
            <a:off x="3788722" y="1707536"/>
            <a:ext cx="49536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19%</a:t>
            </a:r>
            <a:endParaRPr b="1" sz="1000">
              <a:solidFill>
                <a:srgbClr val="FFFFFF"/>
              </a:solidFill>
              <a:latin typeface="Abel"/>
              <a:ea typeface="Abel"/>
              <a:cs typeface="Abel"/>
              <a:sym typeface="Abel"/>
            </a:endParaRPr>
          </a:p>
        </p:txBody>
      </p:sp>
      <p:sp>
        <p:nvSpPr>
          <p:cNvPr id="776" name="Google Shape;776;g94b6a5cee8_0_0"/>
          <p:cNvSpPr txBox="1"/>
          <p:nvPr/>
        </p:nvSpPr>
        <p:spPr>
          <a:xfrm rot="-298094">
            <a:off x="1925966" y="2004865"/>
            <a:ext cx="49536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%5</a:t>
            </a:r>
            <a:endParaRPr b="1" sz="1000">
              <a:solidFill>
                <a:srgbClr val="FFFFFF"/>
              </a:solidFill>
              <a:latin typeface="Abel"/>
              <a:ea typeface="Abel"/>
              <a:cs typeface="Abel"/>
              <a:sym typeface="Abel"/>
            </a:endParaRPr>
          </a:p>
        </p:txBody>
      </p:sp>
      <p:sp>
        <p:nvSpPr>
          <p:cNvPr id="777" name="Google Shape;777;g94b6a5cee8_0_0"/>
          <p:cNvSpPr txBox="1"/>
          <p:nvPr/>
        </p:nvSpPr>
        <p:spPr>
          <a:xfrm rot="-298094">
            <a:off x="1716344" y="3314572"/>
            <a:ext cx="49536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9%</a:t>
            </a:r>
            <a:endParaRPr b="1" sz="1000">
              <a:solidFill>
                <a:srgbClr val="FFFFFF"/>
              </a:solidFill>
              <a:latin typeface="Abel"/>
              <a:ea typeface="Abel"/>
              <a:cs typeface="Abel"/>
              <a:sym typeface="Abel"/>
            </a:endParaRPr>
          </a:p>
        </p:txBody>
      </p:sp>
      <p:sp>
        <p:nvSpPr>
          <p:cNvPr id="778" name="Google Shape;778;g94b6a5cee8_0_0"/>
          <p:cNvSpPr txBox="1"/>
          <p:nvPr/>
        </p:nvSpPr>
        <p:spPr>
          <a:xfrm rot="-298094">
            <a:off x="2143350" y="3967795"/>
            <a:ext cx="49536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9%</a:t>
            </a:r>
            <a:endParaRPr b="1" sz="1000">
              <a:solidFill>
                <a:srgbClr val="FFFFFF"/>
              </a:solidFill>
              <a:latin typeface="Abel"/>
              <a:ea typeface="Abel"/>
              <a:cs typeface="Abel"/>
              <a:sym typeface="Abel"/>
            </a:endParaRPr>
          </a:p>
        </p:txBody>
      </p:sp>
      <p:sp>
        <p:nvSpPr>
          <p:cNvPr id="779" name="Google Shape;779;g94b6a5cee8_0_0"/>
          <p:cNvSpPr txBox="1"/>
          <p:nvPr/>
        </p:nvSpPr>
        <p:spPr>
          <a:xfrm rot="-298094">
            <a:off x="2505007" y="1564065"/>
            <a:ext cx="49536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3%</a:t>
            </a:r>
            <a:endParaRPr b="1" sz="1000">
              <a:solidFill>
                <a:srgbClr val="FFFFFF"/>
              </a:solidFill>
              <a:latin typeface="Abel"/>
              <a:ea typeface="Abel"/>
              <a:cs typeface="Abel"/>
              <a:sym typeface="Abel"/>
            </a:endParaRPr>
          </a:p>
        </p:txBody>
      </p:sp>
      <p:sp>
        <p:nvSpPr>
          <p:cNvPr id="780" name="Google Shape;780;g94b6a5cee8_0_0"/>
          <p:cNvSpPr txBox="1"/>
          <p:nvPr/>
        </p:nvSpPr>
        <p:spPr>
          <a:xfrm rot="-297277">
            <a:off x="1678522" y="2542357"/>
            <a:ext cx="590506"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8%</a:t>
            </a:r>
            <a:endParaRPr b="1" sz="1000">
              <a:solidFill>
                <a:srgbClr val="FFFFFF"/>
              </a:solidFill>
              <a:latin typeface="Abel"/>
              <a:ea typeface="Abel"/>
              <a:cs typeface="Abel"/>
              <a:sym typeface="Abel"/>
            </a:endParaRPr>
          </a:p>
        </p:txBody>
      </p:sp>
      <p:sp>
        <p:nvSpPr>
          <p:cNvPr id="781" name="Google Shape;781;g94b6a5cee8_0_0"/>
          <p:cNvSpPr txBox="1"/>
          <p:nvPr/>
        </p:nvSpPr>
        <p:spPr>
          <a:xfrm rot="-298094">
            <a:off x="2966032" y="4300047"/>
            <a:ext cx="49536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11%</a:t>
            </a:r>
            <a:endParaRPr b="1" sz="1000">
              <a:solidFill>
                <a:srgbClr val="FFFFFF"/>
              </a:solidFill>
              <a:latin typeface="Abel"/>
              <a:ea typeface="Abel"/>
              <a:cs typeface="Abel"/>
              <a:sym typeface="Abel"/>
            </a:endParaRPr>
          </a:p>
        </p:txBody>
      </p:sp>
      <p:sp>
        <p:nvSpPr>
          <p:cNvPr id="782" name="Google Shape;782;g94b6a5cee8_0_0"/>
          <p:cNvSpPr txBox="1"/>
          <p:nvPr/>
        </p:nvSpPr>
        <p:spPr>
          <a:xfrm rot="-297823">
            <a:off x="2267354" y="1712862"/>
            <a:ext cx="37099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4%</a:t>
            </a:r>
            <a:endParaRPr b="1" sz="1000">
              <a:solidFill>
                <a:srgbClr val="FFFFFF"/>
              </a:solidFill>
              <a:latin typeface="Abel"/>
              <a:ea typeface="Abel"/>
              <a:cs typeface="Abel"/>
              <a:sym typeface="Abel"/>
            </a:endParaRPr>
          </a:p>
        </p:txBody>
      </p:sp>
      <p:sp>
        <p:nvSpPr>
          <p:cNvPr id="783" name="Google Shape;783;g94b6a5cee8_0_0"/>
          <p:cNvSpPr txBox="1"/>
          <p:nvPr/>
        </p:nvSpPr>
        <p:spPr>
          <a:xfrm rot="-298094">
            <a:off x="3844390" y="4020281"/>
            <a:ext cx="49536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12%</a:t>
            </a:r>
            <a:endParaRPr b="1" sz="1000">
              <a:solidFill>
                <a:srgbClr val="FFFFFF"/>
              </a:solidFill>
              <a:latin typeface="Abel"/>
              <a:ea typeface="Abel"/>
              <a:cs typeface="Abel"/>
              <a:sym typeface="Abel"/>
            </a:endParaRPr>
          </a:p>
        </p:txBody>
      </p:sp>
      <p:sp>
        <p:nvSpPr>
          <p:cNvPr id="784" name="Google Shape;784;g94b6a5cee8_0_0"/>
          <p:cNvSpPr txBox="1"/>
          <p:nvPr/>
        </p:nvSpPr>
        <p:spPr>
          <a:xfrm rot="-298094">
            <a:off x="2971349" y="1460308"/>
            <a:ext cx="49536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2</a:t>
            </a:r>
            <a:r>
              <a:rPr b="1" lang="en-US" sz="1000">
                <a:solidFill>
                  <a:srgbClr val="FFFFFF"/>
                </a:solidFill>
                <a:latin typeface="Abel"/>
                <a:ea typeface="Abel"/>
                <a:cs typeface="Abel"/>
                <a:sym typeface="Abel"/>
              </a:rPr>
              <a:t>%</a:t>
            </a:r>
            <a:endParaRPr b="1" sz="1000">
              <a:solidFill>
                <a:srgbClr val="FFFFFF"/>
              </a:solidFill>
              <a:latin typeface="Abel"/>
              <a:ea typeface="Abel"/>
              <a:cs typeface="Abel"/>
              <a:sym typeface="Abel"/>
            </a:endParaRPr>
          </a:p>
        </p:txBody>
      </p:sp>
      <p:sp>
        <p:nvSpPr>
          <p:cNvPr id="785" name="Google Shape;785;g94b6a5cee8_0_0"/>
          <p:cNvSpPr txBox="1"/>
          <p:nvPr/>
        </p:nvSpPr>
        <p:spPr>
          <a:xfrm rot="-298931">
            <a:off x="2743397" y="1503245"/>
            <a:ext cx="359257"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3%</a:t>
            </a:r>
            <a:endParaRPr b="1" sz="1000">
              <a:solidFill>
                <a:srgbClr val="FFFFFF"/>
              </a:solidFill>
              <a:latin typeface="Abel"/>
              <a:ea typeface="Abel"/>
              <a:cs typeface="Abel"/>
              <a:sym typeface="Abel"/>
            </a:endParaRPr>
          </a:p>
        </p:txBody>
      </p:sp>
      <p:sp>
        <p:nvSpPr>
          <p:cNvPr id="786" name="Google Shape;786;g94b6a5cee8_0_0"/>
          <p:cNvSpPr txBox="1"/>
          <p:nvPr/>
        </p:nvSpPr>
        <p:spPr>
          <a:xfrm rot="-298094">
            <a:off x="4390628" y="2922587"/>
            <a:ext cx="495361" cy="2857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Abel"/>
                <a:ea typeface="Abel"/>
                <a:cs typeface="Abel"/>
                <a:sym typeface="Abel"/>
              </a:rPr>
              <a:t>15%</a:t>
            </a:r>
            <a:endParaRPr b="1" sz="1000">
              <a:solidFill>
                <a:srgbClr val="FFFFFF"/>
              </a:solidFill>
              <a:highlight>
                <a:srgbClr val="FFFF00"/>
              </a:highlight>
              <a:latin typeface="Abel"/>
              <a:ea typeface="Abel"/>
              <a:cs typeface="Abel"/>
              <a:sym typeface="Abel"/>
            </a:endParaRPr>
          </a:p>
        </p:txBody>
      </p:sp>
      <p:sp>
        <p:nvSpPr>
          <p:cNvPr id="787" name="Google Shape;787;g94b6a5cee8_0_0"/>
          <p:cNvSpPr txBox="1"/>
          <p:nvPr/>
        </p:nvSpPr>
        <p:spPr>
          <a:xfrm>
            <a:off x="0" y="4901765"/>
            <a:ext cx="20718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Open Sans"/>
                <a:ea typeface="Open Sans"/>
                <a:cs typeface="Open Sans"/>
                <a:sym typeface="Open Sans"/>
              </a:rPr>
              <a:t>* Sales Revenue in Millions</a:t>
            </a:r>
            <a:endParaRPr sz="8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1" name="Shape 791"/>
        <p:cNvGrpSpPr/>
        <p:nvPr/>
      </p:nvGrpSpPr>
      <p:grpSpPr>
        <a:xfrm>
          <a:off x="0" y="0"/>
          <a:ext cx="0" cy="0"/>
          <a:chOff x="0" y="0"/>
          <a:chExt cx="0" cy="0"/>
        </a:xfrm>
      </p:grpSpPr>
      <p:pic>
        <p:nvPicPr>
          <p:cNvPr id="792" name="Google Shape;792;g915babf42c_0_376"/>
          <p:cNvPicPr preferRelativeResize="0"/>
          <p:nvPr/>
        </p:nvPicPr>
        <p:blipFill rotWithShape="1">
          <a:blip r:embed="rId3">
            <a:alphaModFix/>
          </a:blip>
          <a:srcRect b="27351" l="69448" r="0" t="52152"/>
          <a:stretch/>
        </p:blipFill>
        <p:spPr>
          <a:xfrm>
            <a:off x="289100" y="3714750"/>
            <a:ext cx="1664248" cy="1116500"/>
          </a:xfrm>
          <a:prstGeom prst="rect">
            <a:avLst/>
          </a:prstGeom>
          <a:noFill/>
          <a:ln>
            <a:noFill/>
          </a:ln>
        </p:spPr>
      </p:pic>
      <p:pic>
        <p:nvPicPr>
          <p:cNvPr id="793" name="Google Shape;793;g915babf42c_0_376"/>
          <p:cNvPicPr preferRelativeResize="0"/>
          <p:nvPr/>
        </p:nvPicPr>
        <p:blipFill rotWithShape="1">
          <a:blip r:embed="rId3">
            <a:alphaModFix/>
          </a:blip>
          <a:srcRect b="27316" l="35560" r="33339" t="52219"/>
          <a:stretch/>
        </p:blipFill>
        <p:spPr>
          <a:xfrm>
            <a:off x="5536075" y="2390925"/>
            <a:ext cx="1787550" cy="1130951"/>
          </a:xfrm>
          <a:prstGeom prst="rect">
            <a:avLst/>
          </a:prstGeom>
          <a:noFill/>
          <a:ln>
            <a:noFill/>
          </a:ln>
        </p:spPr>
      </p:pic>
      <p:pic>
        <p:nvPicPr>
          <p:cNvPr id="794" name="Google Shape;794;g915babf42c_0_376"/>
          <p:cNvPicPr preferRelativeResize="0"/>
          <p:nvPr/>
        </p:nvPicPr>
        <p:blipFill rotWithShape="1">
          <a:blip r:embed="rId3">
            <a:alphaModFix/>
          </a:blip>
          <a:srcRect b="52436" l="2035" r="66930" t="27181"/>
          <a:stretch/>
        </p:blipFill>
        <p:spPr>
          <a:xfrm>
            <a:off x="5538787" y="920375"/>
            <a:ext cx="1787526" cy="1174025"/>
          </a:xfrm>
          <a:prstGeom prst="rect">
            <a:avLst/>
          </a:prstGeom>
          <a:noFill/>
          <a:ln>
            <a:noFill/>
          </a:ln>
        </p:spPr>
      </p:pic>
      <p:pic>
        <p:nvPicPr>
          <p:cNvPr id="795" name="Google Shape;795;g915babf42c_0_376"/>
          <p:cNvPicPr preferRelativeResize="0"/>
          <p:nvPr/>
        </p:nvPicPr>
        <p:blipFill rotWithShape="1">
          <a:blip r:embed="rId3">
            <a:alphaModFix/>
          </a:blip>
          <a:srcRect b="77621" l="2129" r="67448" t="2204"/>
          <a:stretch/>
        </p:blipFill>
        <p:spPr>
          <a:xfrm>
            <a:off x="346250" y="905172"/>
            <a:ext cx="1606300" cy="1174025"/>
          </a:xfrm>
          <a:prstGeom prst="rect">
            <a:avLst/>
          </a:prstGeom>
          <a:noFill/>
          <a:ln>
            <a:noFill/>
          </a:ln>
        </p:spPr>
      </p:pic>
      <p:sp>
        <p:nvSpPr>
          <p:cNvPr id="796" name="Google Shape;796;g915babf42c_0_376"/>
          <p:cNvSpPr txBox="1"/>
          <p:nvPr/>
        </p:nvSpPr>
        <p:spPr>
          <a:xfrm>
            <a:off x="433975" y="674262"/>
            <a:ext cx="16650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Action</a:t>
            </a:r>
            <a:endParaRPr sz="1000">
              <a:solidFill>
                <a:srgbClr val="FFFFFF"/>
              </a:solidFill>
              <a:highlight>
                <a:srgbClr val="0928B8"/>
              </a:highlight>
              <a:latin typeface="Abel"/>
              <a:ea typeface="Abel"/>
              <a:cs typeface="Abel"/>
              <a:sym typeface="Abel"/>
            </a:endParaRPr>
          </a:p>
        </p:txBody>
      </p:sp>
      <p:pic>
        <p:nvPicPr>
          <p:cNvPr id="797" name="Google Shape;797;g915babf42c_0_376"/>
          <p:cNvPicPr preferRelativeResize="0"/>
          <p:nvPr/>
        </p:nvPicPr>
        <p:blipFill rotWithShape="1">
          <a:blip r:embed="rId3">
            <a:alphaModFix/>
          </a:blip>
          <a:srcRect b="77444" l="34833" r="32918" t="2048"/>
          <a:stretch/>
        </p:blipFill>
        <p:spPr>
          <a:xfrm>
            <a:off x="1895400" y="905175"/>
            <a:ext cx="1979426" cy="1193074"/>
          </a:xfrm>
          <a:prstGeom prst="rect">
            <a:avLst/>
          </a:prstGeom>
          <a:noFill/>
          <a:ln>
            <a:noFill/>
          </a:ln>
        </p:spPr>
      </p:pic>
      <p:sp>
        <p:nvSpPr>
          <p:cNvPr id="798" name="Google Shape;798;g915babf42c_0_376"/>
          <p:cNvSpPr txBox="1"/>
          <p:nvPr/>
        </p:nvSpPr>
        <p:spPr>
          <a:xfrm>
            <a:off x="2070397" y="681185"/>
            <a:ext cx="17187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Adventure</a:t>
            </a:r>
            <a:endParaRPr sz="1000">
              <a:solidFill>
                <a:srgbClr val="FFFFFF"/>
              </a:solidFill>
              <a:highlight>
                <a:srgbClr val="0928B8"/>
              </a:highlight>
              <a:latin typeface="Abel"/>
              <a:ea typeface="Abel"/>
              <a:cs typeface="Abel"/>
              <a:sym typeface="Abel"/>
            </a:endParaRPr>
          </a:p>
        </p:txBody>
      </p:sp>
      <p:pic>
        <p:nvPicPr>
          <p:cNvPr id="799" name="Google Shape;799;g915babf42c_0_376"/>
          <p:cNvPicPr preferRelativeResize="0"/>
          <p:nvPr/>
        </p:nvPicPr>
        <p:blipFill rotWithShape="1">
          <a:blip r:embed="rId3">
            <a:alphaModFix/>
          </a:blip>
          <a:srcRect b="77704" l="69658" r="-2123" t="2417"/>
          <a:stretch/>
        </p:blipFill>
        <p:spPr>
          <a:xfrm>
            <a:off x="3815263" y="929900"/>
            <a:ext cx="1876957" cy="1149301"/>
          </a:xfrm>
          <a:prstGeom prst="rect">
            <a:avLst/>
          </a:prstGeom>
          <a:noFill/>
          <a:ln>
            <a:noFill/>
          </a:ln>
        </p:spPr>
      </p:pic>
      <p:sp>
        <p:nvSpPr>
          <p:cNvPr id="800" name="Google Shape;800;g915babf42c_0_376"/>
          <p:cNvSpPr txBox="1"/>
          <p:nvPr/>
        </p:nvSpPr>
        <p:spPr>
          <a:xfrm>
            <a:off x="3910513" y="683788"/>
            <a:ext cx="8712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Fighting</a:t>
            </a:r>
            <a:endParaRPr sz="1000">
              <a:solidFill>
                <a:srgbClr val="FFFFFF"/>
              </a:solidFill>
              <a:highlight>
                <a:srgbClr val="0928B8"/>
              </a:highlight>
              <a:latin typeface="Abel"/>
              <a:ea typeface="Abel"/>
              <a:cs typeface="Abel"/>
              <a:sym typeface="Abel"/>
            </a:endParaRPr>
          </a:p>
        </p:txBody>
      </p:sp>
      <p:pic>
        <p:nvPicPr>
          <p:cNvPr id="801" name="Google Shape;801;g915babf42c_0_376"/>
          <p:cNvPicPr preferRelativeResize="0"/>
          <p:nvPr/>
        </p:nvPicPr>
        <p:blipFill rotWithShape="1">
          <a:blip r:embed="rId3">
            <a:alphaModFix/>
          </a:blip>
          <a:srcRect b="52573" l="69501" r="0" t="27044"/>
          <a:stretch/>
        </p:blipFill>
        <p:spPr>
          <a:xfrm>
            <a:off x="1962875" y="2381250"/>
            <a:ext cx="1876951" cy="1110451"/>
          </a:xfrm>
          <a:prstGeom prst="rect">
            <a:avLst/>
          </a:prstGeom>
          <a:noFill/>
          <a:ln>
            <a:noFill/>
          </a:ln>
        </p:spPr>
      </p:pic>
      <p:pic>
        <p:nvPicPr>
          <p:cNvPr id="802" name="Google Shape;802;g915babf42c_0_376"/>
          <p:cNvPicPr preferRelativeResize="0"/>
          <p:nvPr/>
        </p:nvPicPr>
        <p:blipFill rotWithShape="1">
          <a:blip r:embed="rId3">
            <a:alphaModFix/>
          </a:blip>
          <a:srcRect b="52398" l="35929" r="32458" t="27067"/>
          <a:stretch/>
        </p:blipFill>
        <p:spPr>
          <a:xfrm>
            <a:off x="310000" y="2381250"/>
            <a:ext cx="1718701" cy="1116509"/>
          </a:xfrm>
          <a:prstGeom prst="rect">
            <a:avLst/>
          </a:prstGeom>
          <a:noFill/>
          <a:ln>
            <a:noFill/>
          </a:ln>
        </p:spPr>
      </p:pic>
      <p:pic>
        <p:nvPicPr>
          <p:cNvPr id="803" name="Google Shape;803;g915babf42c_0_376"/>
          <p:cNvPicPr preferRelativeResize="0"/>
          <p:nvPr/>
        </p:nvPicPr>
        <p:blipFill rotWithShape="1">
          <a:blip r:embed="rId3">
            <a:alphaModFix/>
          </a:blip>
          <a:srcRect b="2089" l="1963" r="66723" t="77303"/>
          <a:stretch/>
        </p:blipFill>
        <p:spPr>
          <a:xfrm>
            <a:off x="1976450" y="3714750"/>
            <a:ext cx="1934074" cy="1131026"/>
          </a:xfrm>
          <a:prstGeom prst="rect">
            <a:avLst/>
          </a:prstGeom>
          <a:noFill/>
          <a:ln>
            <a:noFill/>
          </a:ln>
        </p:spPr>
      </p:pic>
      <p:pic>
        <p:nvPicPr>
          <p:cNvPr id="804" name="Google Shape;804;g915babf42c_0_376"/>
          <p:cNvPicPr preferRelativeResize="0"/>
          <p:nvPr/>
        </p:nvPicPr>
        <p:blipFill rotWithShape="1">
          <a:blip r:embed="rId3">
            <a:alphaModFix/>
          </a:blip>
          <a:srcRect b="27067" l="2033" r="66721" t="52415"/>
          <a:stretch/>
        </p:blipFill>
        <p:spPr>
          <a:xfrm>
            <a:off x="3833825" y="2381275"/>
            <a:ext cx="1787550" cy="1128574"/>
          </a:xfrm>
          <a:prstGeom prst="rect">
            <a:avLst/>
          </a:prstGeom>
          <a:noFill/>
          <a:ln>
            <a:noFill/>
          </a:ln>
        </p:spPr>
      </p:pic>
      <p:pic>
        <p:nvPicPr>
          <p:cNvPr id="805" name="Google Shape;805;g915babf42c_0_376"/>
          <p:cNvPicPr preferRelativeResize="0"/>
          <p:nvPr/>
        </p:nvPicPr>
        <p:blipFill rotWithShape="1">
          <a:blip r:embed="rId3">
            <a:alphaModFix/>
          </a:blip>
          <a:srcRect b="2329" l="36172" r="31977" t="77395"/>
          <a:stretch/>
        </p:blipFill>
        <p:spPr>
          <a:xfrm>
            <a:off x="3874825" y="3714750"/>
            <a:ext cx="1876951" cy="1111824"/>
          </a:xfrm>
          <a:prstGeom prst="rect">
            <a:avLst/>
          </a:prstGeom>
          <a:noFill/>
          <a:ln>
            <a:noFill/>
          </a:ln>
        </p:spPr>
      </p:pic>
      <p:pic>
        <p:nvPicPr>
          <p:cNvPr id="806" name="Google Shape;806;g915babf42c_0_376"/>
          <p:cNvPicPr preferRelativeResize="0"/>
          <p:nvPr/>
        </p:nvPicPr>
        <p:blipFill rotWithShape="1">
          <a:blip r:embed="rId3">
            <a:alphaModFix/>
          </a:blip>
          <a:srcRect b="2064" l="69707" r="0" t="77660"/>
          <a:stretch/>
        </p:blipFill>
        <p:spPr>
          <a:xfrm>
            <a:off x="5557900" y="3733800"/>
            <a:ext cx="1718701" cy="1112099"/>
          </a:xfrm>
          <a:prstGeom prst="rect">
            <a:avLst/>
          </a:prstGeom>
          <a:noFill/>
          <a:ln>
            <a:noFill/>
          </a:ln>
        </p:spPr>
      </p:pic>
      <p:sp>
        <p:nvSpPr>
          <p:cNvPr id="807" name="Google Shape;807;g915babf42c_0_376"/>
          <p:cNvSpPr txBox="1"/>
          <p:nvPr/>
        </p:nvSpPr>
        <p:spPr>
          <a:xfrm>
            <a:off x="5637438" y="691038"/>
            <a:ext cx="5907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Misc</a:t>
            </a:r>
            <a:endParaRPr sz="1000">
              <a:solidFill>
                <a:srgbClr val="FFFFFF"/>
              </a:solidFill>
              <a:highlight>
                <a:srgbClr val="0928B8"/>
              </a:highlight>
              <a:latin typeface="Abel"/>
              <a:ea typeface="Abel"/>
              <a:cs typeface="Abel"/>
              <a:sym typeface="Abel"/>
            </a:endParaRPr>
          </a:p>
        </p:txBody>
      </p:sp>
      <p:sp>
        <p:nvSpPr>
          <p:cNvPr id="808" name="Google Shape;808;g915babf42c_0_376"/>
          <p:cNvSpPr txBox="1"/>
          <p:nvPr/>
        </p:nvSpPr>
        <p:spPr>
          <a:xfrm rot="-5400000">
            <a:off x="-243000" y="2390850"/>
            <a:ext cx="7716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928B8"/>
                </a:solidFill>
                <a:latin typeface="Teko"/>
                <a:ea typeface="Teko"/>
                <a:cs typeface="Teko"/>
                <a:sym typeface="Teko"/>
              </a:rPr>
              <a:t>MEDIAN</a:t>
            </a:r>
            <a:endParaRPr>
              <a:solidFill>
                <a:srgbClr val="0928B8"/>
              </a:solidFill>
              <a:latin typeface="Teko"/>
              <a:ea typeface="Teko"/>
              <a:cs typeface="Teko"/>
              <a:sym typeface="Teko"/>
            </a:endParaRPr>
          </a:p>
        </p:txBody>
      </p:sp>
      <p:sp>
        <p:nvSpPr>
          <p:cNvPr id="809" name="Google Shape;809;g915babf42c_0_376"/>
          <p:cNvSpPr txBox="1"/>
          <p:nvPr/>
        </p:nvSpPr>
        <p:spPr>
          <a:xfrm>
            <a:off x="386263" y="2160150"/>
            <a:ext cx="8712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Platform</a:t>
            </a:r>
            <a:endParaRPr sz="1000">
              <a:solidFill>
                <a:srgbClr val="FFFFFF"/>
              </a:solidFill>
              <a:highlight>
                <a:srgbClr val="0928B8"/>
              </a:highlight>
              <a:latin typeface="Abel"/>
              <a:ea typeface="Abel"/>
              <a:cs typeface="Abel"/>
              <a:sym typeface="Abel"/>
            </a:endParaRPr>
          </a:p>
        </p:txBody>
      </p:sp>
      <p:sp>
        <p:nvSpPr>
          <p:cNvPr id="810" name="Google Shape;810;g915babf42c_0_376"/>
          <p:cNvSpPr txBox="1"/>
          <p:nvPr/>
        </p:nvSpPr>
        <p:spPr>
          <a:xfrm>
            <a:off x="386263" y="3493650"/>
            <a:ext cx="8712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Shooter</a:t>
            </a:r>
            <a:endParaRPr sz="1000">
              <a:solidFill>
                <a:srgbClr val="FFFFFF"/>
              </a:solidFill>
              <a:highlight>
                <a:srgbClr val="0928B8"/>
              </a:highlight>
              <a:latin typeface="Abel"/>
              <a:ea typeface="Abel"/>
              <a:cs typeface="Abel"/>
              <a:sym typeface="Abel"/>
            </a:endParaRPr>
          </a:p>
        </p:txBody>
      </p:sp>
      <p:sp>
        <p:nvSpPr>
          <p:cNvPr id="811" name="Google Shape;811;g915babf42c_0_376"/>
          <p:cNvSpPr txBox="1"/>
          <p:nvPr/>
        </p:nvSpPr>
        <p:spPr>
          <a:xfrm>
            <a:off x="2081713" y="2150625"/>
            <a:ext cx="8712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Puzzle</a:t>
            </a:r>
            <a:endParaRPr sz="1000">
              <a:solidFill>
                <a:srgbClr val="FFFFFF"/>
              </a:solidFill>
              <a:highlight>
                <a:srgbClr val="0928B8"/>
              </a:highlight>
              <a:latin typeface="Abel"/>
              <a:ea typeface="Abel"/>
              <a:cs typeface="Abel"/>
              <a:sym typeface="Abel"/>
            </a:endParaRPr>
          </a:p>
        </p:txBody>
      </p:sp>
      <p:sp>
        <p:nvSpPr>
          <p:cNvPr id="812" name="Google Shape;812;g915babf42c_0_376"/>
          <p:cNvSpPr txBox="1"/>
          <p:nvPr/>
        </p:nvSpPr>
        <p:spPr>
          <a:xfrm>
            <a:off x="3924800" y="2150625"/>
            <a:ext cx="8712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Racing</a:t>
            </a:r>
            <a:endParaRPr sz="1000">
              <a:solidFill>
                <a:srgbClr val="FFFFFF"/>
              </a:solidFill>
              <a:highlight>
                <a:srgbClr val="0928B8"/>
              </a:highlight>
              <a:latin typeface="Abel"/>
              <a:ea typeface="Abel"/>
              <a:cs typeface="Abel"/>
              <a:sym typeface="Abel"/>
            </a:endParaRPr>
          </a:p>
        </p:txBody>
      </p:sp>
      <p:sp>
        <p:nvSpPr>
          <p:cNvPr id="813" name="Google Shape;813;g915babf42c_0_376"/>
          <p:cNvSpPr txBox="1"/>
          <p:nvPr/>
        </p:nvSpPr>
        <p:spPr>
          <a:xfrm>
            <a:off x="2096000" y="3493650"/>
            <a:ext cx="8712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Simulation</a:t>
            </a:r>
            <a:endParaRPr sz="1000">
              <a:solidFill>
                <a:srgbClr val="FFFFFF"/>
              </a:solidFill>
              <a:highlight>
                <a:srgbClr val="0928B8"/>
              </a:highlight>
              <a:latin typeface="Abel"/>
              <a:ea typeface="Abel"/>
              <a:cs typeface="Abel"/>
              <a:sym typeface="Abel"/>
            </a:endParaRPr>
          </a:p>
        </p:txBody>
      </p:sp>
      <p:sp>
        <p:nvSpPr>
          <p:cNvPr id="814" name="Google Shape;814;g915babf42c_0_376"/>
          <p:cNvSpPr txBox="1"/>
          <p:nvPr/>
        </p:nvSpPr>
        <p:spPr>
          <a:xfrm>
            <a:off x="3953375" y="3488888"/>
            <a:ext cx="8712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Sports</a:t>
            </a:r>
            <a:endParaRPr sz="1000">
              <a:solidFill>
                <a:srgbClr val="FFFFFF"/>
              </a:solidFill>
              <a:highlight>
                <a:srgbClr val="0928B8"/>
              </a:highlight>
              <a:latin typeface="Abel"/>
              <a:ea typeface="Abel"/>
              <a:cs typeface="Abel"/>
              <a:sym typeface="Abel"/>
            </a:endParaRPr>
          </a:p>
        </p:txBody>
      </p:sp>
      <p:sp>
        <p:nvSpPr>
          <p:cNvPr id="815" name="Google Shape;815;g915babf42c_0_376"/>
          <p:cNvSpPr txBox="1"/>
          <p:nvPr/>
        </p:nvSpPr>
        <p:spPr>
          <a:xfrm>
            <a:off x="5644063" y="3493650"/>
            <a:ext cx="8712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Strategy</a:t>
            </a:r>
            <a:endParaRPr sz="1000">
              <a:solidFill>
                <a:srgbClr val="FFFFFF"/>
              </a:solidFill>
              <a:highlight>
                <a:srgbClr val="0928B8"/>
              </a:highlight>
              <a:latin typeface="Abel"/>
              <a:ea typeface="Abel"/>
              <a:cs typeface="Abel"/>
              <a:sym typeface="Abel"/>
            </a:endParaRPr>
          </a:p>
        </p:txBody>
      </p:sp>
      <p:sp>
        <p:nvSpPr>
          <p:cNvPr id="816" name="Google Shape;816;g915babf42c_0_376"/>
          <p:cNvSpPr txBox="1"/>
          <p:nvPr/>
        </p:nvSpPr>
        <p:spPr>
          <a:xfrm>
            <a:off x="3595575" y="4808100"/>
            <a:ext cx="7716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2060"/>
                </a:solidFill>
                <a:latin typeface="Teko"/>
                <a:ea typeface="Teko"/>
                <a:cs typeface="Teko"/>
                <a:sym typeface="Teko"/>
              </a:rPr>
              <a:t>YEAR</a:t>
            </a:r>
            <a:endParaRPr>
              <a:solidFill>
                <a:srgbClr val="002060"/>
              </a:solidFill>
              <a:latin typeface="Teko"/>
              <a:ea typeface="Teko"/>
              <a:cs typeface="Teko"/>
              <a:sym typeface="Teko"/>
            </a:endParaRPr>
          </a:p>
        </p:txBody>
      </p:sp>
      <p:sp>
        <p:nvSpPr>
          <p:cNvPr id="817" name="Google Shape;817;g915babf42c_0_376"/>
          <p:cNvSpPr txBox="1"/>
          <p:nvPr>
            <p:ph type="ctrTitle"/>
          </p:nvPr>
        </p:nvSpPr>
        <p:spPr>
          <a:xfrm>
            <a:off x="381000" y="-1"/>
            <a:ext cx="5214300" cy="62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Genre Trends</a:t>
            </a:r>
            <a:endParaRPr>
              <a:solidFill>
                <a:srgbClr val="0928B8"/>
              </a:solidFill>
            </a:endParaRPr>
          </a:p>
        </p:txBody>
      </p:sp>
      <p:cxnSp>
        <p:nvCxnSpPr>
          <p:cNvPr id="818" name="Google Shape;818;g915babf42c_0_376"/>
          <p:cNvCxnSpPr/>
          <p:nvPr/>
        </p:nvCxnSpPr>
        <p:spPr>
          <a:xfrm>
            <a:off x="0" y="616077"/>
            <a:ext cx="2392500" cy="600"/>
          </a:xfrm>
          <a:prstGeom prst="straightConnector1">
            <a:avLst/>
          </a:prstGeom>
          <a:noFill/>
          <a:ln cap="flat" cmpd="sng" w="28575">
            <a:solidFill>
              <a:srgbClr val="0928B8"/>
            </a:solidFill>
            <a:prstDash val="solid"/>
            <a:round/>
            <a:headEnd len="med" w="med" type="none"/>
            <a:tailEnd len="med" w="med" type="none"/>
          </a:ln>
        </p:spPr>
      </p:cxnSp>
      <p:sp>
        <p:nvSpPr>
          <p:cNvPr id="819" name="Google Shape;819;g915babf42c_0_376"/>
          <p:cNvSpPr txBox="1"/>
          <p:nvPr/>
        </p:nvSpPr>
        <p:spPr>
          <a:xfrm>
            <a:off x="5648825" y="2164913"/>
            <a:ext cx="8712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highlight>
                  <a:srgbClr val="0928B8"/>
                </a:highlight>
                <a:latin typeface="Abel"/>
                <a:ea typeface="Abel"/>
                <a:cs typeface="Abel"/>
                <a:sym typeface="Abel"/>
              </a:rPr>
              <a:t>Role-Playing</a:t>
            </a:r>
            <a:endParaRPr sz="1000">
              <a:solidFill>
                <a:srgbClr val="FFFFFF"/>
              </a:solidFill>
              <a:highlight>
                <a:srgbClr val="0928B8"/>
              </a:highlight>
              <a:latin typeface="Abel"/>
              <a:ea typeface="Abel"/>
              <a:cs typeface="Abel"/>
              <a:sym typeface="Abel"/>
            </a:endParaRPr>
          </a:p>
        </p:txBody>
      </p:sp>
      <p:sp>
        <p:nvSpPr>
          <p:cNvPr id="820" name="Google Shape;820;g915babf42c_0_376"/>
          <p:cNvSpPr txBox="1"/>
          <p:nvPr/>
        </p:nvSpPr>
        <p:spPr>
          <a:xfrm>
            <a:off x="7099425" y="770625"/>
            <a:ext cx="1877100" cy="2981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300"/>
              </a:spcBef>
              <a:spcAft>
                <a:spcPts val="0"/>
              </a:spcAft>
              <a:buClr>
                <a:srgbClr val="0928B8"/>
              </a:buClr>
              <a:buSzPts val="1000"/>
              <a:buFont typeface="Abel"/>
              <a:buChar char="●"/>
            </a:pPr>
            <a:r>
              <a:rPr lang="en-US" sz="1000">
                <a:solidFill>
                  <a:srgbClr val="0928B8"/>
                </a:solidFill>
                <a:latin typeface="Abel"/>
                <a:ea typeface="Abel"/>
                <a:cs typeface="Abel"/>
                <a:sym typeface="Abel"/>
              </a:rPr>
              <a:t>Shooters is the only genre showing in increase in sales trends </a:t>
            </a:r>
            <a:endParaRPr sz="1000">
              <a:solidFill>
                <a:srgbClr val="0928B8"/>
              </a:solidFill>
              <a:latin typeface="Abel"/>
              <a:ea typeface="Abel"/>
              <a:cs typeface="Abel"/>
              <a:sym typeface="Abel"/>
            </a:endParaRPr>
          </a:p>
          <a:p>
            <a:pPr indent="0" lvl="0" marL="0" rtl="0" algn="l">
              <a:lnSpc>
                <a:spcPct val="115000"/>
              </a:lnSpc>
              <a:spcBef>
                <a:spcPts val="300"/>
              </a:spcBef>
              <a:spcAft>
                <a:spcPts val="0"/>
              </a:spcAft>
              <a:buNone/>
            </a:pPr>
            <a:r>
              <a:t/>
            </a:r>
            <a:endParaRPr sz="1000">
              <a:solidFill>
                <a:srgbClr val="0928B8"/>
              </a:solidFill>
              <a:latin typeface="Abel"/>
              <a:ea typeface="Abel"/>
              <a:cs typeface="Abel"/>
              <a:sym typeface="Abel"/>
            </a:endParaRPr>
          </a:p>
          <a:p>
            <a:pPr indent="-292100" lvl="0" marL="457200" rtl="0" algn="l">
              <a:lnSpc>
                <a:spcPct val="115000"/>
              </a:lnSpc>
              <a:spcBef>
                <a:spcPts val="300"/>
              </a:spcBef>
              <a:spcAft>
                <a:spcPts val="0"/>
              </a:spcAft>
              <a:buClr>
                <a:srgbClr val="0928B8"/>
              </a:buClr>
              <a:buSzPts val="1000"/>
              <a:buFont typeface="Abel"/>
              <a:buChar char="●"/>
            </a:pPr>
            <a:r>
              <a:rPr lang="en-US" sz="1000">
                <a:solidFill>
                  <a:srgbClr val="0928B8"/>
                </a:solidFill>
                <a:latin typeface="Abel"/>
                <a:ea typeface="Abel"/>
                <a:cs typeface="Abel"/>
                <a:sym typeface="Abel"/>
              </a:rPr>
              <a:t>Yearly Sales trends are a good predictor of a genre’s future performance with all genres showing mse less than .027</a:t>
            </a:r>
            <a:endParaRPr sz="1000">
              <a:solidFill>
                <a:srgbClr val="0928B8"/>
              </a:solidFill>
              <a:latin typeface="Abel"/>
              <a:ea typeface="Abel"/>
              <a:cs typeface="Abel"/>
              <a:sym typeface="Abel"/>
            </a:endParaRPr>
          </a:p>
          <a:p>
            <a:pPr indent="0" lvl="0" marL="457200" rtl="0" algn="l">
              <a:lnSpc>
                <a:spcPct val="115000"/>
              </a:lnSpc>
              <a:spcBef>
                <a:spcPts val="300"/>
              </a:spcBef>
              <a:spcAft>
                <a:spcPts val="0"/>
              </a:spcAft>
              <a:buNone/>
            </a:pPr>
            <a:r>
              <a:t/>
            </a:r>
            <a:endParaRPr sz="1000">
              <a:solidFill>
                <a:srgbClr val="0928B8"/>
              </a:solidFill>
              <a:latin typeface="Abel"/>
              <a:ea typeface="Abel"/>
              <a:cs typeface="Abel"/>
              <a:sym typeface="Abel"/>
            </a:endParaRPr>
          </a:p>
          <a:p>
            <a:pPr indent="-292100" lvl="0" marL="457200" rtl="0" algn="l">
              <a:lnSpc>
                <a:spcPct val="115000"/>
              </a:lnSpc>
              <a:spcBef>
                <a:spcPts val="300"/>
              </a:spcBef>
              <a:spcAft>
                <a:spcPts val="0"/>
              </a:spcAft>
              <a:buClr>
                <a:srgbClr val="0928B8"/>
              </a:buClr>
              <a:buSzPts val="1000"/>
              <a:buFont typeface="Abel"/>
              <a:buChar char="●"/>
            </a:pPr>
            <a:r>
              <a:rPr lang="en-US" sz="1000">
                <a:solidFill>
                  <a:srgbClr val="0928B8"/>
                </a:solidFill>
                <a:latin typeface="Abel"/>
                <a:ea typeface="Abel"/>
                <a:cs typeface="Abel"/>
                <a:sym typeface="Abel"/>
              </a:rPr>
              <a:t>The model is not as strong for Platform games as other genres (mse is the highest at .027)</a:t>
            </a:r>
            <a:endParaRPr sz="1000">
              <a:solidFill>
                <a:srgbClr val="0928B8"/>
              </a:solidFill>
              <a:latin typeface="Abel"/>
              <a:ea typeface="Abel"/>
              <a:cs typeface="Abel"/>
              <a:sym typeface="Abel"/>
            </a:endParaRPr>
          </a:p>
          <a:p>
            <a:pPr indent="0" lvl="0" marL="457200" rtl="0" algn="l">
              <a:lnSpc>
                <a:spcPct val="115000"/>
              </a:lnSpc>
              <a:spcBef>
                <a:spcPts val="300"/>
              </a:spcBef>
              <a:spcAft>
                <a:spcPts val="0"/>
              </a:spcAft>
              <a:buNone/>
            </a:pPr>
            <a:r>
              <a:t/>
            </a:r>
            <a:endParaRPr sz="1000">
              <a:solidFill>
                <a:srgbClr val="0928B8"/>
              </a:solidFill>
              <a:latin typeface="Abel"/>
              <a:ea typeface="Abel"/>
              <a:cs typeface="Abel"/>
              <a:sym typeface="Abel"/>
            </a:endParaRPr>
          </a:p>
          <a:p>
            <a:pPr indent="-292100" lvl="0" marL="457200" rtl="0" algn="l">
              <a:lnSpc>
                <a:spcPct val="115000"/>
              </a:lnSpc>
              <a:spcBef>
                <a:spcPts val="300"/>
              </a:spcBef>
              <a:spcAft>
                <a:spcPts val="0"/>
              </a:spcAft>
              <a:buClr>
                <a:srgbClr val="0928B8"/>
              </a:buClr>
              <a:buSzPts val="1000"/>
              <a:buFont typeface="Abel"/>
              <a:buChar char="●"/>
            </a:pPr>
            <a:r>
              <a:rPr lang="en-US" sz="1000">
                <a:solidFill>
                  <a:srgbClr val="0928B8"/>
                </a:solidFill>
                <a:latin typeface="Abel"/>
                <a:ea typeface="Abel"/>
                <a:cs typeface="Abel"/>
                <a:sym typeface="Abel"/>
              </a:rPr>
              <a:t>Other genres are showing declines, so other considerations should be taken before investing in other genres</a:t>
            </a:r>
            <a:endParaRPr sz="1000">
              <a:solidFill>
                <a:srgbClr val="0928B8"/>
              </a:solidFill>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4" name="Shape 824"/>
        <p:cNvGrpSpPr/>
        <p:nvPr/>
      </p:nvGrpSpPr>
      <p:grpSpPr>
        <a:xfrm>
          <a:off x="0" y="0"/>
          <a:ext cx="0" cy="0"/>
          <a:chOff x="0" y="0"/>
          <a:chExt cx="0" cy="0"/>
        </a:xfrm>
      </p:grpSpPr>
      <p:pic>
        <p:nvPicPr>
          <p:cNvPr id="825" name="Google Shape;825;g915babf42c_0_380"/>
          <p:cNvPicPr preferRelativeResize="0"/>
          <p:nvPr/>
        </p:nvPicPr>
        <p:blipFill rotWithShape="1">
          <a:blip r:embed="rId3">
            <a:alphaModFix/>
          </a:blip>
          <a:srcRect b="14332" l="7978" r="0" t="0"/>
          <a:stretch/>
        </p:blipFill>
        <p:spPr>
          <a:xfrm>
            <a:off x="933450" y="977025"/>
            <a:ext cx="5440800" cy="3366375"/>
          </a:xfrm>
          <a:prstGeom prst="rect">
            <a:avLst/>
          </a:prstGeom>
          <a:noFill/>
          <a:ln>
            <a:noFill/>
          </a:ln>
        </p:spPr>
      </p:pic>
      <p:sp>
        <p:nvSpPr>
          <p:cNvPr id="826" name="Google Shape;826;g915babf42c_0_380"/>
          <p:cNvSpPr txBox="1"/>
          <p:nvPr/>
        </p:nvSpPr>
        <p:spPr>
          <a:xfrm>
            <a:off x="6693750" y="1008600"/>
            <a:ext cx="2149200" cy="2600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928B8"/>
              </a:buClr>
              <a:buSzPts val="1200"/>
              <a:buFont typeface="Open Sans"/>
              <a:buChar char="●"/>
            </a:pPr>
            <a:r>
              <a:rPr lang="en-US" sz="1200">
                <a:solidFill>
                  <a:srgbClr val="0928B8"/>
                </a:solidFill>
                <a:latin typeface="Abel"/>
                <a:ea typeface="Abel"/>
                <a:cs typeface="Abel"/>
                <a:sym typeface="Abel"/>
              </a:rPr>
              <a:t>Console Games have generated significantly greater revenue than other platform types and are the top-selling platform type across all regions.</a:t>
            </a:r>
            <a:endParaRPr sz="1200">
              <a:solidFill>
                <a:srgbClr val="0928B8"/>
              </a:solidFill>
              <a:latin typeface="Abel"/>
              <a:ea typeface="Abel"/>
              <a:cs typeface="Abel"/>
              <a:sym typeface="Abel"/>
            </a:endParaRPr>
          </a:p>
          <a:p>
            <a:pPr indent="0" lvl="0" marL="457200" rtl="0" algn="l">
              <a:spcBef>
                <a:spcPts val="0"/>
              </a:spcBef>
              <a:spcAft>
                <a:spcPts val="0"/>
              </a:spcAft>
              <a:buNone/>
            </a:pPr>
            <a:r>
              <a:t/>
            </a:r>
            <a:endParaRPr sz="1200">
              <a:solidFill>
                <a:srgbClr val="0928B8"/>
              </a:solidFill>
              <a:latin typeface="Abel"/>
              <a:ea typeface="Abel"/>
              <a:cs typeface="Abel"/>
              <a:sym typeface="Abel"/>
            </a:endParaRPr>
          </a:p>
          <a:p>
            <a:pPr indent="0" lvl="0" marL="457200" rtl="0" algn="l">
              <a:lnSpc>
                <a:spcPct val="115000"/>
              </a:lnSpc>
              <a:spcBef>
                <a:spcPts val="300"/>
              </a:spcBef>
              <a:spcAft>
                <a:spcPts val="0"/>
              </a:spcAft>
              <a:buNone/>
            </a:pPr>
            <a:r>
              <a:t/>
            </a:r>
            <a:endParaRPr sz="1200">
              <a:solidFill>
                <a:srgbClr val="0928B8"/>
              </a:solidFill>
              <a:highlight>
                <a:srgbClr val="FFFFFF"/>
              </a:highlight>
              <a:latin typeface="Abel"/>
              <a:ea typeface="Abel"/>
              <a:cs typeface="Abel"/>
              <a:sym typeface="Abel"/>
            </a:endParaRPr>
          </a:p>
        </p:txBody>
      </p:sp>
      <p:sp>
        <p:nvSpPr>
          <p:cNvPr id="827" name="Google Shape;827;g915babf42c_0_380"/>
          <p:cNvSpPr txBox="1"/>
          <p:nvPr/>
        </p:nvSpPr>
        <p:spPr>
          <a:xfrm rot="-5400000">
            <a:off x="-297425" y="2477188"/>
            <a:ext cx="12765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Open Sans"/>
                <a:ea typeface="Open Sans"/>
                <a:cs typeface="Open Sans"/>
                <a:sym typeface="Open Sans"/>
              </a:rPr>
              <a:t>Sales in Million</a:t>
            </a:r>
            <a:endParaRPr sz="1000">
              <a:latin typeface="Open Sans"/>
              <a:ea typeface="Open Sans"/>
              <a:cs typeface="Open Sans"/>
              <a:sym typeface="Open Sans"/>
            </a:endParaRPr>
          </a:p>
        </p:txBody>
      </p:sp>
      <p:sp>
        <p:nvSpPr>
          <p:cNvPr id="828" name="Google Shape;828;g915babf42c_0_380"/>
          <p:cNvSpPr txBox="1"/>
          <p:nvPr>
            <p:ph type="ctrTitle"/>
          </p:nvPr>
        </p:nvSpPr>
        <p:spPr>
          <a:xfrm>
            <a:off x="345600" y="163802"/>
            <a:ext cx="5214300" cy="66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Sales  by Platform Type</a:t>
            </a:r>
            <a:endParaRPr>
              <a:solidFill>
                <a:srgbClr val="0928B8"/>
              </a:solidFill>
            </a:endParaRPr>
          </a:p>
        </p:txBody>
      </p:sp>
      <p:cxnSp>
        <p:nvCxnSpPr>
          <p:cNvPr id="829" name="Google Shape;829;g915babf42c_0_380"/>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
        <p:nvSpPr>
          <p:cNvPr id="830" name="Google Shape;830;g915babf42c_0_380"/>
          <p:cNvSpPr txBox="1"/>
          <p:nvPr/>
        </p:nvSpPr>
        <p:spPr>
          <a:xfrm>
            <a:off x="524388" y="1385063"/>
            <a:ext cx="6186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$6,000</a:t>
            </a:r>
            <a:endParaRPr sz="1000">
              <a:latin typeface="Abel"/>
              <a:ea typeface="Abel"/>
              <a:cs typeface="Abel"/>
              <a:sym typeface="Abel"/>
            </a:endParaRPr>
          </a:p>
        </p:txBody>
      </p:sp>
      <p:sp>
        <p:nvSpPr>
          <p:cNvPr id="831" name="Google Shape;831;g915babf42c_0_380"/>
          <p:cNvSpPr txBox="1"/>
          <p:nvPr/>
        </p:nvSpPr>
        <p:spPr>
          <a:xfrm>
            <a:off x="531974" y="1839479"/>
            <a:ext cx="9966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$5,000</a:t>
            </a:r>
            <a:endParaRPr sz="1000">
              <a:latin typeface="Abel"/>
              <a:ea typeface="Abel"/>
              <a:cs typeface="Abel"/>
              <a:sym typeface="Abel"/>
            </a:endParaRPr>
          </a:p>
        </p:txBody>
      </p:sp>
      <p:sp>
        <p:nvSpPr>
          <p:cNvPr id="832" name="Google Shape;832;g915babf42c_0_380"/>
          <p:cNvSpPr txBox="1"/>
          <p:nvPr/>
        </p:nvSpPr>
        <p:spPr>
          <a:xfrm>
            <a:off x="522999" y="2747313"/>
            <a:ext cx="7980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$3,000</a:t>
            </a:r>
            <a:endParaRPr sz="1000">
              <a:latin typeface="Abel"/>
              <a:ea typeface="Abel"/>
              <a:cs typeface="Abel"/>
              <a:sym typeface="Abel"/>
            </a:endParaRPr>
          </a:p>
        </p:txBody>
      </p:sp>
      <p:sp>
        <p:nvSpPr>
          <p:cNvPr id="833" name="Google Shape;833;g915babf42c_0_380"/>
          <p:cNvSpPr txBox="1"/>
          <p:nvPr/>
        </p:nvSpPr>
        <p:spPr>
          <a:xfrm>
            <a:off x="509588" y="3212225"/>
            <a:ext cx="5859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$2,000</a:t>
            </a:r>
            <a:endParaRPr sz="1000">
              <a:latin typeface="Abel"/>
              <a:ea typeface="Abel"/>
              <a:cs typeface="Abel"/>
              <a:sym typeface="Abel"/>
            </a:endParaRPr>
          </a:p>
        </p:txBody>
      </p:sp>
      <p:sp>
        <p:nvSpPr>
          <p:cNvPr id="834" name="Google Shape;834;g915babf42c_0_380"/>
          <p:cNvSpPr txBox="1"/>
          <p:nvPr/>
        </p:nvSpPr>
        <p:spPr>
          <a:xfrm>
            <a:off x="478626" y="3662959"/>
            <a:ext cx="9381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$1,,000</a:t>
            </a:r>
            <a:endParaRPr sz="1000">
              <a:latin typeface="Abel"/>
              <a:ea typeface="Abel"/>
              <a:cs typeface="Abel"/>
              <a:sym typeface="Abel"/>
            </a:endParaRPr>
          </a:p>
        </p:txBody>
      </p:sp>
      <p:sp>
        <p:nvSpPr>
          <p:cNvPr id="835" name="Google Shape;835;g915babf42c_0_380"/>
          <p:cNvSpPr txBox="1"/>
          <p:nvPr/>
        </p:nvSpPr>
        <p:spPr>
          <a:xfrm>
            <a:off x="731038" y="4117697"/>
            <a:ext cx="6186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$0</a:t>
            </a:r>
            <a:endParaRPr sz="1000">
              <a:latin typeface="Abel"/>
              <a:ea typeface="Abel"/>
              <a:cs typeface="Abel"/>
              <a:sym typeface="Abel"/>
            </a:endParaRPr>
          </a:p>
        </p:txBody>
      </p:sp>
      <p:sp>
        <p:nvSpPr>
          <p:cNvPr id="836" name="Google Shape;836;g915babf42c_0_380"/>
          <p:cNvSpPr txBox="1"/>
          <p:nvPr/>
        </p:nvSpPr>
        <p:spPr>
          <a:xfrm>
            <a:off x="522999" y="2299638"/>
            <a:ext cx="7980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$4,000</a:t>
            </a:r>
            <a:endParaRPr sz="1000">
              <a:latin typeface="Abel"/>
              <a:ea typeface="Abel"/>
              <a:cs typeface="Abel"/>
              <a:sym typeface="Abel"/>
            </a:endParaRPr>
          </a:p>
        </p:txBody>
      </p:sp>
      <p:sp>
        <p:nvSpPr>
          <p:cNvPr id="837" name="Google Shape;837;g915babf42c_0_380"/>
          <p:cNvSpPr txBox="1"/>
          <p:nvPr/>
        </p:nvSpPr>
        <p:spPr>
          <a:xfrm>
            <a:off x="524388" y="927863"/>
            <a:ext cx="6186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$7,000</a:t>
            </a:r>
            <a:endParaRPr sz="1000">
              <a:latin typeface="Abel"/>
              <a:ea typeface="Abel"/>
              <a:cs typeface="Abel"/>
              <a:sym typeface="Abel"/>
            </a:endParaRPr>
          </a:p>
        </p:txBody>
      </p:sp>
      <p:pic>
        <p:nvPicPr>
          <p:cNvPr id="838" name="Google Shape;838;g915babf42c_0_380"/>
          <p:cNvPicPr preferRelativeResize="0"/>
          <p:nvPr/>
        </p:nvPicPr>
        <p:blipFill rotWithShape="1">
          <a:blip r:embed="rId3">
            <a:alphaModFix/>
          </a:blip>
          <a:srcRect b="0" l="7978" r="0" t="0"/>
          <a:stretch/>
        </p:blipFill>
        <p:spPr>
          <a:xfrm>
            <a:off x="-5543550" y="1129425"/>
            <a:ext cx="5440800" cy="3929425"/>
          </a:xfrm>
          <a:prstGeom prst="rect">
            <a:avLst/>
          </a:prstGeom>
          <a:noFill/>
          <a:ln>
            <a:noFill/>
          </a:ln>
        </p:spPr>
      </p:pic>
      <p:sp>
        <p:nvSpPr>
          <p:cNvPr id="839" name="Google Shape;839;g915babf42c_0_380"/>
          <p:cNvSpPr txBox="1"/>
          <p:nvPr/>
        </p:nvSpPr>
        <p:spPr>
          <a:xfrm>
            <a:off x="1352550" y="4286250"/>
            <a:ext cx="6186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Console</a:t>
            </a:r>
            <a:endParaRPr sz="1000">
              <a:latin typeface="Abel"/>
              <a:ea typeface="Abel"/>
              <a:cs typeface="Abel"/>
              <a:sym typeface="Abel"/>
            </a:endParaRPr>
          </a:p>
        </p:txBody>
      </p:sp>
      <p:sp>
        <p:nvSpPr>
          <p:cNvPr id="840" name="Google Shape;840;g915babf42c_0_380"/>
          <p:cNvSpPr txBox="1"/>
          <p:nvPr/>
        </p:nvSpPr>
        <p:spPr>
          <a:xfrm>
            <a:off x="2638425" y="4286250"/>
            <a:ext cx="6762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Handheld</a:t>
            </a:r>
            <a:endParaRPr sz="1000">
              <a:latin typeface="Abel"/>
              <a:ea typeface="Abel"/>
              <a:cs typeface="Abel"/>
              <a:sym typeface="Abel"/>
            </a:endParaRPr>
          </a:p>
        </p:txBody>
      </p:sp>
      <p:sp>
        <p:nvSpPr>
          <p:cNvPr id="841" name="Google Shape;841;g915babf42c_0_380"/>
          <p:cNvSpPr txBox="1"/>
          <p:nvPr/>
        </p:nvSpPr>
        <p:spPr>
          <a:xfrm>
            <a:off x="3962400" y="4305300"/>
            <a:ext cx="6762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PC</a:t>
            </a:r>
            <a:endParaRPr sz="1000">
              <a:latin typeface="Abel"/>
              <a:ea typeface="Abel"/>
              <a:cs typeface="Abel"/>
              <a:sym typeface="Abel"/>
            </a:endParaRPr>
          </a:p>
        </p:txBody>
      </p:sp>
      <p:sp>
        <p:nvSpPr>
          <p:cNvPr id="842" name="Google Shape;842;g915babf42c_0_380"/>
          <p:cNvSpPr txBox="1"/>
          <p:nvPr/>
        </p:nvSpPr>
        <p:spPr>
          <a:xfrm>
            <a:off x="5324475" y="4295775"/>
            <a:ext cx="6762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Others</a:t>
            </a:r>
            <a:endParaRPr sz="1000">
              <a:latin typeface="Abel"/>
              <a:ea typeface="Abel"/>
              <a:cs typeface="Abel"/>
              <a:sym typeface="Abel"/>
            </a:endParaRPr>
          </a:p>
        </p:txBody>
      </p:sp>
      <p:sp>
        <p:nvSpPr>
          <p:cNvPr id="843" name="Google Shape;843;g915babf42c_0_380"/>
          <p:cNvSpPr/>
          <p:nvPr/>
        </p:nvSpPr>
        <p:spPr>
          <a:xfrm>
            <a:off x="4692856" y="1465398"/>
            <a:ext cx="390900" cy="53700"/>
          </a:xfrm>
          <a:prstGeom prst="rect">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915babf42c_0_380"/>
          <p:cNvSpPr txBox="1"/>
          <p:nvPr/>
        </p:nvSpPr>
        <p:spPr>
          <a:xfrm>
            <a:off x="5083784" y="1323009"/>
            <a:ext cx="15006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0928B8"/>
                </a:solidFill>
                <a:latin typeface="Abel"/>
                <a:ea typeface="Abel"/>
                <a:cs typeface="Abel"/>
                <a:sym typeface="Abel"/>
              </a:rPr>
              <a:t>North America</a:t>
            </a:r>
            <a:endParaRPr b="1" sz="1000">
              <a:solidFill>
                <a:srgbClr val="0928B8"/>
              </a:solidFill>
              <a:latin typeface="Abel"/>
              <a:ea typeface="Abel"/>
              <a:cs typeface="Abel"/>
              <a:sym typeface="Abel"/>
            </a:endParaRPr>
          </a:p>
        </p:txBody>
      </p:sp>
      <p:sp>
        <p:nvSpPr>
          <p:cNvPr id="845" name="Google Shape;845;g915babf42c_0_380"/>
          <p:cNvSpPr/>
          <p:nvPr/>
        </p:nvSpPr>
        <p:spPr>
          <a:xfrm>
            <a:off x="4692856" y="1693998"/>
            <a:ext cx="390900" cy="53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846" name="Google Shape;846;g915babf42c_0_380"/>
          <p:cNvSpPr txBox="1"/>
          <p:nvPr/>
        </p:nvSpPr>
        <p:spPr>
          <a:xfrm>
            <a:off x="5083784" y="1551609"/>
            <a:ext cx="15006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0928B8"/>
                </a:solidFill>
                <a:latin typeface="Abel"/>
                <a:ea typeface="Abel"/>
                <a:cs typeface="Abel"/>
                <a:sym typeface="Abel"/>
              </a:rPr>
              <a:t>Europe</a:t>
            </a:r>
            <a:endParaRPr b="1" sz="1000">
              <a:solidFill>
                <a:srgbClr val="0928B8"/>
              </a:solidFill>
              <a:latin typeface="Abel"/>
              <a:ea typeface="Abel"/>
              <a:cs typeface="Abel"/>
              <a:sym typeface="Abel"/>
            </a:endParaRPr>
          </a:p>
        </p:txBody>
      </p:sp>
      <p:sp>
        <p:nvSpPr>
          <p:cNvPr id="847" name="Google Shape;847;g915babf42c_0_380"/>
          <p:cNvSpPr/>
          <p:nvPr/>
        </p:nvSpPr>
        <p:spPr>
          <a:xfrm>
            <a:off x="4692856" y="1922598"/>
            <a:ext cx="390900" cy="537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A8DC"/>
              </a:solidFill>
            </a:endParaRPr>
          </a:p>
        </p:txBody>
      </p:sp>
      <p:sp>
        <p:nvSpPr>
          <p:cNvPr id="848" name="Google Shape;848;g915babf42c_0_380"/>
          <p:cNvSpPr txBox="1"/>
          <p:nvPr/>
        </p:nvSpPr>
        <p:spPr>
          <a:xfrm>
            <a:off x="5083784" y="1780209"/>
            <a:ext cx="15006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0928B8"/>
                </a:solidFill>
                <a:latin typeface="Abel"/>
                <a:ea typeface="Abel"/>
                <a:cs typeface="Abel"/>
                <a:sym typeface="Abel"/>
              </a:rPr>
              <a:t>Japan</a:t>
            </a:r>
            <a:endParaRPr b="1" sz="1000">
              <a:solidFill>
                <a:srgbClr val="0928B8"/>
              </a:solidFill>
              <a:latin typeface="Abel"/>
              <a:ea typeface="Abel"/>
              <a:cs typeface="Abel"/>
              <a:sym typeface="Abel"/>
            </a:endParaRPr>
          </a:p>
        </p:txBody>
      </p:sp>
      <p:sp>
        <p:nvSpPr>
          <p:cNvPr id="849" name="Google Shape;849;g915babf42c_0_380"/>
          <p:cNvSpPr/>
          <p:nvPr/>
        </p:nvSpPr>
        <p:spPr>
          <a:xfrm>
            <a:off x="4692856" y="2172796"/>
            <a:ext cx="390900" cy="53700"/>
          </a:xfrm>
          <a:prstGeom prst="rect">
            <a:avLst/>
          </a:prstGeom>
          <a:solidFill>
            <a:srgbClr val="40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850" name="Google Shape;850;g915babf42c_0_380"/>
          <p:cNvSpPr txBox="1"/>
          <p:nvPr/>
        </p:nvSpPr>
        <p:spPr>
          <a:xfrm>
            <a:off x="5083784" y="2030408"/>
            <a:ext cx="15006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0928B8"/>
                </a:solidFill>
                <a:latin typeface="Abel"/>
                <a:ea typeface="Abel"/>
                <a:cs typeface="Abel"/>
                <a:sym typeface="Abel"/>
              </a:rPr>
              <a:t>Other Market</a:t>
            </a:r>
            <a:endParaRPr b="1" sz="1000">
              <a:solidFill>
                <a:srgbClr val="0928B8"/>
              </a:solidFill>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4" name="Shape 854"/>
        <p:cNvGrpSpPr/>
        <p:nvPr/>
      </p:nvGrpSpPr>
      <p:grpSpPr>
        <a:xfrm>
          <a:off x="0" y="0"/>
          <a:ext cx="0" cy="0"/>
          <a:chOff x="0" y="0"/>
          <a:chExt cx="0" cy="0"/>
        </a:xfrm>
      </p:grpSpPr>
      <p:sp>
        <p:nvSpPr>
          <p:cNvPr id="855" name="Google Shape;855;g915babf42c_0_387"/>
          <p:cNvSpPr txBox="1"/>
          <p:nvPr>
            <p:ph type="ctrTitle"/>
          </p:nvPr>
        </p:nvSpPr>
        <p:spPr>
          <a:xfrm>
            <a:off x="350050" y="153952"/>
            <a:ext cx="5214300" cy="66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 Ave Sales by Platform Type</a:t>
            </a:r>
            <a:endParaRPr>
              <a:solidFill>
                <a:srgbClr val="0928B8"/>
              </a:solidFill>
            </a:endParaRPr>
          </a:p>
        </p:txBody>
      </p:sp>
      <p:cxnSp>
        <p:nvCxnSpPr>
          <p:cNvPr id="856" name="Google Shape;856;g915babf42c_0_387"/>
          <p:cNvCxnSpPr/>
          <p:nvPr/>
        </p:nvCxnSpPr>
        <p:spPr>
          <a:xfrm>
            <a:off x="1112423" y="1301672"/>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g915babf42c_0_387"/>
          <p:cNvCxnSpPr/>
          <p:nvPr/>
        </p:nvCxnSpPr>
        <p:spPr>
          <a:xfrm>
            <a:off x="1105465" y="1616119"/>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58" name="Google Shape;858;g915babf42c_0_387"/>
          <p:cNvCxnSpPr/>
          <p:nvPr/>
        </p:nvCxnSpPr>
        <p:spPr>
          <a:xfrm>
            <a:off x="1112423" y="1930567"/>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59" name="Google Shape;859;g915babf42c_0_387"/>
          <p:cNvCxnSpPr/>
          <p:nvPr/>
        </p:nvCxnSpPr>
        <p:spPr>
          <a:xfrm>
            <a:off x="1112423" y="2245014"/>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60" name="Google Shape;860;g915babf42c_0_387"/>
          <p:cNvCxnSpPr/>
          <p:nvPr/>
        </p:nvCxnSpPr>
        <p:spPr>
          <a:xfrm>
            <a:off x="1112423" y="2559461"/>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61" name="Google Shape;861;g915babf42c_0_387"/>
          <p:cNvCxnSpPr/>
          <p:nvPr/>
        </p:nvCxnSpPr>
        <p:spPr>
          <a:xfrm>
            <a:off x="1112423" y="2873909"/>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g915babf42c_0_387"/>
          <p:cNvCxnSpPr/>
          <p:nvPr/>
        </p:nvCxnSpPr>
        <p:spPr>
          <a:xfrm>
            <a:off x="1112423" y="3188356"/>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63" name="Google Shape;863;g915babf42c_0_387"/>
          <p:cNvCxnSpPr/>
          <p:nvPr/>
        </p:nvCxnSpPr>
        <p:spPr>
          <a:xfrm>
            <a:off x="1112423" y="3502803"/>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g915babf42c_0_387"/>
          <p:cNvCxnSpPr/>
          <p:nvPr/>
        </p:nvCxnSpPr>
        <p:spPr>
          <a:xfrm>
            <a:off x="1112423" y="3817251"/>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g915babf42c_0_387"/>
          <p:cNvCxnSpPr/>
          <p:nvPr/>
        </p:nvCxnSpPr>
        <p:spPr>
          <a:xfrm>
            <a:off x="1112423" y="4131698"/>
            <a:ext cx="5558400" cy="2250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g915babf42c_0_387"/>
          <p:cNvCxnSpPr/>
          <p:nvPr/>
        </p:nvCxnSpPr>
        <p:spPr>
          <a:xfrm>
            <a:off x="1112423" y="4446146"/>
            <a:ext cx="5558400" cy="22500"/>
          </a:xfrm>
          <a:prstGeom prst="straightConnector1">
            <a:avLst/>
          </a:prstGeom>
          <a:noFill/>
          <a:ln cap="flat" cmpd="sng" w="9525">
            <a:solidFill>
              <a:schemeClr val="dk2"/>
            </a:solidFill>
            <a:prstDash val="solid"/>
            <a:round/>
            <a:headEnd len="med" w="med" type="none"/>
            <a:tailEnd len="med" w="med" type="none"/>
          </a:ln>
        </p:spPr>
      </p:cxnSp>
      <p:pic>
        <p:nvPicPr>
          <p:cNvPr id="867" name="Google Shape;867;g915babf42c_0_387"/>
          <p:cNvPicPr preferRelativeResize="0"/>
          <p:nvPr/>
        </p:nvPicPr>
        <p:blipFill>
          <a:blip r:embed="rId3">
            <a:alphaModFix/>
          </a:blip>
          <a:stretch>
            <a:fillRect/>
          </a:stretch>
        </p:blipFill>
        <p:spPr>
          <a:xfrm>
            <a:off x="1593840" y="1324892"/>
            <a:ext cx="714470" cy="3090060"/>
          </a:xfrm>
          <a:prstGeom prst="rect">
            <a:avLst/>
          </a:prstGeom>
          <a:noFill/>
          <a:ln>
            <a:noFill/>
          </a:ln>
        </p:spPr>
      </p:pic>
      <p:sp>
        <p:nvSpPr>
          <p:cNvPr id="868" name="Google Shape;868;g915babf42c_0_387"/>
          <p:cNvSpPr txBox="1"/>
          <p:nvPr/>
        </p:nvSpPr>
        <p:spPr>
          <a:xfrm>
            <a:off x="475363" y="1123122"/>
            <a:ext cx="9966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$100,000</a:t>
            </a:r>
            <a:endParaRPr sz="1000">
              <a:latin typeface="Abel"/>
              <a:ea typeface="Abel"/>
              <a:cs typeface="Abel"/>
              <a:sym typeface="Abel"/>
            </a:endParaRPr>
          </a:p>
        </p:txBody>
      </p:sp>
      <p:sp>
        <p:nvSpPr>
          <p:cNvPr id="869" name="Google Shape;869;g915babf42c_0_387"/>
          <p:cNvSpPr txBox="1"/>
          <p:nvPr/>
        </p:nvSpPr>
        <p:spPr>
          <a:xfrm>
            <a:off x="536737" y="1734704"/>
            <a:ext cx="9966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$80,000</a:t>
            </a:r>
            <a:endParaRPr sz="1000">
              <a:latin typeface="Abel"/>
              <a:ea typeface="Abel"/>
              <a:cs typeface="Abel"/>
              <a:sym typeface="Abel"/>
            </a:endParaRPr>
          </a:p>
        </p:txBody>
      </p:sp>
      <p:sp>
        <p:nvSpPr>
          <p:cNvPr id="870" name="Google Shape;870;g915babf42c_0_387"/>
          <p:cNvSpPr txBox="1"/>
          <p:nvPr/>
        </p:nvSpPr>
        <p:spPr>
          <a:xfrm>
            <a:off x="532524" y="2390125"/>
            <a:ext cx="7980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$60,000</a:t>
            </a:r>
            <a:endParaRPr sz="1000">
              <a:latin typeface="Abel"/>
              <a:ea typeface="Abel"/>
              <a:cs typeface="Abel"/>
              <a:sym typeface="Abel"/>
            </a:endParaRPr>
          </a:p>
        </p:txBody>
      </p:sp>
      <p:sp>
        <p:nvSpPr>
          <p:cNvPr id="871" name="Google Shape;871;g915babf42c_0_387"/>
          <p:cNvSpPr txBox="1"/>
          <p:nvPr/>
        </p:nvSpPr>
        <p:spPr>
          <a:xfrm>
            <a:off x="534535" y="3007448"/>
            <a:ext cx="9966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$40,000</a:t>
            </a:r>
            <a:endParaRPr sz="1000">
              <a:latin typeface="Abel"/>
              <a:ea typeface="Abel"/>
              <a:cs typeface="Abel"/>
              <a:sym typeface="Abel"/>
            </a:endParaRPr>
          </a:p>
        </p:txBody>
      </p:sp>
      <p:sp>
        <p:nvSpPr>
          <p:cNvPr id="872" name="Google Shape;872;g915babf42c_0_387"/>
          <p:cNvSpPr txBox="1"/>
          <p:nvPr/>
        </p:nvSpPr>
        <p:spPr>
          <a:xfrm>
            <a:off x="540539" y="3639147"/>
            <a:ext cx="9381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$20,000</a:t>
            </a:r>
            <a:endParaRPr sz="1000">
              <a:latin typeface="Abel"/>
              <a:ea typeface="Abel"/>
              <a:cs typeface="Abel"/>
              <a:sym typeface="Abel"/>
            </a:endParaRPr>
          </a:p>
        </p:txBody>
      </p:sp>
      <p:sp>
        <p:nvSpPr>
          <p:cNvPr id="873" name="Google Shape;873;g915babf42c_0_387"/>
          <p:cNvSpPr txBox="1"/>
          <p:nvPr/>
        </p:nvSpPr>
        <p:spPr>
          <a:xfrm>
            <a:off x="826288" y="4270097"/>
            <a:ext cx="6186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$0</a:t>
            </a:r>
            <a:endParaRPr sz="1000">
              <a:latin typeface="Abel"/>
              <a:ea typeface="Abel"/>
              <a:cs typeface="Abel"/>
              <a:sym typeface="Abel"/>
            </a:endParaRPr>
          </a:p>
        </p:txBody>
      </p:sp>
      <p:pic>
        <p:nvPicPr>
          <p:cNvPr id="874" name="Google Shape;874;g915babf42c_0_387"/>
          <p:cNvPicPr preferRelativeResize="0"/>
          <p:nvPr/>
        </p:nvPicPr>
        <p:blipFill>
          <a:blip r:embed="rId3">
            <a:alphaModFix/>
          </a:blip>
          <a:stretch>
            <a:fillRect/>
          </a:stretch>
        </p:blipFill>
        <p:spPr>
          <a:xfrm>
            <a:off x="2914194" y="1313972"/>
            <a:ext cx="714470" cy="3090060"/>
          </a:xfrm>
          <a:prstGeom prst="rect">
            <a:avLst/>
          </a:prstGeom>
          <a:noFill/>
          <a:ln>
            <a:noFill/>
          </a:ln>
        </p:spPr>
      </p:pic>
      <p:sp>
        <p:nvSpPr>
          <p:cNvPr id="875" name="Google Shape;875;g915babf42c_0_387"/>
          <p:cNvSpPr/>
          <p:nvPr/>
        </p:nvSpPr>
        <p:spPr>
          <a:xfrm>
            <a:off x="2935310" y="2373435"/>
            <a:ext cx="683700" cy="2009700"/>
          </a:xfrm>
          <a:prstGeom prst="flowChartAlternateProcess">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6" name="Google Shape;876;g915babf42c_0_387"/>
          <p:cNvPicPr preferRelativeResize="0"/>
          <p:nvPr/>
        </p:nvPicPr>
        <p:blipFill>
          <a:blip r:embed="rId3">
            <a:alphaModFix/>
          </a:blip>
          <a:stretch>
            <a:fillRect/>
          </a:stretch>
        </p:blipFill>
        <p:spPr>
          <a:xfrm>
            <a:off x="4208478" y="1324650"/>
            <a:ext cx="714470" cy="3090060"/>
          </a:xfrm>
          <a:prstGeom prst="rect">
            <a:avLst/>
          </a:prstGeom>
          <a:noFill/>
          <a:ln>
            <a:noFill/>
          </a:ln>
        </p:spPr>
      </p:pic>
      <p:pic>
        <p:nvPicPr>
          <p:cNvPr id="877" name="Google Shape;877;g915babf42c_0_387"/>
          <p:cNvPicPr preferRelativeResize="0"/>
          <p:nvPr/>
        </p:nvPicPr>
        <p:blipFill>
          <a:blip r:embed="rId3">
            <a:alphaModFix/>
          </a:blip>
          <a:stretch>
            <a:fillRect/>
          </a:stretch>
        </p:blipFill>
        <p:spPr>
          <a:xfrm>
            <a:off x="5541167" y="1335570"/>
            <a:ext cx="714470" cy="3090060"/>
          </a:xfrm>
          <a:prstGeom prst="rect">
            <a:avLst/>
          </a:prstGeom>
          <a:noFill/>
          <a:ln>
            <a:noFill/>
          </a:ln>
        </p:spPr>
      </p:pic>
      <p:sp>
        <p:nvSpPr>
          <p:cNvPr id="878" name="Google Shape;878;g915babf42c_0_387"/>
          <p:cNvSpPr/>
          <p:nvPr/>
        </p:nvSpPr>
        <p:spPr>
          <a:xfrm>
            <a:off x="1603500" y="1429993"/>
            <a:ext cx="683700" cy="2941500"/>
          </a:xfrm>
          <a:prstGeom prst="flowChartAlternateProcess">
            <a:avLst/>
          </a:prstGeom>
          <a:solidFill>
            <a:srgbClr val="0928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915babf42c_0_387"/>
          <p:cNvSpPr/>
          <p:nvPr/>
        </p:nvSpPr>
        <p:spPr>
          <a:xfrm>
            <a:off x="4223960" y="2807423"/>
            <a:ext cx="683700" cy="1554300"/>
          </a:xfrm>
          <a:prstGeom prst="flowChartAlternateProcess">
            <a:avLst/>
          </a:prstGeom>
          <a:solidFill>
            <a:srgbClr val="8E7CC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915babf42c_0_387"/>
          <p:cNvSpPr/>
          <p:nvPr/>
        </p:nvSpPr>
        <p:spPr>
          <a:xfrm>
            <a:off x="5558291" y="4108370"/>
            <a:ext cx="683700" cy="237300"/>
          </a:xfrm>
          <a:prstGeom prst="flowChartAlternateProcess">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915babf42c_0_387"/>
          <p:cNvSpPr/>
          <p:nvPr/>
        </p:nvSpPr>
        <p:spPr>
          <a:xfrm>
            <a:off x="1613169" y="4055226"/>
            <a:ext cx="683700" cy="5943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82" name="Google Shape;882;g915babf42c_0_387"/>
          <p:cNvSpPr/>
          <p:nvPr/>
        </p:nvSpPr>
        <p:spPr>
          <a:xfrm>
            <a:off x="2944979" y="4078137"/>
            <a:ext cx="683700" cy="5943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g915babf42c_0_387"/>
          <p:cNvSpPr/>
          <p:nvPr/>
        </p:nvSpPr>
        <p:spPr>
          <a:xfrm>
            <a:off x="4229738" y="4085605"/>
            <a:ext cx="683700" cy="5943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g915babf42c_0_387"/>
          <p:cNvSpPr/>
          <p:nvPr/>
        </p:nvSpPr>
        <p:spPr>
          <a:xfrm>
            <a:off x="5572456" y="4093072"/>
            <a:ext cx="683700" cy="5943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915babf42c_0_387"/>
          <p:cNvSpPr txBox="1"/>
          <p:nvPr/>
        </p:nvSpPr>
        <p:spPr>
          <a:xfrm>
            <a:off x="1513641" y="4643447"/>
            <a:ext cx="8820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Abel"/>
                <a:ea typeface="Abel"/>
                <a:cs typeface="Abel"/>
                <a:sym typeface="Abel"/>
              </a:rPr>
              <a:t>Console</a:t>
            </a:r>
            <a:endParaRPr sz="1000">
              <a:latin typeface="Abel"/>
              <a:ea typeface="Abel"/>
              <a:cs typeface="Abel"/>
              <a:sym typeface="Abel"/>
            </a:endParaRPr>
          </a:p>
        </p:txBody>
      </p:sp>
      <p:sp>
        <p:nvSpPr>
          <p:cNvPr id="886" name="Google Shape;886;g915babf42c_0_387"/>
          <p:cNvSpPr txBox="1"/>
          <p:nvPr/>
        </p:nvSpPr>
        <p:spPr>
          <a:xfrm>
            <a:off x="2785479" y="4643444"/>
            <a:ext cx="9966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Abel"/>
                <a:ea typeface="Abel"/>
                <a:cs typeface="Abel"/>
                <a:sym typeface="Abel"/>
              </a:rPr>
              <a:t>Handheld</a:t>
            </a:r>
            <a:endParaRPr sz="1000">
              <a:latin typeface="Abel"/>
              <a:ea typeface="Abel"/>
              <a:cs typeface="Abel"/>
              <a:sym typeface="Abel"/>
            </a:endParaRPr>
          </a:p>
        </p:txBody>
      </p:sp>
      <p:sp>
        <p:nvSpPr>
          <p:cNvPr id="887" name="Google Shape;887;g915babf42c_0_387"/>
          <p:cNvSpPr txBox="1"/>
          <p:nvPr/>
        </p:nvSpPr>
        <p:spPr>
          <a:xfrm>
            <a:off x="4296036" y="4643447"/>
            <a:ext cx="5919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Abel"/>
                <a:ea typeface="Abel"/>
                <a:cs typeface="Abel"/>
                <a:sym typeface="Abel"/>
              </a:rPr>
              <a:t>PC</a:t>
            </a:r>
            <a:endParaRPr sz="1000">
              <a:latin typeface="Abel"/>
              <a:ea typeface="Abel"/>
              <a:cs typeface="Abel"/>
              <a:sym typeface="Abel"/>
            </a:endParaRPr>
          </a:p>
        </p:txBody>
      </p:sp>
      <p:sp>
        <p:nvSpPr>
          <p:cNvPr id="888" name="Google Shape;888;g915babf42c_0_387"/>
          <p:cNvSpPr txBox="1"/>
          <p:nvPr/>
        </p:nvSpPr>
        <p:spPr>
          <a:xfrm>
            <a:off x="5489548" y="4672941"/>
            <a:ext cx="8820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Abel"/>
                <a:ea typeface="Abel"/>
                <a:cs typeface="Abel"/>
                <a:sym typeface="Abel"/>
              </a:rPr>
              <a:t>Others</a:t>
            </a:r>
            <a:endParaRPr sz="1000">
              <a:latin typeface="Abel"/>
              <a:ea typeface="Abel"/>
              <a:cs typeface="Abel"/>
              <a:sym typeface="Abel"/>
            </a:endParaRPr>
          </a:p>
        </p:txBody>
      </p:sp>
      <p:sp>
        <p:nvSpPr>
          <p:cNvPr id="889" name="Google Shape;889;g915babf42c_0_387"/>
          <p:cNvSpPr txBox="1"/>
          <p:nvPr/>
        </p:nvSpPr>
        <p:spPr>
          <a:xfrm>
            <a:off x="6728100" y="1270650"/>
            <a:ext cx="2149200" cy="2600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928B8"/>
              </a:buClr>
              <a:buSzPts val="1200"/>
              <a:buFont typeface="Abel"/>
              <a:buChar char="●"/>
            </a:pPr>
            <a:r>
              <a:rPr lang="en-US" sz="1200">
                <a:solidFill>
                  <a:srgbClr val="0928B8"/>
                </a:solidFill>
                <a:latin typeface="Abel"/>
                <a:ea typeface="Abel"/>
                <a:cs typeface="Abel"/>
                <a:sym typeface="Abel"/>
              </a:rPr>
              <a:t>Console Games generate the highest sales revenue per title followed by Handheld.</a:t>
            </a:r>
            <a:endParaRPr sz="1200">
              <a:solidFill>
                <a:srgbClr val="0928B8"/>
              </a:solidFill>
              <a:latin typeface="Abel"/>
              <a:ea typeface="Abel"/>
              <a:cs typeface="Abel"/>
              <a:sym typeface="Abel"/>
            </a:endParaRPr>
          </a:p>
          <a:p>
            <a:pPr indent="0" lvl="0" marL="457200" rtl="0" algn="l">
              <a:spcBef>
                <a:spcPts val="0"/>
              </a:spcBef>
              <a:spcAft>
                <a:spcPts val="0"/>
              </a:spcAft>
              <a:buNone/>
            </a:pPr>
            <a:r>
              <a:t/>
            </a:r>
            <a:endParaRPr sz="1200">
              <a:solidFill>
                <a:srgbClr val="0928B8"/>
              </a:solidFill>
              <a:latin typeface="Abel"/>
              <a:ea typeface="Abel"/>
              <a:cs typeface="Abel"/>
              <a:sym typeface="Abel"/>
            </a:endParaRPr>
          </a:p>
          <a:p>
            <a:pPr indent="-304800" lvl="0" marL="457200" rtl="0" algn="l">
              <a:lnSpc>
                <a:spcPct val="115000"/>
              </a:lnSpc>
              <a:spcBef>
                <a:spcPts val="300"/>
              </a:spcBef>
              <a:spcAft>
                <a:spcPts val="0"/>
              </a:spcAft>
              <a:buClr>
                <a:srgbClr val="0928B8"/>
              </a:buClr>
              <a:buSzPts val="1200"/>
              <a:buFont typeface="Abel"/>
              <a:buChar char="●"/>
            </a:pPr>
            <a:r>
              <a:rPr lang="en-US" sz="1200">
                <a:solidFill>
                  <a:srgbClr val="0928B8"/>
                </a:solidFill>
                <a:latin typeface="Abel"/>
                <a:ea typeface="Abel"/>
                <a:cs typeface="Abel"/>
                <a:sym typeface="Abel"/>
              </a:rPr>
              <a:t>We recommend that our client prioritize developing Console Games.</a:t>
            </a:r>
            <a:endParaRPr sz="1200">
              <a:solidFill>
                <a:srgbClr val="0928B8"/>
              </a:solidFill>
              <a:latin typeface="Abel"/>
              <a:ea typeface="Abel"/>
              <a:cs typeface="Abel"/>
              <a:sym typeface="Abel"/>
            </a:endParaRPr>
          </a:p>
          <a:p>
            <a:pPr indent="0" lvl="0" marL="457200" rtl="0" algn="l">
              <a:spcBef>
                <a:spcPts val="0"/>
              </a:spcBef>
              <a:spcAft>
                <a:spcPts val="0"/>
              </a:spcAft>
              <a:buNone/>
            </a:pPr>
            <a:r>
              <a:t/>
            </a:r>
            <a:endParaRPr sz="1200">
              <a:solidFill>
                <a:srgbClr val="0928B8"/>
              </a:solidFill>
              <a:highlight>
                <a:srgbClr val="FFFFFF"/>
              </a:highlight>
              <a:latin typeface="Abel"/>
              <a:ea typeface="Abel"/>
              <a:cs typeface="Abel"/>
              <a:sym typeface="Abel"/>
            </a:endParaRPr>
          </a:p>
          <a:p>
            <a:pPr indent="0" lvl="0" marL="457200" rtl="0" algn="l">
              <a:spcBef>
                <a:spcPts val="0"/>
              </a:spcBef>
              <a:spcAft>
                <a:spcPts val="0"/>
              </a:spcAft>
              <a:buNone/>
            </a:pPr>
            <a:r>
              <a:t/>
            </a:r>
            <a:endParaRPr sz="1200">
              <a:solidFill>
                <a:srgbClr val="0928B8"/>
              </a:solidFill>
              <a:highlight>
                <a:srgbClr val="FFFFFF"/>
              </a:highlight>
              <a:latin typeface="Abel"/>
              <a:ea typeface="Abel"/>
              <a:cs typeface="Abel"/>
              <a:sym typeface="Abel"/>
            </a:endParaRPr>
          </a:p>
        </p:txBody>
      </p:sp>
      <p:cxnSp>
        <p:nvCxnSpPr>
          <p:cNvPr id="890" name="Google Shape;890;g915babf42c_0_387"/>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94" name="Shape 894"/>
        <p:cNvGrpSpPr/>
        <p:nvPr/>
      </p:nvGrpSpPr>
      <p:grpSpPr>
        <a:xfrm>
          <a:off x="0" y="0"/>
          <a:ext cx="0" cy="0"/>
          <a:chOff x="0" y="0"/>
          <a:chExt cx="0" cy="0"/>
        </a:xfrm>
      </p:grpSpPr>
      <p:pic>
        <p:nvPicPr>
          <p:cNvPr id="895" name="Google Shape;895;g915babf42c_0_1539"/>
          <p:cNvPicPr preferRelativeResize="0"/>
          <p:nvPr/>
        </p:nvPicPr>
        <p:blipFill>
          <a:blip r:embed="rId3">
            <a:alphaModFix/>
          </a:blip>
          <a:stretch>
            <a:fillRect/>
          </a:stretch>
        </p:blipFill>
        <p:spPr>
          <a:xfrm>
            <a:off x="4358275" y="2124075"/>
            <a:ext cx="4385675" cy="2914650"/>
          </a:xfrm>
          <a:prstGeom prst="rect">
            <a:avLst/>
          </a:prstGeom>
          <a:noFill/>
          <a:ln>
            <a:noFill/>
          </a:ln>
        </p:spPr>
      </p:pic>
      <p:sp>
        <p:nvSpPr>
          <p:cNvPr id="896" name="Google Shape;896;g915babf42c_0_1539"/>
          <p:cNvSpPr txBox="1"/>
          <p:nvPr>
            <p:ph type="ctrTitle"/>
          </p:nvPr>
        </p:nvSpPr>
        <p:spPr>
          <a:xfrm>
            <a:off x="350050" y="153950"/>
            <a:ext cx="7269900" cy="66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Number of Games Produced by First Party and their </a:t>
            </a:r>
            <a:r>
              <a:rPr lang="en-US">
                <a:solidFill>
                  <a:srgbClr val="0928B8"/>
                </a:solidFill>
              </a:rPr>
              <a:t>Ave Annual Sales</a:t>
            </a:r>
            <a:endParaRPr>
              <a:solidFill>
                <a:srgbClr val="0928B8"/>
              </a:solidFill>
            </a:endParaRPr>
          </a:p>
        </p:txBody>
      </p:sp>
      <p:cxnSp>
        <p:nvCxnSpPr>
          <p:cNvPr id="897" name="Google Shape;897;g915babf42c_0_1539"/>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
        <p:nvSpPr>
          <p:cNvPr id="898" name="Google Shape;898;g915babf42c_0_1539"/>
          <p:cNvSpPr/>
          <p:nvPr/>
        </p:nvSpPr>
        <p:spPr>
          <a:xfrm>
            <a:off x="329550" y="880275"/>
            <a:ext cx="7109400" cy="1024800"/>
          </a:xfrm>
          <a:prstGeom prst="rect">
            <a:avLst/>
          </a:prstGeom>
          <a:noFill/>
          <a:ln>
            <a:noFill/>
          </a:ln>
        </p:spPr>
        <p:txBody>
          <a:bodyPr anchorCtr="0" anchor="t" bIns="45700" lIns="91425" spcFirstLastPara="1" rIns="91425" wrap="square" tIns="45700">
            <a:noAutofit/>
          </a:bodyPr>
          <a:lstStyle/>
          <a:p>
            <a:pPr indent="-285750" lvl="0" marL="323850" marR="0" rtl="0" algn="l">
              <a:lnSpc>
                <a:spcPct val="115000"/>
              </a:lnSpc>
              <a:spcBef>
                <a:spcPts val="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Gamers have shifted their preference of First-Party Platforms over the years and Sony, Microsoft &amp; Nintendo have dominated the scene over the past 10 years</a:t>
            </a:r>
            <a:endParaRPr sz="1200">
              <a:solidFill>
                <a:srgbClr val="0928B8"/>
              </a:solidFill>
              <a:latin typeface="Abel"/>
              <a:ea typeface="Abel"/>
              <a:cs typeface="Abel"/>
              <a:sym typeface="Abel"/>
            </a:endParaRPr>
          </a:p>
          <a:p>
            <a:pPr indent="-285750" lvl="0" marL="32385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Microsoft generate the highest average annuals sales per title</a:t>
            </a:r>
            <a:r>
              <a:rPr lang="en-US" sz="1200">
                <a:solidFill>
                  <a:srgbClr val="0928B8"/>
                </a:solidFill>
                <a:latin typeface="Abel"/>
                <a:ea typeface="Abel"/>
                <a:cs typeface="Abel"/>
                <a:sym typeface="Abel"/>
              </a:rPr>
              <a:t>, followed by Sony</a:t>
            </a:r>
            <a:endParaRPr sz="1200">
              <a:solidFill>
                <a:srgbClr val="0928B8"/>
              </a:solidFill>
              <a:latin typeface="Abel"/>
              <a:ea typeface="Abel"/>
              <a:cs typeface="Abel"/>
              <a:sym typeface="Abel"/>
            </a:endParaRPr>
          </a:p>
          <a:p>
            <a:pPr indent="-285750" lvl="0" marL="32385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We recommend our client prioritize developing games for Microsoft &amp; Sony platforms</a:t>
            </a:r>
            <a:endParaRPr sz="1200">
              <a:solidFill>
                <a:srgbClr val="0928B8"/>
              </a:solidFill>
              <a:latin typeface="Abel"/>
              <a:ea typeface="Abel"/>
              <a:cs typeface="Abel"/>
              <a:sym typeface="Abel"/>
            </a:endParaRPr>
          </a:p>
          <a:p>
            <a:pPr indent="-209550" lvl="0" marL="323850" marR="0" rtl="0" algn="l">
              <a:lnSpc>
                <a:spcPct val="115000"/>
              </a:lnSpc>
              <a:spcBef>
                <a:spcPts val="300"/>
              </a:spcBef>
              <a:spcAft>
                <a:spcPts val="0"/>
              </a:spcAft>
              <a:buClr>
                <a:srgbClr val="11FFFF"/>
              </a:buClr>
              <a:buSzPts val="1200"/>
              <a:buFont typeface="Arial"/>
              <a:buNone/>
            </a:pPr>
            <a:r>
              <a:t/>
            </a:r>
            <a:endParaRPr i="0" sz="1200" u="none" cap="none" strike="noStrike">
              <a:solidFill>
                <a:srgbClr val="0928B8"/>
              </a:solidFill>
              <a:latin typeface="Abel"/>
              <a:ea typeface="Abel"/>
              <a:cs typeface="Abel"/>
              <a:sym typeface="Abel"/>
            </a:endParaRPr>
          </a:p>
        </p:txBody>
      </p:sp>
      <p:sp>
        <p:nvSpPr>
          <p:cNvPr id="899" name="Google Shape;899;g915babf42c_0_1539"/>
          <p:cNvSpPr txBox="1"/>
          <p:nvPr/>
        </p:nvSpPr>
        <p:spPr>
          <a:xfrm>
            <a:off x="4295775" y="4930350"/>
            <a:ext cx="1285800" cy="2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latin typeface="Open Sans"/>
                <a:ea typeface="Open Sans"/>
                <a:cs typeface="Open Sans"/>
                <a:sym typeface="Open Sans"/>
              </a:rPr>
              <a:t>* Sales in Million</a:t>
            </a:r>
            <a:endParaRPr sz="700">
              <a:latin typeface="Open Sans"/>
              <a:ea typeface="Open Sans"/>
              <a:cs typeface="Open Sans"/>
              <a:sym typeface="Open Sans"/>
            </a:endParaRPr>
          </a:p>
        </p:txBody>
      </p:sp>
      <p:sp>
        <p:nvSpPr>
          <p:cNvPr id="900" name="Google Shape;900;g915babf42c_0_1539"/>
          <p:cNvSpPr txBox="1"/>
          <p:nvPr/>
        </p:nvSpPr>
        <p:spPr>
          <a:xfrm>
            <a:off x="1590675" y="1876425"/>
            <a:ext cx="17526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Game Releases per Year</a:t>
            </a:r>
            <a:endParaRPr sz="1000">
              <a:latin typeface="Abel"/>
              <a:ea typeface="Abel"/>
              <a:cs typeface="Abel"/>
              <a:sym typeface="Abel"/>
            </a:endParaRPr>
          </a:p>
        </p:txBody>
      </p:sp>
      <p:sp>
        <p:nvSpPr>
          <p:cNvPr id="901" name="Google Shape;901;g915babf42c_0_1539"/>
          <p:cNvSpPr txBox="1"/>
          <p:nvPr/>
        </p:nvSpPr>
        <p:spPr>
          <a:xfrm>
            <a:off x="5829300" y="1866900"/>
            <a:ext cx="1914600" cy="2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Average Annual Sales by First Party</a:t>
            </a:r>
            <a:endParaRPr sz="1000">
              <a:latin typeface="Abel"/>
              <a:ea typeface="Abel"/>
              <a:cs typeface="Abel"/>
              <a:sym typeface="Abel"/>
            </a:endParaRPr>
          </a:p>
        </p:txBody>
      </p:sp>
      <p:pic>
        <p:nvPicPr>
          <p:cNvPr id="902" name="Google Shape;902;g915babf42c_0_1539"/>
          <p:cNvPicPr preferRelativeResize="0"/>
          <p:nvPr/>
        </p:nvPicPr>
        <p:blipFill rotWithShape="1">
          <a:blip r:embed="rId4">
            <a:alphaModFix/>
          </a:blip>
          <a:srcRect b="0" l="1555" r="0" t="2856"/>
          <a:stretch/>
        </p:blipFill>
        <p:spPr>
          <a:xfrm>
            <a:off x="176225" y="2171700"/>
            <a:ext cx="4143950" cy="271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06" name="Shape 906"/>
        <p:cNvGrpSpPr/>
        <p:nvPr/>
      </p:nvGrpSpPr>
      <p:grpSpPr>
        <a:xfrm>
          <a:off x="0" y="0"/>
          <a:ext cx="0" cy="0"/>
          <a:chOff x="0" y="0"/>
          <a:chExt cx="0" cy="0"/>
        </a:xfrm>
      </p:grpSpPr>
      <p:sp>
        <p:nvSpPr>
          <p:cNvPr id="907" name="Google Shape;907;p28"/>
          <p:cNvSpPr txBox="1"/>
          <p:nvPr>
            <p:ph type="ctrTitle"/>
          </p:nvPr>
        </p:nvSpPr>
        <p:spPr>
          <a:xfrm>
            <a:off x="471100" y="78250"/>
            <a:ext cx="4317300" cy="719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MODELS SELECTED</a:t>
            </a:r>
            <a:endParaRPr>
              <a:solidFill>
                <a:srgbClr val="0928B8"/>
              </a:solidFill>
            </a:endParaRPr>
          </a:p>
        </p:txBody>
      </p:sp>
      <p:sp>
        <p:nvSpPr>
          <p:cNvPr id="908" name="Google Shape;908;p28"/>
          <p:cNvSpPr/>
          <p:nvPr/>
        </p:nvSpPr>
        <p:spPr>
          <a:xfrm>
            <a:off x="317358" y="2927801"/>
            <a:ext cx="1325700" cy="318300"/>
          </a:xfrm>
          <a:prstGeom prst="rect">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txBox="1"/>
          <p:nvPr/>
        </p:nvSpPr>
        <p:spPr>
          <a:xfrm>
            <a:off x="326883" y="2927801"/>
            <a:ext cx="1325700" cy="318300"/>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None/>
            </a:pPr>
            <a:r>
              <a:rPr b="1" i="0" lang="en-US" sz="1200" u="none" cap="none" strike="noStrike">
                <a:solidFill>
                  <a:srgbClr val="0928B8"/>
                </a:solidFill>
                <a:latin typeface="Abel"/>
                <a:ea typeface="Abel"/>
                <a:cs typeface="Abel"/>
                <a:sym typeface="Abel"/>
              </a:rPr>
              <a:t>LINEAR REGRESSION</a:t>
            </a:r>
            <a:endParaRPr b="1" i="0" sz="1200" u="none" cap="none" strike="noStrike">
              <a:solidFill>
                <a:srgbClr val="0928B8"/>
              </a:solidFill>
              <a:latin typeface="Abel"/>
              <a:ea typeface="Abel"/>
              <a:cs typeface="Abel"/>
              <a:sym typeface="Abel"/>
            </a:endParaRPr>
          </a:p>
        </p:txBody>
      </p:sp>
      <p:sp>
        <p:nvSpPr>
          <p:cNvPr id="910" name="Google Shape;910;p28"/>
          <p:cNvSpPr/>
          <p:nvPr/>
        </p:nvSpPr>
        <p:spPr>
          <a:xfrm>
            <a:off x="317358" y="3246230"/>
            <a:ext cx="1325700" cy="1705200"/>
          </a:xfrm>
          <a:prstGeom prst="rect">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txBox="1"/>
          <p:nvPr/>
        </p:nvSpPr>
        <p:spPr>
          <a:xfrm>
            <a:off x="317358" y="3246230"/>
            <a:ext cx="1325700" cy="1705200"/>
          </a:xfrm>
          <a:prstGeom prst="rect">
            <a:avLst/>
          </a:prstGeom>
          <a:noFill/>
          <a:ln cap="flat" cmpd="sng" w="9525">
            <a:solidFill>
              <a:srgbClr val="B6B6B6"/>
            </a:solidFill>
            <a:prstDash val="solid"/>
            <a:round/>
            <a:headEnd len="sm" w="sm" type="none"/>
            <a:tailEnd len="sm" w="sm" type="none"/>
          </a:ln>
        </p:spPr>
        <p:txBody>
          <a:bodyPr anchorCtr="0" anchor="t" bIns="80000" lIns="53325" spcFirstLastPara="1" rIns="71100" wrap="square" tIns="53325">
            <a:noAutofit/>
          </a:bodyPr>
          <a:lstStyle/>
          <a:p>
            <a:pPr indent="0" lvl="0" marL="0" marR="0" rtl="0" algn="l">
              <a:lnSpc>
                <a:spcPct val="90000"/>
              </a:lnSpc>
              <a:spcBef>
                <a:spcPts val="0"/>
              </a:spcBef>
              <a:spcAft>
                <a:spcPts val="0"/>
              </a:spcAft>
              <a:buNone/>
            </a:pPr>
            <a:r>
              <a:rPr i="0" lang="en-US" sz="1000" u="none" cap="none" strike="noStrike">
                <a:solidFill>
                  <a:srgbClr val="FFFFFF"/>
                </a:solidFill>
                <a:latin typeface="Abel"/>
                <a:ea typeface="Abel"/>
                <a:cs typeface="Abel"/>
                <a:sym typeface="Abel"/>
              </a:rPr>
              <a:t>SciKit Learn:  LinearRegression, SGDRegressor </a:t>
            </a:r>
            <a:endParaRPr i="0" sz="1000" u="none" cap="none" strike="noStrike">
              <a:solidFill>
                <a:srgbClr val="FFFFFF"/>
              </a:solidFill>
              <a:latin typeface="Abel"/>
              <a:ea typeface="Abel"/>
              <a:cs typeface="Abel"/>
              <a:sym typeface="Abel"/>
            </a:endParaRPr>
          </a:p>
          <a:p>
            <a:pPr indent="0" lvl="1" marL="57150" marR="0" rtl="0" algn="l">
              <a:lnSpc>
                <a:spcPct val="90000"/>
              </a:lnSpc>
              <a:spcBef>
                <a:spcPts val="150"/>
              </a:spcBef>
              <a:spcAft>
                <a:spcPts val="0"/>
              </a:spcAft>
              <a:buClr>
                <a:srgbClr val="000000"/>
              </a:buClr>
              <a:buSzPts val="1000"/>
              <a:buFont typeface="Arial"/>
              <a:buNone/>
            </a:pPr>
            <a:r>
              <a:t/>
            </a:r>
            <a:endParaRPr i="0" sz="1000" u="none" cap="none" strike="noStrike">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rPr i="0" lang="en-US" sz="1000" u="none" cap="none" strike="noStrike">
                <a:solidFill>
                  <a:srgbClr val="FFFFFF"/>
                </a:solidFill>
                <a:latin typeface="Abel"/>
                <a:ea typeface="Abel"/>
                <a:cs typeface="Abel"/>
                <a:sym typeface="Abel"/>
              </a:rPr>
              <a:t>Statsmodel OLS</a:t>
            </a:r>
            <a:endParaRPr sz="1000">
              <a:solidFill>
                <a:srgbClr val="FFFFFF"/>
              </a:solidFill>
              <a:latin typeface="Abel"/>
              <a:ea typeface="Abel"/>
              <a:cs typeface="Abel"/>
              <a:sym typeface="Abel"/>
            </a:endParaRPr>
          </a:p>
          <a:p>
            <a:pPr indent="0" lvl="1" marL="57150" marR="0" rtl="0" algn="l">
              <a:lnSpc>
                <a:spcPct val="90000"/>
              </a:lnSpc>
              <a:spcBef>
                <a:spcPts val="150"/>
              </a:spcBef>
              <a:spcAft>
                <a:spcPts val="0"/>
              </a:spcAft>
              <a:buClr>
                <a:srgbClr val="000000"/>
              </a:buClr>
              <a:buSzPts val="1000"/>
              <a:buFont typeface="Arial"/>
              <a:buNone/>
            </a:pPr>
            <a:r>
              <a:t/>
            </a:r>
            <a:endParaRPr i="0" sz="1000" u="none" cap="none" strike="noStrike">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rPr i="0" lang="en-US" sz="1000" u="none" cap="none" strike="noStrike">
                <a:solidFill>
                  <a:srgbClr val="FFFFFF"/>
                </a:solidFill>
                <a:latin typeface="Abel"/>
                <a:ea typeface="Abel"/>
                <a:cs typeface="Abel"/>
                <a:sym typeface="Abel"/>
              </a:rPr>
              <a:t>Y-predictive equation using intercept &amp; coefficients to predict sales</a:t>
            </a:r>
            <a:endParaRPr i="0" sz="1000" u="none" cap="none" strike="noStrike">
              <a:solidFill>
                <a:srgbClr val="FFFFFF"/>
              </a:solidFill>
              <a:latin typeface="Abel"/>
              <a:ea typeface="Abel"/>
              <a:cs typeface="Abel"/>
              <a:sym typeface="Abel"/>
            </a:endParaRPr>
          </a:p>
          <a:p>
            <a:pPr indent="0" lvl="1" marL="57150" marR="0" rtl="0" algn="l">
              <a:lnSpc>
                <a:spcPct val="90000"/>
              </a:lnSpc>
              <a:spcBef>
                <a:spcPts val="15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912" name="Google Shape;912;p28"/>
          <p:cNvSpPr/>
          <p:nvPr/>
        </p:nvSpPr>
        <p:spPr>
          <a:xfrm>
            <a:off x="1713206" y="2927801"/>
            <a:ext cx="1325700" cy="318300"/>
          </a:xfrm>
          <a:prstGeom prst="rect">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txBox="1"/>
          <p:nvPr/>
        </p:nvSpPr>
        <p:spPr>
          <a:xfrm>
            <a:off x="1715239" y="2937326"/>
            <a:ext cx="1325700" cy="318300"/>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None/>
            </a:pPr>
            <a:r>
              <a:rPr b="1" i="0" lang="en-US" sz="1200" u="none" cap="none" strike="noStrike">
                <a:solidFill>
                  <a:srgbClr val="0928B8"/>
                </a:solidFill>
                <a:latin typeface="Abel"/>
                <a:ea typeface="Abel"/>
                <a:cs typeface="Abel"/>
                <a:sym typeface="Abel"/>
              </a:rPr>
              <a:t>KNN</a:t>
            </a:r>
            <a:endParaRPr b="1" i="0" sz="1200" u="none" cap="none" strike="noStrike">
              <a:solidFill>
                <a:srgbClr val="0928B8"/>
              </a:solidFill>
              <a:latin typeface="Abel"/>
              <a:ea typeface="Abel"/>
              <a:cs typeface="Abel"/>
              <a:sym typeface="Abel"/>
            </a:endParaRPr>
          </a:p>
        </p:txBody>
      </p:sp>
      <p:sp>
        <p:nvSpPr>
          <p:cNvPr id="914" name="Google Shape;914;p28"/>
          <p:cNvSpPr/>
          <p:nvPr/>
        </p:nvSpPr>
        <p:spPr>
          <a:xfrm>
            <a:off x="1713206" y="3246230"/>
            <a:ext cx="1325700" cy="1705200"/>
          </a:xfrm>
          <a:prstGeom prst="rect">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txBox="1"/>
          <p:nvPr/>
        </p:nvSpPr>
        <p:spPr>
          <a:xfrm>
            <a:off x="1705714" y="3274805"/>
            <a:ext cx="1325700" cy="1705200"/>
          </a:xfrm>
          <a:prstGeom prst="rect">
            <a:avLst/>
          </a:prstGeom>
          <a:noFill/>
          <a:ln>
            <a:noFill/>
          </a:ln>
        </p:spPr>
        <p:txBody>
          <a:bodyPr anchorCtr="0" anchor="t" bIns="80000" lIns="53325" spcFirstLastPara="1" rIns="71100" wrap="square" tIns="53325">
            <a:noAutofit/>
          </a:bodyPr>
          <a:lstStyle/>
          <a:p>
            <a:pPr indent="0" lvl="0" marL="0" marR="0" rtl="0" algn="l">
              <a:lnSpc>
                <a:spcPct val="90000"/>
              </a:lnSpc>
              <a:spcBef>
                <a:spcPts val="0"/>
              </a:spcBef>
              <a:spcAft>
                <a:spcPts val="0"/>
              </a:spcAft>
              <a:buNone/>
            </a:pPr>
            <a:r>
              <a:rPr i="0" lang="en-US" sz="1000" u="none" cap="none" strike="noStrike">
                <a:solidFill>
                  <a:srgbClr val="FFFFFF"/>
                </a:solidFill>
                <a:latin typeface="Abel"/>
                <a:ea typeface="Abel"/>
                <a:cs typeface="Abel"/>
                <a:sym typeface="Abel"/>
              </a:rPr>
              <a:t>ScikitLearn: Knearest Neighbor Regressor</a:t>
            </a:r>
            <a:endParaRPr i="0" sz="1000" u="none" cap="none" strike="noStrike">
              <a:solidFill>
                <a:srgbClr val="FFFFFF"/>
              </a:solidFill>
              <a:latin typeface="Abel"/>
              <a:ea typeface="Abel"/>
              <a:cs typeface="Abel"/>
              <a:sym typeface="Abel"/>
            </a:endParaRPr>
          </a:p>
          <a:p>
            <a:pPr indent="0" lvl="1" marL="57150" marR="0" rtl="0" algn="l">
              <a:lnSpc>
                <a:spcPct val="90000"/>
              </a:lnSpc>
              <a:spcBef>
                <a:spcPts val="150"/>
              </a:spcBef>
              <a:spcAft>
                <a:spcPts val="0"/>
              </a:spcAft>
              <a:buClr>
                <a:srgbClr val="000000"/>
              </a:buClr>
              <a:buSzPts val="1000"/>
              <a:buFont typeface="Arial"/>
              <a:buNone/>
            </a:pPr>
            <a:r>
              <a:t/>
            </a:r>
            <a:endParaRPr i="0" sz="1000" u="none" cap="none" strike="noStrike">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rPr i="0" lang="en-US" sz="1000" u="none" cap="none" strike="noStrike">
                <a:solidFill>
                  <a:srgbClr val="FFFFFF"/>
                </a:solidFill>
                <a:latin typeface="Abel"/>
                <a:ea typeface="Abel"/>
                <a:cs typeface="Abel"/>
                <a:sym typeface="Abel"/>
              </a:rPr>
              <a:t>Not all variables have linear relationships</a:t>
            </a:r>
            <a:endParaRPr i="0" sz="1000" u="none" cap="none" strike="noStrike">
              <a:solidFill>
                <a:srgbClr val="FFFFFF"/>
              </a:solidFill>
              <a:latin typeface="Abel"/>
              <a:ea typeface="Abel"/>
              <a:cs typeface="Abel"/>
              <a:sym typeface="Abel"/>
            </a:endParaRPr>
          </a:p>
        </p:txBody>
      </p:sp>
      <p:sp>
        <p:nvSpPr>
          <p:cNvPr id="916" name="Google Shape;916;p28"/>
          <p:cNvSpPr/>
          <p:nvPr/>
        </p:nvSpPr>
        <p:spPr>
          <a:xfrm>
            <a:off x="3120612" y="2927801"/>
            <a:ext cx="1325700" cy="318300"/>
          </a:xfrm>
          <a:prstGeom prst="rect">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txBox="1"/>
          <p:nvPr/>
        </p:nvSpPr>
        <p:spPr>
          <a:xfrm>
            <a:off x="3122003" y="2927801"/>
            <a:ext cx="1325700" cy="318300"/>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None/>
            </a:pPr>
            <a:r>
              <a:rPr lang="en-US" sz="1200" cap="none" strike="noStrike">
                <a:solidFill>
                  <a:srgbClr val="0928B8"/>
                </a:solidFill>
                <a:latin typeface="Abel"/>
                <a:ea typeface="Abel"/>
                <a:cs typeface="Abel"/>
                <a:sym typeface="Abel"/>
              </a:rPr>
              <a:t>RANDOM FOREST</a:t>
            </a:r>
            <a:endParaRPr sz="1200" cap="none" strike="noStrike">
              <a:solidFill>
                <a:srgbClr val="0928B8"/>
              </a:solidFill>
              <a:latin typeface="Abel"/>
              <a:ea typeface="Abel"/>
              <a:cs typeface="Abel"/>
              <a:sym typeface="Abel"/>
            </a:endParaRPr>
          </a:p>
        </p:txBody>
      </p:sp>
      <p:sp>
        <p:nvSpPr>
          <p:cNvPr id="918" name="Google Shape;918;p28"/>
          <p:cNvSpPr/>
          <p:nvPr/>
        </p:nvSpPr>
        <p:spPr>
          <a:xfrm>
            <a:off x="3120612" y="3246230"/>
            <a:ext cx="1325700" cy="1705200"/>
          </a:xfrm>
          <a:prstGeom prst="rect">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txBox="1"/>
          <p:nvPr/>
        </p:nvSpPr>
        <p:spPr>
          <a:xfrm>
            <a:off x="3130137" y="3274805"/>
            <a:ext cx="1325700" cy="1705200"/>
          </a:xfrm>
          <a:prstGeom prst="rect">
            <a:avLst/>
          </a:prstGeom>
          <a:noFill/>
          <a:ln>
            <a:noFill/>
          </a:ln>
        </p:spPr>
        <p:txBody>
          <a:bodyPr anchorCtr="0" anchor="t" bIns="80000" lIns="53325" spcFirstLastPara="1" rIns="71100" wrap="square" tIns="53325">
            <a:noAutofit/>
          </a:bodyPr>
          <a:lstStyle/>
          <a:p>
            <a:pPr indent="0" lvl="0" marL="0" marR="0" rtl="0" algn="l">
              <a:lnSpc>
                <a:spcPct val="90000"/>
              </a:lnSpc>
              <a:spcBef>
                <a:spcPts val="0"/>
              </a:spcBef>
              <a:spcAft>
                <a:spcPts val="0"/>
              </a:spcAft>
              <a:buNone/>
            </a:pPr>
            <a:r>
              <a:rPr i="0" lang="en-US" sz="1000" u="none" cap="none" strike="noStrike">
                <a:solidFill>
                  <a:srgbClr val="FFFFFF"/>
                </a:solidFill>
                <a:latin typeface="Abel"/>
                <a:ea typeface="Abel"/>
                <a:cs typeface="Abel"/>
                <a:sym typeface="Abel"/>
              </a:rPr>
              <a:t>ScikitLearn:  Random Forest Regressor</a:t>
            </a:r>
            <a:endParaRPr i="0" sz="1000" u="none" cap="none" strike="noStrike">
              <a:solidFill>
                <a:srgbClr val="FFFFFF"/>
              </a:solidFill>
              <a:latin typeface="Abel"/>
              <a:ea typeface="Abel"/>
              <a:cs typeface="Abel"/>
              <a:sym typeface="Abel"/>
            </a:endParaRPr>
          </a:p>
          <a:p>
            <a:pPr indent="0" lvl="1" marL="57150" marR="0" rtl="0" algn="l">
              <a:lnSpc>
                <a:spcPct val="90000"/>
              </a:lnSpc>
              <a:spcBef>
                <a:spcPts val="150"/>
              </a:spcBef>
              <a:spcAft>
                <a:spcPts val="0"/>
              </a:spcAft>
              <a:buClr>
                <a:srgbClr val="000000"/>
              </a:buClr>
              <a:buSzPts val="1000"/>
              <a:buFont typeface="Arial"/>
              <a:buNone/>
            </a:pPr>
            <a:r>
              <a:t/>
            </a:r>
            <a:endParaRPr i="0" sz="1000" u="none" cap="none" strike="noStrike">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rPr i="0" lang="en-US" sz="1000" u="none" cap="none" strike="noStrike">
                <a:solidFill>
                  <a:srgbClr val="FFFFFF"/>
                </a:solidFill>
                <a:latin typeface="Abel"/>
                <a:ea typeface="Abel"/>
                <a:cs typeface="Abel"/>
                <a:sym typeface="Abel"/>
              </a:rPr>
              <a:t>Not dependent on linear relationships</a:t>
            </a:r>
            <a:endParaRPr i="0" sz="1000" u="none" cap="none" strike="noStrike">
              <a:solidFill>
                <a:srgbClr val="FFFFFF"/>
              </a:solidFill>
              <a:latin typeface="Abel"/>
              <a:ea typeface="Abel"/>
              <a:cs typeface="Abel"/>
              <a:sym typeface="Abel"/>
            </a:endParaRPr>
          </a:p>
          <a:p>
            <a:pPr indent="0" lvl="1" marL="57150" marR="0" rtl="0" algn="l">
              <a:lnSpc>
                <a:spcPct val="90000"/>
              </a:lnSpc>
              <a:spcBef>
                <a:spcPts val="150"/>
              </a:spcBef>
              <a:spcAft>
                <a:spcPts val="0"/>
              </a:spcAft>
              <a:buClr>
                <a:srgbClr val="000000"/>
              </a:buClr>
              <a:buSzPts val="1000"/>
              <a:buFont typeface="Arial"/>
              <a:buNone/>
            </a:pPr>
            <a:r>
              <a:t/>
            </a:r>
            <a:endParaRPr i="0" sz="1000" u="none" cap="none" strike="noStrike">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rPr i="0" lang="en-US" sz="1000" u="none" cap="none" strike="noStrike">
                <a:solidFill>
                  <a:srgbClr val="FFFFFF"/>
                </a:solidFill>
                <a:latin typeface="Abel"/>
                <a:ea typeface="Abel"/>
                <a:cs typeface="Abel"/>
                <a:sym typeface="Abel"/>
              </a:rPr>
              <a:t>Feature Selection</a:t>
            </a:r>
            <a:endParaRPr i="0" sz="1000" u="none" cap="none" strike="noStrike">
              <a:solidFill>
                <a:srgbClr val="FFFFFF"/>
              </a:solidFill>
              <a:latin typeface="Abel"/>
              <a:ea typeface="Abel"/>
              <a:cs typeface="Abel"/>
              <a:sym typeface="Abel"/>
            </a:endParaRPr>
          </a:p>
        </p:txBody>
      </p:sp>
      <p:sp>
        <p:nvSpPr>
          <p:cNvPr id="920" name="Google Shape;920;p28"/>
          <p:cNvSpPr/>
          <p:nvPr/>
        </p:nvSpPr>
        <p:spPr>
          <a:xfrm>
            <a:off x="4518493" y="2927801"/>
            <a:ext cx="1325700" cy="318300"/>
          </a:xfrm>
          <a:prstGeom prst="rect">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txBox="1"/>
          <p:nvPr/>
        </p:nvSpPr>
        <p:spPr>
          <a:xfrm>
            <a:off x="4506893" y="2942876"/>
            <a:ext cx="1325700" cy="318300"/>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None/>
            </a:pPr>
            <a:r>
              <a:rPr b="1" i="0" lang="en-US" sz="1200" u="none" cap="none" strike="noStrike">
                <a:solidFill>
                  <a:srgbClr val="0928B8"/>
                </a:solidFill>
                <a:latin typeface="Abel"/>
                <a:ea typeface="Abel"/>
                <a:cs typeface="Abel"/>
                <a:sym typeface="Abel"/>
              </a:rPr>
              <a:t>ENSEMBLE</a:t>
            </a:r>
            <a:endParaRPr b="1" i="0" sz="1200" u="none" cap="none" strike="noStrike">
              <a:solidFill>
                <a:srgbClr val="0928B8"/>
              </a:solidFill>
              <a:latin typeface="Abel"/>
              <a:ea typeface="Abel"/>
              <a:cs typeface="Abel"/>
              <a:sym typeface="Abel"/>
            </a:endParaRPr>
          </a:p>
        </p:txBody>
      </p:sp>
      <p:sp>
        <p:nvSpPr>
          <p:cNvPr id="922" name="Google Shape;922;p28"/>
          <p:cNvSpPr/>
          <p:nvPr/>
        </p:nvSpPr>
        <p:spPr>
          <a:xfrm>
            <a:off x="4516450" y="3246225"/>
            <a:ext cx="1325700" cy="1705200"/>
          </a:xfrm>
          <a:prstGeom prst="rect">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txBox="1"/>
          <p:nvPr/>
        </p:nvSpPr>
        <p:spPr>
          <a:xfrm>
            <a:off x="4518475" y="3281175"/>
            <a:ext cx="1325700" cy="1705200"/>
          </a:xfrm>
          <a:prstGeom prst="rect">
            <a:avLst/>
          </a:prstGeom>
          <a:noFill/>
          <a:ln>
            <a:noFill/>
          </a:ln>
        </p:spPr>
        <p:txBody>
          <a:bodyPr anchorCtr="0" anchor="t" bIns="80000" lIns="53325" spcFirstLastPara="1" rIns="71100" wrap="square" tIns="53325">
            <a:noAutofit/>
          </a:bodyPr>
          <a:lstStyle/>
          <a:p>
            <a:pPr indent="0" lvl="0" marL="0" marR="0" rtl="0" algn="l">
              <a:lnSpc>
                <a:spcPct val="90000"/>
              </a:lnSpc>
              <a:spcBef>
                <a:spcPts val="0"/>
              </a:spcBef>
              <a:spcAft>
                <a:spcPts val="0"/>
              </a:spcAft>
              <a:buNone/>
            </a:pPr>
            <a:r>
              <a:rPr i="0" lang="en-US" sz="1000" u="none" cap="none" strike="noStrike">
                <a:solidFill>
                  <a:srgbClr val="FFFFFF"/>
                </a:solidFill>
                <a:latin typeface="Abel"/>
                <a:ea typeface="Abel"/>
                <a:cs typeface="Abel"/>
                <a:sym typeface="Abel"/>
              </a:rPr>
              <a:t>ScikitLearn:    Voting Regressor</a:t>
            </a:r>
            <a:endParaRPr i="0" sz="1000" u="none" cap="none" strike="noStrike">
              <a:solidFill>
                <a:srgbClr val="FFFFFF"/>
              </a:solidFill>
              <a:latin typeface="Abel"/>
              <a:ea typeface="Abel"/>
              <a:cs typeface="Abel"/>
              <a:sym typeface="Abel"/>
            </a:endParaRPr>
          </a:p>
          <a:p>
            <a:pPr indent="0" lvl="1" marL="57150" marR="0" rtl="0" algn="l">
              <a:lnSpc>
                <a:spcPct val="90000"/>
              </a:lnSpc>
              <a:spcBef>
                <a:spcPts val="150"/>
              </a:spcBef>
              <a:spcAft>
                <a:spcPts val="0"/>
              </a:spcAft>
              <a:buClr>
                <a:srgbClr val="000000"/>
              </a:buClr>
              <a:buSzPts val="1000"/>
              <a:buFont typeface="Arial"/>
              <a:buNone/>
            </a:pPr>
            <a:r>
              <a:t/>
            </a:r>
            <a:endParaRPr i="0" sz="1000" u="none" cap="none" strike="noStrike">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rPr i="0" lang="en-US" sz="1000" u="none" cap="none" strike="noStrike">
                <a:solidFill>
                  <a:srgbClr val="FFFFFF"/>
                </a:solidFill>
                <a:latin typeface="Abel"/>
                <a:ea typeface="Abel"/>
                <a:cs typeface="Abel"/>
                <a:sym typeface="Abel"/>
              </a:rPr>
              <a:t>Input from 3 different models</a:t>
            </a:r>
            <a:endParaRPr i="0" sz="1000" u="none" cap="none" strike="noStrike">
              <a:solidFill>
                <a:srgbClr val="FFFFFF"/>
              </a:solidFill>
              <a:latin typeface="Abel"/>
              <a:ea typeface="Abel"/>
              <a:cs typeface="Abel"/>
              <a:sym typeface="Abel"/>
            </a:endParaRPr>
          </a:p>
        </p:txBody>
      </p:sp>
      <p:sp>
        <p:nvSpPr>
          <p:cNvPr id="924" name="Google Shape;924;p28"/>
          <p:cNvSpPr/>
          <p:nvPr/>
        </p:nvSpPr>
        <p:spPr>
          <a:xfrm>
            <a:off x="6172586" y="2927801"/>
            <a:ext cx="1325817" cy="318429"/>
          </a:xfrm>
          <a:prstGeom prst="rect">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txBox="1"/>
          <p:nvPr/>
        </p:nvSpPr>
        <p:spPr>
          <a:xfrm>
            <a:off x="6167824" y="2927801"/>
            <a:ext cx="1325700" cy="318300"/>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None/>
            </a:pPr>
            <a:r>
              <a:rPr b="1" i="0" lang="en-US" sz="1200" u="none" cap="none" strike="noStrike">
                <a:solidFill>
                  <a:srgbClr val="0928B8"/>
                </a:solidFill>
                <a:latin typeface="Abel"/>
                <a:ea typeface="Abel"/>
                <a:cs typeface="Abel"/>
                <a:sym typeface="Abel"/>
              </a:rPr>
              <a:t>KNN</a:t>
            </a:r>
            <a:endParaRPr b="1" i="0" sz="1200" u="none" cap="none" strike="noStrike">
              <a:solidFill>
                <a:srgbClr val="0928B8"/>
              </a:solidFill>
              <a:latin typeface="Abel"/>
              <a:ea typeface="Abel"/>
              <a:cs typeface="Abel"/>
              <a:sym typeface="Abel"/>
            </a:endParaRPr>
          </a:p>
        </p:txBody>
      </p:sp>
      <p:sp>
        <p:nvSpPr>
          <p:cNvPr id="926" name="Google Shape;926;p28"/>
          <p:cNvSpPr/>
          <p:nvPr/>
        </p:nvSpPr>
        <p:spPr>
          <a:xfrm>
            <a:off x="6172586" y="3246230"/>
            <a:ext cx="1325817" cy="1705138"/>
          </a:xfrm>
          <a:prstGeom prst="rect">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txBox="1"/>
          <p:nvPr/>
        </p:nvSpPr>
        <p:spPr>
          <a:xfrm>
            <a:off x="6177349" y="3274805"/>
            <a:ext cx="1325700" cy="1705200"/>
          </a:xfrm>
          <a:prstGeom prst="rect">
            <a:avLst/>
          </a:prstGeom>
          <a:noFill/>
          <a:ln>
            <a:noFill/>
          </a:ln>
        </p:spPr>
        <p:txBody>
          <a:bodyPr anchorCtr="0" anchor="t" bIns="80000" lIns="53325" spcFirstLastPara="1" rIns="71100" wrap="square" tIns="53325">
            <a:noAutofit/>
          </a:bodyPr>
          <a:lstStyle/>
          <a:p>
            <a:pPr indent="0" lvl="0" marL="0" marR="0" rtl="0" algn="l">
              <a:lnSpc>
                <a:spcPct val="90000"/>
              </a:lnSpc>
              <a:spcBef>
                <a:spcPts val="0"/>
              </a:spcBef>
              <a:spcAft>
                <a:spcPts val="0"/>
              </a:spcAft>
              <a:buNone/>
            </a:pPr>
            <a:r>
              <a:rPr i="0" lang="en-US" sz="1000" u="none" cap="none" strike="noStrike">
                <a:solidFill>
                  <a:srgbClr val="FFFFFF"/>
                </a:solidFill>
                <a:latin typeface="Abel"/>
                <a:ea typeface="Abel"/>
                <a:cs typeface="Abel"/>
                <a:sym typeface="Abel"/>
              </a:rPr>
              <a:t>ScikitLearn:  Knearest Neighbor Classifier</a:t>
            </a:r>
            <a:endParaRPr i="0" sz="1000" u="none" cap="none" strike="noStrike">
              <a:solidFill>
                <a:srgbClr val="FFFFFF"/>
              </a:solidFill>
              <a:latin typeface="Abel"/>
              <a:ea typeface="Abel"/>
              <a:cs typeface="Abel"/>
              <a:sym typeface="Abel"/>
            </a:endParaRPr>
          </a:p>
          <a:p>
            <a:pPr indent="0" lvl="1" marL="57150" marR="0" rtl="0" algn="l">
              <a:lnSpc>
                <a:spcPct val="90000"/>
              </a:lnSpc>
              <a:spcBef>
                <a:spcPts val="150"/>
              </a:spcBef>
              <a:spcAft>
                <a:spcPts val="0"/>
              </a:spcAft>
              <a:buClr>
                <a:srgbClr val="000000"/>
              </a:buClr>
              <a:buSzPts val="1000"/>
              <a:buFont typeface="Arial"/>
              <a:buNone/>
            </a:pPr>
            <a:r>
              <a:t/>
            </a:r>
            <a:endParaRPr i="0" sz="1000" u="none" cap="none" strike="noStrike">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rPr i="0" lang="en-US" sz="1000" u="none" cap="none" strike="noStrike">
                <a:solidFill>
                  <a:srgbClr val="FFFFFF"/>
                </a:solidFill>
                <a:latin typeface="Abel"/>
                <a:ea typeface="Abel"/>
                <a:cs typeface="Abel"/>
                <a:sym typeface="Abel"/>
              </a:rPr>
              <a:t>Kbins Discretizor used to split data into high/med/low sales</a:t>
            </a:r>
            <a:endParaRPr i="0" sz="1000" u="none" cap="none" strike="noStrike">
              <a:solidFill>
                <a:srgbClr val="FFFFFF"/>
              </a:solidFill>
              <a:latin typeface="Abel"/>
              <a:ea typeface="Abel"/>
              <a:cs typeface="Abel"/>
              <a:sym typeface="Abel"/>
            </a:endParaRPr>
          </a:p>
          <a:p>
            <a:pPr indent="0" lvl="1" marL="57150" marR="0" rtl="0" algn="l">
              <a:lnSpc>
                <a:spcPct val="90000"/>
              </a:lnSpc>
              <a:spcBef>
                <a:spcPts val="15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1" marL="57150" marR="0" rtl="0" algn="l">
              <a:lnSpc>
                <a:spcPct val="90000"/>
              </a:lnSpc>
              <a:spcBef>
                <a:spcPts val="15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1" marL="57150" marR="0" rtl="0" algn="l">
              <a:lnSpc>
                <a:spcPct val="90000"/>
              </a:lnSpc>
              <a:spcBef>
                <a:spcPts val="15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1" marL="57150" marR="0" rtl="0" algn="l">
              <a:lnSpc>
                <a:spcPct val="90000"/>
              </a:lnSpc>
              <a:spcBef>
                <a:spcPts val="15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928" name="Google Shape;928;p28"/>
          <p:cNvSpPr/>
          <p:nvPr/>
        </p:nvSpPr>
        <p:spPr>
          <a:xfrm>
            <a:off x="7550668" y="2927801"/>
            <a:ext cx="1325700" cy="318300"/>
          </a:xfrm>
          <a:prstGeom prst="rect">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txBox="1"/>
          <p:nvPr/>
        </p:nvSpPr>
        <p:spPr>
          <a:xfrm>
            <a:off x="7555430" y="2937326"/>
            <a:ext cx="1325700" cy="318300"/>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None/>
            </a:pPr>
            <a:r>
              <a:rPr b="1" i="0" lang="en-US" sz="1200" u="none" cap="none" strike="noStrike">
                <a:solidFill>
                  <a:srgbClr val="0928B8"/>
                </a:solidFill>
                <a:latin typeface="Abel"/>
                <a:ea typeface="Abel"/>
                <a:cs typeface="Abel"/>
                <a:sym typeface="Abel"/>
              </a:rPr>
              <a:t>DECISION TREE</a:t>
            </a:r>
            <a:endParaRPr b="1" i="0" sz="1200" u="none" cap="none" strike="noStrike">
              <a:solidFill>
                <a:srgbClr val="0928B8"/>
              </a:solidFill>
              <a:latin typeface="Abel"/>
              <a:ea typeface="Abel"/>
              <a:cs typeface="Abel"/>
              <a:sym typeface="Abel"/>
            </a:endParaRPr>
          </a:p>
        </p:txBody>
      </p:sp>
      <p:sp>
        <p:nvSpPr>
          <p:cNvPr id="930" name="Google Shape;930;p28"/>
          <p:cNvSpPr/>
          <p:nvPr/>
        </p:nvSpPr>
        <p:spPr>
          <a:xfrm>
            <a:off x="7550668" y="3246230"/>
            <a:ext cx="1325700" cy="1705200"/>
          </a:xfrm>
          <a:prstGeom prst="rect">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txBox="1"/>
          <p:nvPr/>
        </p:nvSpPr>
        <p:spPr>
          <a:xfrm>
            <a:off x="7555430" y="3274805"/>
            <a:ext cx="1325700" cy="1705200"/>
          </a:xfrm>
          <a:prstGeom prst="rect">
            <a:avLst/>
          </a:prstGeom>
          <a:noFill/>
          <a:ln>
            <a:noFill/>
          </a:ln>
        </p:spPr>
        <p:txBody>
          <a:bodyPr anchorCtr="0" anchor="t" bIns="80000" lIns="53325" spcFirstLastPara="1" rIns="71100" wrap="square" tIns="53325">
            <a:noAutofit/>
          </a:bodyPr>
          <a:lstStyle/>
          <a:p>
            <a:pPr indent="0" lvl="0" marL="0" marR="0" rtl="0" algn="l">
              <a:lnSpc>
                <a:spcPct val="90000"/>
              </a:lnSpc>
              <a:spcBef>
                <a:spcPts val="0"/>
              </a:spcBef>
              <a:spcAft>
                <a:spcPts val="0"/>
              </a:spcAft>
              <a:buNone/>
            </a:pPr>
            <a:r>
              <a:rPr i="0" lang="en-US" sz="1000" u="none" cap="none" strike="noStrike">
                <a:solidFill>
                  <a:srgbClr val="FFFFFF"/>
                </a:solidFill>
                <a:latin typeface="Abel"/>
                <a:ea typeface="Abel"/>
                <a:cs typeface="Abel"/>
                <a:sym typeface="Abel"/>
              </a:rPr>
              <a:t>ScikitLearn:  Decision Tree Classifier</a:t>
            </a:r>
            <a:endParaRPr i="0" sz="1000" u="none" cap="none" strike="noStrike">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t/>
            </a:r>
            <a:endParaRPr sz="1000">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rPr i="0" lang="en-US" sz="1000" u="none" cap="none" strike="noStrike">
                <a:solidFill>
                  <a:srgbClr val="FFFFFF"/>
                </a:solidFill>
                <a:latin typeface="Abel"/>
                <a:ea typeface="Abel"/>
                <a:cs typeface="Abel"/>
                <a:sym typeface="Abel"/>
              </a:rPr>
              <a:t>Kbins Discretizor used to split data into high/med/low sales</a:t>
            </a:r>
            <a:endParaRPr i="0" sz="1000" u="none" cap="none" strike="noStrike">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t/>
            </a:r>
            <a:endParaRPr sz="1000">
              <a:solidFill>
                <a:srgbClr val="FFFFFF"/>
              </a:solidFill>
              <a:latin typeface="Abel"/>
              <a:ea typeface="Abel"/>
              <a:cs typeface="Abel"/>
              <a:sym typeface="Abel"/>
            </a:endParaRPr>
          </a:p>
          <a:p>
            <a:pPr indent="0" lvl="0" marL="0" marR="0" rtl="0" algn="l">
              <a:lnSpc>
                <a:spcPct val="90000"/>
              </a:lnSpc>
              <a:spcBef>
                <a:spcPts val="150"/>
              </a:spcBef>
              <a:spcAft>
                <a:spcPts val="0"/>
              </a:spcAft>
              <a:buNone/>
            </a:pPr>
            <a:r>
              <a:rPr i="0" lang="en-US" sz="1000" u="none" cap="none" strike="noStrike">
                <a:solidFill>
                  <a:srgbClr val="FFFFFF"/>
                </a:solidFill>
                <a:latin typeface="Abel"/>
                <a:ea typeface="Abel"/>
                <a:cs typeface="Abel"/>
                <a:sym typeface="Abel"/>
              </a:rPr>
              <a:t>Not dependent on linear relationships</a:t>
            </a:r>
            <a:endParaRPr i="0" sz="1000" u="none" cap="none" strike="noStrike">
              <a:solidFill>
                <a:srgbClr val="FFFFFF"/>
              </a:solidFill>
              <a:latin typeface="Abel"/>
              <a:ea typeface="Abel"/>
              <a:cs typeface="Abel"/>
              <a:sym typeface="Abel"/>
            </a:endParaRPr>
          </a:p>
        </p:txBody>
      </p:sp>
      <p:sp>
        <p:nvSpPr>
          <p:cNvPr id="932" name="Google Shape;932;p28"/>
          <p:cNvSpPr txBox="1"/>
          <p:nvPr/>
        </p:nvSpPr>
        <p:spPr>
          <a:xfrm>
            <a:off x="471103" y="962234"/>
            <a:ext cx="8128500" cy="1484400"/>
          </a:xfrm>
          <a:prstGeom prst="rect">
            <a:avLst/>
          </a:prstGeom>
          <a:noFill/>
          <a:ln>
            <a:noFill/>
          </a:ln>
        </p:spPr>
        <p:txBody>
          <a:bodyPr anchorCtr="0" anchor="ctr" bIns="91425" lIns="91425" spcFirstLastPara="1" rIns="91425" wrap="square" tIns="91425">
            <a:noAutofit/>
          </a:bodyPr>
          <a:lstStyle/>
          <a:p>
            <a:pPr indent="-203200" lvl="0" marL="241300" marR="0" rtl="0" algn="l">
              <a:lnSpc>
                <a:spcPct val="115000"/>
              </a:lnSpc>
              <a:spcBef>
                <a:spcPts val="300"/>
              </a:spcBef>
              <a:spcAft>
                <a:spcPts val="0"/>
              </a:spcAft>
              <a:buClr>
                <a:srgbClr val="0928B8"/>
              </a:buClr>
              <a:buSzPts val="1200"/>
              <a:buFont typeface="Roboto Slab"/>
              <a:buChar char="●"/>
            </a:pPr>
            <a:r>
              <a:rPr i="0" lang="en-US" sz="1200" u="none" cap="none" strike="noStrike">
                <a:solidFill>
                  <a:srgbClr val="0928B8"/>
                </a:solidFill>
                <a:latin typeface="Abel"/>
                <a:ea typeface="Abel"/>
                <a:cs typeface="Abel"/>
                <a:sym typeface="Abel"/>
              </a:rPr>
              <a:t>We chose to use </a:t>
            </a:r>
            <a:r>
              <a:rPr i="0" lang="en-US" sz="1200" u="sng" cap="none" strike="noStrike">
                <a:solidFill>
                  <a:srgbClr val="0928B8"/>
                </a:solidFill>
                <a:latin typeface="Abel"/>
                <a:ea typeface="Abel"/>
                <a:cs typeface="Abel"/>
                <a:sym typeface="Abel"/>
              </a:rPr>
              <a:t>Supervised Learning </a:t>
            </a:r>
            <a:r>
              <a:rPr i="0" lang="en-US" sz="1200" u="none" cap="none" strike="noStrike">
                <a:solidFill>
                  <a:srgbClr val="0928B8"/>
                </a:solidFill>
                <a:latin typeface="Abel"/>
                <a:ea typeface="Abel"/>
                <a:cs typeface="Abel"/>
                <a:sym typeface="Abel"/>
              </a:rPr>
              <a:t>because all of our data has labels</a:t>
            </a:r>
            <a:endParaRPr i="0" sz="1200" u="none" cap="none" strike="noStrike">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Roboto Slab"/>
              <a:buChar char="●"/>
            </a:pPr>
            <a:r>
              <a:rPr i="0" lang="en-US" sz="1200" u="none" cap="none" strike="noStrike">
                <a:solidFill>
                  <a:srgbClr val="0928B8"/>
                </a:solidFill>
                <a:latin typeface="Abel"/>
                <a:ea typeface="Abel"/>
                <a:cs typeface="Abel"/>
                <a:sym typeface="Abel"/>
              </a:rPr>
              <a:t>We selected a variety of </a:t>
            </a:r>
            <a:r>
              <a:rPr i="0" lang="en-US" sz="1200" u="sng" cap="none" strike="noStrike">
                <a:solidFill>
                  <a:srgbClr val="0928B8"/>
                </a:solidFill>
                <a:latin typeface="Abel"/>
                <a:ea typeface="Abel"/>
                <a:cs typeface="Abel"/>
                <a:sym typeface="Abel"/>
              </a:rPr>
              <a:t>Regression Models </a:t>
            </a:r>
            <a:r>
              <a:rPr i="0" lang="en-US" sz="1200" u="none" cap="none" strike="noStrike">
                <a:solidFill>
                  <a:srgbClr val="0928B8"/>
                </a:solidFill>
                <a:latin typeface="Abel"/>
                <a:ea typeface="Abel"/>
                <a:cs typeface="Abel"/>
                <a:sym typeface="Abel"/>
              </a:rPr>
              <a:t>because our target data is continuous and our final goal is to provide a predictive equation that the client could use to optimize revenue</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Roboto Slab"/>
              <a:buChar char="●"/>
            </a:pPr>
            <a:r>
              <a:rPr i="0" lang="en-US" sz="1200" u="none" cap="none" strike="noStrike">
                <a:solidFill>
                  <a:srgbClr val="0928B8"/>
                </a:solidFill>
                <a:latin typeface="Abel"/>
                <a:ea typeface="Abel"/>
                <a:cs typeface="Abel"/>
                <a:sym typeface="Abel"/>
              </a:rPr>
              <a:t>There is a </a:t>
            </a:r>
            <a:r>
              <a:rPr i="0" lang="en-US" sz="1200" u="sng" cap="none" strike="noStrike">
                <a:solidFill>
                  <a:srgbClr val="0928B8"/>
                </a:solidFill>
                <a:latin typeface="Abel"/>
                <a:ea typeface="Abel"/>
                <a:cs typeface="Abel"/>
                <a:sym typeface="Abel"/>
              </a:rPr>
              <a:t>linear relationship </a:t>
            </a:r>
            <a:r>
              <a:rPr i="0" lang="en-US" sz="1200" u="none" cap="none" strike="noStrike">
                <a:solidFill>
                  <a:srgbClr val="0928B8"/>
                </a:solidFill>
                <a:latin typeface="Abel"/>
                <a:ea typeface="Abel"/>
                <a:cs typeface="Abel"/>
                <a:sym typeface="Abel"/>
              </a:rPr>
              <a:t>between many of the variables and the target data</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Roboto Slab"/>
              <a:buChar char="●"/>
            </a:pPr>
            <a:r>
              <a:rPr i="0" lang="en-US" sz="1200" u="none" cap="none" strike="noStrike">
                <a:solidFill>
                  <a:srgbClr val="0928B8"/>
                </a:solidFill>
                <a:latin typeface="Abel"/>
                <a:ea typeface="Abel"/>
                <a:cs typeface="Abel"/>
                <a:sym typeface="Abel"/>
              </a:rPr>
              <a:t>Due to some issues with our first set of models, we also ran some </a:t>
            </a:r>
            <a:r>
              <a:rPr i="0" lang="en-US" sz="1200" u="sng" cap="none" strike="noStrike">
                <a:solidFill>
                  <a:srgbClr val="0928B8"/>
                </a:solidFill>
                <a:latin typeface="Abel"/>
                <a:ea typeface="Abel"/>
                <a:cs typeface="Abel"/>
                <a:sym typeface="Abel"/>
              </a:rPr>
              <a:t>classifiers</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Roboto Slab"/>
              <a:buChar char="●"/>
            </a:pPr>
            <a:r>
              <a:rPr i="0" lang="en-US" sz="1200" u="none" cap="none" strike="noStrike">
                <a:solidFill>
                  <a:srgbClr val="0928B8"/>
                </a:solidFill>
                <a:latin typeface="Abel"/>
                <a:ea typeface="Abel"/>
                <a:cs typeface="Abel"/>
                <a:sym typeface="Abel"/>
              </a:rPr>
              <a:t>Lastly, we also ran </a:t>
            </a:r>
            <a:r>
              <a:rPr i="0" lang="en-US" sz="1200" u="sng" cap="none" strike="noStrike">
                <a:solidFill>
                  <a:srgbClr val="0928B8"/>
                </a:solidFill>
                <a:latin typeface="Abel"/>
                <a:ea typeface="Abel"/>
                <a:cs typeface="Abel"/>
                <a:sym typeface="Abel"/>
              </a:rPr>
              <a:t>Kmeans Clustering</a:t>
            </a:r>
            <a:r>
              <a:rPr i="0" lang="en-US" sz="1200" u="none" cap="none" strike="noStrike">
                <a:solidFill>
                  <a:srgbClr val="0928B8"/>
                </a:solidFill>
                <a:latin typeface="Abel"/>
                <a:ea typeface="Abel"/>
                <a:cs typeface="Abel"/>
                <a:sym typeface="Abel"/>
              </a:rPr>
              <a:t>, but have not included the results in this presentatio</a:t>
            </a:r>
            <a:r>
              <a:rPr lang="en-US" sz="1200">
                <a:solidFill>
                  <a:srgbClr val="0928B8"/>
                </a:solidFill>
                <a:latin typeface="Abel"/>
                <a:ea typeface="Abel"/>
                <a:cs typeface="Abel"/>
                <a:sym typeface="Abel"/>
              </a:rPr>
              <a:t>n</a:t>
            </a:r>
            <a:endParaRPr i="0" sz="1200" u="none" cap="none" strike="noStrike">
              <a:solidFill>
                <a:srgbClr val="0928B8"/>
              </a:solidFill>
              <a:latin typeface="Abel"/>
              <a:ea typeface="Abel"/>
              <a:cs typeface="Abel"/>
              <a:sym typeface="Abel"/>
            </a:endParaRPr>
          </a:p>
        </p:txBody>
      </p:sp>
      <p:sp>
        <p:nvSpPr>
          <p:cNvPr id="933" name="Google Shape;933;p28"/>
          <p:cNvSpPr txBox="1"/>
          <p:nvPr/>
        </p:nvSpPr>
        <p:spPr>
          <a:xfrm>
            <a:off x="6759024" y="2572884"/>
            <a:ext cx="1632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400" u="sng" cap="none" strike="noStrike">
                <a:solidFill>
                  <a:srgbClr val="0928B8"/>
                </a:solidFill>
                <a:latin typeface="Abel"/>
                <a:ea typeface="Abel"/>
                <a:cs typeface="Abel"/>
                <a:sym typeface="Abel"/>
              </a:rPr>
              <a:t>CLASSIFIER MODELS</a:t>
            </a:r>
            <a:endParaRPr i="0" sz="1400" u="sng" cap="none" strike="noStrike">
              <a:solidFill>
                <a:srgbClr val="0928B8"/>
              </a:solidFill>
              <a:latin typeface="Abel"/>
              <a:ea typeface="Abel"/>
              <a:cs typeface="Abel"/>
              <a:sym typeface="Abel"/>
            </a:endParaRPr>
          </a:p>
        </p:txBody>
      </p:sp>
      <p:sp>
        <p:nvSpPr>
          <p:cNvPr id="934" name="Google Shape;934;p28"/>
          <p:cNvSpPr txBox="1"/>
          <p:nvPr/>
        </p:nvSpPr>
        <p:spPr>
          <a:xfrm>
            <a:off x="2074175" y="2543752"/>
            <a:ext cx="220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400" u="sng" cap="none" strike="noStrike">
                <a:solidFill>
                  <a:srgbClr val="0928B8"/>
                </a:solidFill>
                <a:latin typeface="Abel"/>
                <a:ea typeface="Abel"/>
                <a:cs typeface="Abel"/>
                <a:sym typeface="Abel"/>
              </a:rPr>
              <a:t>REGRESSION MODELS</a:t>
            </a:r>
            <a:endParaRPr i="0" sz="1400" u="sng" cap="none" strike="noStrike">
              <a:solidFill>
                <a:srgbClr val="0928B8"/>
              </a:solidFill>
              <a:latin typeface="Abel"/>
              <a:ea typeface="Abel"/>
              <a:cs typeface="Abel"/>
              <a:sym typeface="Abel"/>
            </a:endParaRPr>
          </a:p>
        </p:txBody>
      </p:sp>
      <p:cxnSp>
        <p:nvCxnSpPr>
          <p:cNvPr id="935" name="Google Shape;935;p28"/>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39" name="Shape 939"/>
        <p:cNvGrpSpPr/>
        <p:nvPr/>
      </p:nvGrpSpPr>
      <p:grpSpPr>
        <a:xfrm>
          <a:off x="0" y="0"/>
          <a:ext cx="0" cy="0"/>
          <a:chOff x="0" y="0"/>
          <a:chExt cx="0" cy="0"/>
        </a:xfrm>
      </p:grpSpPr>
      <p:sp>
        <p:nvSpPr>
          <p:cNvPr id="940" name="Google Shape;940;p30"/>
          <p:cNvSpPr txBox="1"/>
          <p:nvPr>
            <p:ph type="ctrTitle"/>
          </p:nvPr>
        </p:nvSpPr>
        <p:spPr>
          <a:xfrm>
            <a:off x="-390532" y="138896"/>
            <a:ext cx="8310000" cy="67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MODEL COMPARISON:  Predicting Sales based on Entire Dataset of Features</a:t>
            </a:r>
            <a:endParaRPr>
              <a:solidFill>
                <a:srgbClr val="0928B8"/>
              </a:solidFill>
            </a:endParaRPr>
          </a:p>
        </p:txBody>
      </p:sp>
      <p:graphicFrame>
        <p:nvGraphicFramePr>
          <p:cNvPr id="941" name="Google Shape;941;p30"/>
          <p:cNvGraphicFramePr/>
          <p:nvPr/>
        </p:nvGraphicFramePr>
        <p:xfrm>
          <a:off x="257181" y="2180541"/>
          <a:ext cx="3000000" cy="3000000"/>
        </p:xfrm>
        <a:graphic>
          <a:graphicData uri="http://schemas.openxmlformats.org/drawingml/2006/table">
            <a:tbl>
              <a:tblPr bandRow="1" firstRow="1">
                <a:noFill/>
                <a:tableStyleId>{BCA0938E-DC2C-4728-A6DC-FA1BA0E86F74}</a:tableStyleId>
              </a:tblPr>
              <a:tblGrid>
                <a:gridCol w="754800"/>
                <a:gridCol w="1337675"/>
                <a:gridCol w="3760750"/>
                <a:gridCol w="873075"/>
                <a:gridCol w="867350"/>
                <a:gridCol w="1022500"/>
              </a:tblGrid>
              <a:tr h="390925">
                <a:tc>
                  <a:txBody>
                    <a:bodyPr/>
                    <a:lstStyle/>
                    <a:p>
                      <a:pPr indent="0" lvl="0" marL="0" marR="0" rtl="0" algn="ctr">
                        <a:lnSpc>
                          <a:spcPct val="100000"/>
                        </a:lnSpc>
                        <a:spcBef>
                          <a:spcPts val="0"/>
                        </a:spcBef>
                        <a:spcAft>
                          <a:spcPts val="0"/>
                        </a:spcAft>
                        <a:buNone/>
                      </a:pPr>
                      <a:r>
                        <a:rPr b="0" lang="en-US" sz="1200">
                          <a:solidFill>
                            <a:srgbClr val="FFFFFF"/>
                          </a:solidFill>
                          <a:latin typeface="Abel"/>
                          <a:ea typeface="Abel"/>
                          <a:cs typeface="Abel"/>
                          <a:sym typeface="Abel"/>
                        </a:rPr>
                        <a:t>Iteration</a:t>
                      </a:r>
                      <a:r>
                        <a:rPr b="0" lang="en-US" sz="1200" u="none" cap="none" strike="noStrike">
                          <a:solidFill>
                            <a:srgbClr val="FFFFFF"/>
                          </a:solidFill>
                          <a:latin typeface="Abel"/>
                          <a:ea typeface="Abel"/>
                          <a:cs typeface="Abel"/>
                          <a:sym typeface="Abel"/>
                        </a:rPr>
                        <a:t> </a:t>
                      </a:r>
                      <a:endParaRPr b="0" sz="1200" u="none" cap="none" strike="noStrike">
                        <a:solidFill>
                          <a:srgbClr val="FFFFFF"/>
                        </a:solidFill>
                        <a:latin typeface="Abel"/>
                        <a:ea typeface="Abel"/>
                        <a:cs typeface="Abel"/>
                        <a:sym typeface="Abel"/>
                      </a:endParaRPr>
                    </a:p>
                    <a:p>
                      <a:pPr indent="0" lvl="0" marL="0" marR="0" rtl="0" algn="ctr">
                        <a:lnSpc>
                          <a:spcPct val="100000"/>
                        </a:lnSpc>
                        <a:spcBef>
                          <a:spcPts val="0"/>
                        </a:spcBef>
                        <a:spcAft>
                          <a:spcPts val="0"/>
                        </a:spcAft>
                        <a:buNone/>
                      </a:pPr>
                      <a:r>
                        <a:rPr b="0" lang="en-US" sz="1200">
                          <a:solidFill>
                            <a:srgbClr val="FFFFFF"/>
                          </a:solidFill>
                          <a:latin typeface="Abel"/>
                          <a:ea typeface="Abel"/>
                          <a:cs typeface="Abel"/>
                          <a:sym typeface="Abel"/>
                        </a:rPr>
                        <a:t>No.</a:t>
                      </a:r>
                      <a:endParaRPr b="0"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FFFFFF"/>
                          </a:solidFill>
                          <a:latin typeface="Abel"/>
                          <a:ea typeface="Abel"/>
                          <a:cs typeface="Abel"/>
                          <a:sym typeface="Abel"/>
                        </a:rPr>
                        <a:t>Model</a:t>
                      </a:r>
                      <a:endParaRPr b="0"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FFFFFF"/>
                          </a:solidFill>
                          <a:latin typeface="Abel"/>
                          <a:ea typeface="Abel"/>
                          <a:cs typeface="Abel"/>
                          <a:sym typeface="Abel"/>
                        </a:rPr>
                        <a:t>Parameters</a:t>
                      </a:r>
                      <a:endParaRPr b="0"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FFFFFF"/>
                          </a:solidFill>
                          <a:latin typeface="Abel"/>
                          <a:ea typeface="Abel"/>
                          <a:cs typeface="Abel"/>
                          <a:sym typeface="Abel"/>
                        </a:rPr>
                        <a:t>MSE</a:t>
                      </a:r>
                      <a:endParaRPr b="0"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FFFFFF"/>
                          </a:solidFill>
                          <a:latin typeface="Abel"/>
                          <a:ea typeface="Abel"/>
                          <a:cs typeface="Abel"/>
                          <a:sym typeface="Abel"/>
                        </a:rPr>
                        <a:t>R-Squared</a:t>
                      </a:r>
                      <a:endParaRPr b="0"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FFFFFF"/>
                          </a:solidFill>
                          <a:latin typeface="Abel"/>
                          <a:ea typeface="Abel"/>
                          <a:cs typeface="Abel"/>
                          <a:sym typeface="Abel"/>
                        </a:rPr>
                        <a:t>Running Time (sec)</a:t>
                      </a:r>
                      <a:endParaRPr b="0"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r>
              <a:tr h="223375">
                <a:tc>
                  <a:txBody>
                    <a:bodyPr/>
                    <a:lstStyle/>
                    <a:p>
                      <a:pPr indent="0" lvl="0" marL="0" marR="0" rtl="0" algn="ctr">
                        <a:lnSpc>
                          <a:spcPct val="100000"/>
                        </a:lnSpc>
                        <a:spcBef>
                          <a:spcPts val="0"/>
                        </a:spcBef>
                        <a:spcAft>
                          <a:spcPts val="0"/>
                        </a:spcAft>
                        <a:buNone/>
                      </a:pPr>
                      <a:r>
                        <a:rPr b="1" lang="en-US" sz="1200" u="none" cap="none" strike="noStrike">
                          <a:solidFill>
                            <a:srgbClr val="FFFFFF"/>
                          </a:solidFill>
                          <a:latin typeface="Abel"/>
                          <a:ea typeface="Abel"/>
                          <a:cs typeface="Abel"/>
                          <a:sym typeface="Abel"/>
                        </a:rPr>
                        <a:t>1</a:t>
                      </a:r>
                      <a:endParaRPr b="1" sz="1200">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b="1" lang="en-US" sz="1200" u="none" cap="none" strike="noStrike">
                          <a:solidFill>
                            <a:srgbClr val="FFFFFF"/>
                          </a:solidFill>
                          <a:latin typeface="Abel"/>
                          <a:ea typeface="Abel"/>
                          <a:cs typeface="Abel"/>
                          <a:sym typeface="Abel"/>
                        </a:rPr>
                        <a:t>Linear Regression</a:t>
                      </a:r>
                      <a:endParaRPr b="1"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b="1" lang="en-US" sz="1200" u="none" cap="none" strike="noStrike">
                          <a:solidFill>
                            <a:srgbClr val="FFFFFF"/>
                          </a:solidFill>
                          <a:latin typeface="Abel"/>
                          <a:ea typeface="Abel"/>
                          <a:cs typeface="Abel"/>
                          <a:sym typeface="Abel"/>
                        </a:rPr>
                        <a:t>Default</a:t>
                      </a:r>
                      <a:r>
                        <a:rPr b="1" lang="en-US" sz="1200" u="none" cap="none" strike="noStrike">
                          <a:solidFill>
                            <a:srgbClr val="FFFFFF"/>
                          </a:solidFill>
                          <a:latin typeface="Abel"/>
                          <a:ea typeface="Abel"/>
                          <a:cs typeface="Abel"/>
                          <a:sym typeface="Abel"/>
                        </a:rPr>
                        <a:t> Parameters</a:t>
                      </a:r>
                      <a:endParaRPr b="1"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b="1" i="0" lang="en-US" sz="1200" u="none" cap="none" strike="noStrike">
                          <a:solidFill>
                            <a:srgbClr val="FFFFFF"/>
                          </a:solidFill>
                          <a:latin typeface="Abel"/>
                          <a:ea typeface="Abel"/>
                          <a:cs typeface="Abel"/>
                          <a:sym typeface="Abel"/>
                        </a:rPr>
                        <a:t>2.72E-05</a:t>
                      </a:r>
                      <a:endParaRPr b="1"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b="1" i="0" lang="en-US" sz="1200" u="none" cap="none" strike="noStrike">
                          <a:solidFill>
                            <a:srgbClr val="FFFFFF"/>
                          </a:solidFill>
                          <a:latin typeface="Abel"/>
                          <a:ea typeface="Abel"/>
                          <a:cs typeface="Abel"/>
                          <a:sym typeface="Abel"/>
                        </a:rPr>
                        <a:t>0.9999</a:t>
                      </a:r>
                      <a:endParaRPr b="1"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b="1" i="0" lang="en-US" sz="1200" u="none" cap="none" strike="noStrike">
                          <a:solidFill>
                            <a:srgbClr val="FFFFFF"/>
                          </a:solidFill>
                          <a:latin typeface="Abel"/>
                          <a:ea typeface="Abel"/>
                          <a:cs typeface="Abel"/>
                          <a:sym typeface="Abel"/>
                        </a:rPr>
                        <a:t>0.0114</a:t>
                      </a:r>
                      <a:endParaRPr b="1"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230900">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2</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SGD</a:t>
                      </a:r>
                      <a:r>
                        <a:rPr lang="en-US" sz="1200" u="none" cap="none" strike="noStrike">
                          <a:solidFill>
                            <a:srgbClr val="FFFFFF"/>
                          </a:solidFill>
                          <a:latin typeface="Abel"/>
                          <a:ea typeface="Abel"/>
                          <a:cs typeface="Abel"/>
                          <a:sym typeface="Abel"/>
                        </a:rPr>
                        <a:t> Regressor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a:solidFill>
                            <a:srgbClr val="FFFFFF"/>
                          </a:solidFill>
                          <a:latin typeface="Abel"/>
                          <a:ea typeface="Abel"/>
                          <a:cs typeface="Abel"/>
                          <a:sym typeface="Abel"/>
                        </a:rPr>
                        <a:t> </a:t>
                      </a:r>
                      <a:r>
                        <a:rPr i="0" lang="en-US" sz="1200" u="none" cap="none" strike="noStrike">
                          <a:solidFill>
                            <a:srgbClr val="FFFFFF"/>
                          </a:solidFill>
                          <a:latin typeface="Abel"/>
                          <a:ea typeface="Abel"/>
                          <a:cs typeface="Abel"/>
                          <a:sym typeface="Abel"/>
                        </a:rPr>
                        <a:t>Default Parameters: penalty = l2, alpha = 0.0, </a:t>
                      </a:r>
                      <a:endParaRPr i="0" sz="1200" u="none" cap="none" strike="noStrike">
                        <a:solidFill>
                          <a:srgbClr val="FFFFFF"/>
                        </a:solidFill>
                        <a:latin typeface="Abel"/>
                        <a:ea typeface="Abel"/>
                        <a:cs typeface="Abel"/>
                        <a:sym typeface="Abel"/>
                      </a:endParaRPr>
                    </a:p>
                    <a:p>
                      <a:pPr indent="0" lvl="0" marL="0" marR="0" rtl="0" algn="l">
                        <a:lnSpc>
                          <a:spcPct val="100000"/>
                        </a:lnSpc>
                        <a:spcBef>
                          <a:spcPts val="0"/>
                        </a:spcBef>
                        <a:spcAft>
                          <a:spcPts val="0"/>
                        </a:spcAft>
                        <a:buNone/>
                      </a:pPr>
                      <a:r>
                        <a:rPr lang="en-US" sz="1200">
                          <a:solidFill>
                            <a:srgbClr val="FFFFFF"/>
                          </a:solidFill>
                          <a:latin typeface="Abel"/>
                          <a:ea typeface="Abel"/>
                          <a:cs typeface="Abel"/>
                          <a:sym typeface="Abel"/>
                        </a:rPr>
                        <a:t> </a:t>
                      </a:r>
                      <a:r>
                        <a:rPr i="0" lang="en-US" sz="1200" u="none" cap="none" strike="noStrike">
                          <a:solidFill>
                            <a:srgbClr val="FFFFFF"/>
                          </a:solidFill>
                          <a:latin typeface="Abel"/>
                          <a:ea typeface="Abel"/>
                          <a:cs typeface="Abel"/>
                          <a:sym typeface="Abel"/>
                        </a:rPr>
                        <a:t>max</a:t>
                      </a:r>
                      <a:r>
                        <a:rPr i="0" lang="en-US" sz="1200" u="none" cap="none" strike="noStrike">
                          <a:solidFill>
                            <a:srgbClr val="FFFFFF"/>
                          </a:solidFill>
                          <a:latin typeface="Abel"/>
                          <a:ea typeface="Abel"/>
                          <a:cs typeface="Abel"/>
                          <a:sym typeface="Abel"/>
                        </a:rPr>
                        <a:t> iter = 1000</a:t>
                      </a:r>
                      <a:endParaRPr i="0" sz="1200" u="none" cap="none" strike="noStrike">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2.76E-05</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0.9999</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0.0093</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2233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3</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SGD Regressor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Penalty =l1, alpha = 0.0, max iter = 1000</a:t>
                      </a:r>
                      <a:endParaRPr i="0" sz="1200" u="none" cap="none" strike="noStrike">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2.75E-05</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0.9999</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0.0088</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2233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4</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SGD Regressor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Penalty = l2, alpha = 0.5, max iter = 1000</a:t>
                      </a:r>
                      <a:endParaRPr i="0" sz="1200" u="none" cap="none" strike="noStrike">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0.0701</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0.966</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0.0147</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285050">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5</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SGD Regressor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a:solidFill>
                            <a:srgbClr val="FFFFFF"/>
                          </a:solidFill>
                          <a:latin typeface="Abel"/>
                          <a:ea typeface="Abel"/>
                          <a:cs typeface="Abel"/>
                          <a:sym typeface="Abel"/>
                        </a:rPr>
                        <a:t> </a:t>
                      </a:r>
                      <a:r>
                        <a:rPr i="0" lang="en-US" sz="1200" u="none" cap="none" strike="noStrike">
                          <a:solidFill>
                            <a:srgbClr val="FFFFFF"/>
                          </a:solidFill>
                          <a:latin typeface="Abel"/>
                          <a:ea typeface="Abel"/>
                          <a:cs typeface="Abel"/>
                          <a:sym typeface="Abel"/>
                        </a:rPr>
                        <a:t>P</a:t>
                      </a:r>
                      <a:r>
                        <a:rPr i="0" lang="en-US" sz="1200" u="none" cap="none" strike="noStrike">
                          <a:solidFill>
                            <a:srgbClr val="FFFFFF"/>
                          </a:solidFill>
                          <a:latin typeface="Abel"/>
                          <a:ea typeface="Abel"/>
                          <a:cs typeface="Abel"/>
                          <a:sym typeface="Abel"/>
                        </a:rPr>
                        <a:t>enalty = l2, alpha = 0.2, learning rate = optimal, </a:t>
                      </a:r>
                      <a:endParaRPr sz="1200">
                        <a:solidFill>
                          <a:srgbClr val="FFFFFF"/>
                        </a:solidFill>
                        <a:latin typeface="Abel"/>
                        <a:ea typeface="Abel"/>
                        <a:cs typeface="Abel"/>
                        <a:sym typeface="Abel"/>
                      </a:endParaRPr>
                    </a:p>
                    <a:p>
                      <a:pPr indent="0" lvl="0" marL="0" marR="0" rtl="0" algn="l">
                        <a:lnSpc>
                          <a:spcPct val="100000"/>
                        </a:lnSpc>
                        <a:spcBef>
                          <a:spcPts val="0"/>
                        </a:spcBef>
                        <a:spcAft>
                          <a:spcPts val="0"/>
                        </a:spcAft>
                        <a:buNone/>
                      </a:pPr>
                      <a:r>
                        <a:rPr lang="en-US" sz="1200">
                          <a:solidFill>
                            <a:srgbClr val="FFFFFF"/>
                          </a:solidFill>
                          <a:latin typeface="Abel"/>
                          <a:ea typeface="Abel"/>
                          <a:cs typeface="Abel"/>
                          <a:sym typeface="Abel"/>
                        </a:rPr>
                        <a:t> </a:t>
                      </a:r>
                      <a:r>
                        <a:rPr i="0" lang="en-US" sz="1200" u="none" cap="none" strike="noStrike">
                          <a:solidFill>
                            <a:srgbClr val="FFFFFF"/>
                          </a:solidFill>
                          <a:latin typeface="Abel"/>
                          <a:ea typeface="Abel"/>
                          <a:cs typeface="Abel"/>
                          <a:sym typeface="Abel"/>
                        </a:rPr>
                        <a:t>max iter =   10000</a:t>
                      </a:r>
                      <a:endParaRPr i="0" sz="1200" u="none" cap="none" strike="noStrike">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0.0252</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0.9877</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0.013</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100000">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6</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Knearest Neighbor</a:t>
                      </a:r>
                      <a:endParaRPr sz="1200">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N-neighbors</a:t>
                      </a:r>
                      <a:r>
                        <a:rPr lang="en-US" sz="1200" u="none" cap="none" strike="noStrike">
                          <a:solidFill>
                            <a:srgbClr val="FFFFFF"/>
                          </a:solidFill>
                          <a:latin typeface="Abel"/>
                          <a:ea typeface="Abel"/>
                          <a:cs typeface="Abel"/>
                          <a:sym typeface="Abel"/>
                        </a:rPr>
                        <a:t> = 10, Euclidean distance</a:t>
                      </a:r>
                      <a:endParaRPr sz="1200" u="none" cap="none" strike="noStrike">
                        <a:solidFill>
                          <a:srgbClr val="FFFFFF"/>
                        </a:solidFill>
                        <a:latin typeface="Abel"/>
                        <a:ea typeface="Abel"/>
                        <a:cs typeface="Abel"/>
                        <a:sym typeface="Abe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0.16</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0.92</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0.0089</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2233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7</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Knearest</a:t>
                      </a:r>
                      <a:r>
                        <a:rPr lang="en-US" sz="1200" u="none" cap="none" strike="noStrike">
                          <a:solidFill>
                            <a:srgbClr val="FFFFFF"/>
                          </a:solidFill>
                          <a:latin typeface="Abel"/>
                          <a:ea typeface="Abel"/>
                          <a:cs typeface="Abel"/>
                          <a:sym typeface="Abel"/>
                        </a:rPr>
                        <a:t> Neighbor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N-neighbors</a:t>
                      </a:r>
                      <a:r>
                        <a:rPr lang="en-US" sz="1200" u="none" cap="none" strike="noStrike">
                          <a:solidFill>
                            <a:srgbClr val="FFFFFF"/>
                          </a:solidFill>
                          <a:latin typeface="Abel"/>
                          <a:ea typeface="Abel"/>
                          <a:cs typeface="Abel"/>
                          <a:sym typeface="Abel"/>
                        </a:rPr>
                        <a:t> = 3, Euclidean distance</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0.09</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0.95</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0.0125</a:t>
                      </a:r>
                      <a:endParaRPr sz="1200">
                        <a:solidFill>
                          <a:srgbClr val="FFFFFF"/>
                        </a:solidFill>
                        <a:latin typeface="Abel"/>
                        <a:ea typeface="Abel"/>
                        <a:cs typeface="Abel"/>
                        <a:sym typeface="Abel"/>
                      </a:endParaRPr>
                    </a:p>
                  </a:txBody>
                  <a:tcPr marT="6350" marB="0" marR="6350" marL="63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bl>
          </a:graphicData>
        </a:graphic>
      </p:graphicFrame>
      <p:sp>
        <p:nvSpPr>
          <p:cNvPr id="942" name="Google Shape;942;p30"/>
          <p:cNvSpPr txBox="1"/>
          <p:nvPr/>
        </p:nvSpPr>
        <p:spPr>
          <a:xfrm>
            <a:off x="490125" y="909575"/>
            <a:ext cx="5758200" cy="1093800"/>
          </a:xfrm>
          <a:prstGeom prst="rect">
            <a:avLst/>
          </a:prstGeom>
          <a:noFill/>
          <a:ln>
            <a:noFill/>
          </a:ln>
        </p:spPr>
        <p:txBody>
          <a:bodyPr anchorCtr="0" anchor="ctr" bIns="91425" lIns="91425" spcFirstLastPara="1" rIns="91425" wrap="square" tIns="91425">
            <a:noAutofit/>
          </a:bodyPr>
          <a:lstStyle/>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Linear Regression delivered the best results (.000025 MSE) because there is a high degree of linearity between Regional Sales &amp; Global Sales</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However, all of the models below are somewhat flawed because they include Regional Sales and there is strong multi-collinearity so despite the strong results, the models don’t really help us tell our client what types of games to develop</a:t>
            </a:r>
            <a:endParaRPr sz="1200">
              <a:solidFill>
                <a:srgbClr val="0928B8"/>
              </a:solidFill>
              <a:latin typeface="Abel"/>
              <a:ea typeface="Abel"/>
              <a:cs typeface="Abel"/>
              <a:sym typeface="Abel"/>
            </a:endParaRPr>
          </a:p>
        </p:txBody>
      </p:sp>
      <p:cxnSp>
        <p:nvCxnSpPr>
          <p:cNvPr id="943" name="Google Shape;943;p30"/>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
        <p:nvSpPr>
          <p:cNvPr id="944" name="Google Shape;944;p30"/>
          <p:cNvSpPr/>
          <p:nvPr/>
        </p:nvSpPr>
        <p:spPr>
          <a:xfrm>
            <a:off x="171450" y="2633950"/>
            <a:ext cx="8772600" cy="272400"/>
          </a:xfrm>
          <a:prstGeom prst="rect">
            <a:avLst/>
          </a:prstGeom>
          <a:noFill/>
          <a:ln cap="flat" cmpd="sng" w="38100">
            <a:solidFill>
              <a:srgbClr val="00FE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48" name="Shape 948"/>
        <p:cNvGrpSpPr/>
        <p:nvPr/>
      </p:nvGrpSpPr>
      <p:grpSpPr>
        <a:xfrm>
          <a:off x="0" y="0"/>
          <a:ext cx="0" cy="0"/>
          <a:chOff x="0" y="0"/>
          <a:chExt cx="0" cy="0"/>
        </a:xfrm>
      </p:grpSpPr>
      <p:graphicFrame>
        <p:nvGraphicFramePr>
          <p:cNvPr id="949" name="Google Shape;949;g915babf42c_0_686"/>
          <p:cNvGraphicFramePr/>
          <p:nvPr/>
        </p:nvGraphicFramePr>
        <p:xfrm>
          <a:off x="378206" y="1294716"/>
          <a:ext cx="3000000" cy="3000000"/>
        </p:xfrm>
        <a:graphic>
          <a:graphicData uri="http://schemas.openxmlformats.org/drawingml/2006/table">
            <a:tbl>
              <a:tblPr bandRow="1" firstRow="1">
                <a:noFill/>
                <a:tableStyleId>{BCA0938E-DC2C-4728-A6DC-FA1BA0E86F74}</a:tableStyleId>
              </a:tblPr>
              <a:tblGrid>
                <a:gridCol w="776075"/>
                <a:gridCol w="1275775"/>
                <a:gridCol w="3542425"/>
                <a:gridCol w="974400"/>
                <a:gridCol w="795950"/>
                <a:gridCol w="1032475"/>
              </a:tblGrid>
              <a:tr h="390925">
                <a:tc>
                  <a:txBody>
                    <a:bodyPr/>
                    <a:lstStyle/>
                    <a:p>
                      <a:pPr indent="0" lvl="0" marL="0" marR="0" rtl="0" algn="ctr">
                        <a:lnSpc>
                          <a:spcPct val="100000"/>
                        </a:lnSpc>
                        <a:spcBef>
                          <a:spcPts val="0"/>
                        </a:spcBef>
                        <a:spcAft>
                          <a:spcPts val="0"/>
                        </a:spcAft>
                        <a:buNone/>
                      </a:pPr>
                      <a:r>
                        <a:rPr lang="en-US" sz="1200">
                          <a:solidFill>
                            <a:srgbClr val="FFFFFF"/>
                          </a:solidFill>
                          <a:latin typeface="Abel"/>
                          <a:ea typeface="Abel"/>
                          <a:cs typeface="Abel"/>
                          <a:sym typeface="Abel"/>
                        </a:rPr>
                        <a:t>Iteration No.</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Model</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Parameters</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MSE</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R-Squared</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Running Time (sec)</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r>
              <a:tr h="2233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8</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Knearest Neighbor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N-neighbors</a:t>
                      </a:r>
                      <a:r>
                        <a:rPr lang="en-US" sz="1200" u="none" cap="none" strike="noStrike">
                          <a:solidFill>
                            <a:srgbClr val="FFFFFF"/>
                          </a:solidFill>
                          <a:latin typeface="Abel"/>
                          <a:ea typeface="Abel"/>
                          <a:cs typeface="Abel"/>
                          <a:sym typeface="Abel"/>
                        </a:rPr>
                        <a:t> = 4, Manhattan distance</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0.13</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0.94</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0.0074</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2233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9</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Random Forest Regressor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Default parameters, n_estimators = 100</a:t>
                      </a:r>
                      <a:endParaRPr i="0" sz="1200" u="none" cap="none" strike="noStrike">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0.08</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0.96</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0.008</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2233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10</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Random Forest Regressor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Clr>
                          <a:srgbClr val="000000"/>
                        </a:buClr>
                        <a:buSzPts val="1100"/>
                        <a:buFont typeface="Arial"/>
                        <a:buNone/>
                      </a:pPr>
                      <a:r>
                        <a:rPr i="0" lang="en-US" sz="1200" u="none" cap="none" strike="noStrike">
                          <a:solidFill>
                            <a:srgbClr val="FFFFFF"/>
                          </a:solidFill>
                          <a:latin typeface="Abel"/>
                          <a:ea typeface="Abel"/>
                          <a:cs typeface="Abel"/>
                          <a:sym typeface="Abel"/>
                        </a:rPr>
                        <a:t>   n_estimators</a:t>
                      </a:r>
                      <a:r>
                        <a:rPr i="0" lang="en-US" sz="1200" u="none" cap="none" strike="noStrike">
                          <a:solidFill>
                            <a:srgbClr val="FFFFFF"/>
                          </a:solidFill>
                          <a:latin typeface="Abel"/>
                          <a:ea typeface="Abel"/>
                          <a:cs typeface="Abel"/>
                          <a:sym typeface="Abel"/>
                        </a:rPr>
                        <a:t> = 100, </a:t>
                      </a:r>
                      <a:r>
                        <a:rPr i="0" lang="en-US" sz="1200" u="none" cap="none" strike="noStrike">
                          <a:solidFill>
                            <a:srgbClr val="FFFFFF"/>
                          </a:solidFill>
                          <a:latin typeface="Abel"/>
                          <a:ea typeface="Abel"/>
                          <a:cs typeface="Abel"/>
                          <a:sym typeface="Abel"/>
                        </a:rPr>
                        <a:t>max_leaf_nodes = 16</a:t>
                      </a:r>
                      <a:endParaRPr i="0" sz="1200" u="none" cap="none" strike="noStrike">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0.13</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0.94</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0.013</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2233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11</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Random Forest Regressor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n_estimators = 500, max_leaf_nodes = 5</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0.31</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0.85</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0.0089</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2233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12</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Random Forest Regressor</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n_estimators = 100, oob score = true, bootstrap = true)</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0.06</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0.97</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0.0356</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r h="363000">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13</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Voting Regressor </a:t>
                      </a:r>
                      <a:endParaRPr sz="1200">
                        <a:solidFill>
                          <a:srgbClr val="FFFFFF"/>
                        </a:solidFill>
                        <a:latin typeface="Abel"/>
                        <a:ea typeface="Abel"/>
                        <a:cs typeface="Abel"/>
                        <a:sym typeface="Abel"/>
                      </a:endParaRPr>
                    </a:p>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(soft voting)</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Default Parameters</a:t>
                      </a:r>
                      <a:r>
                        <a:rPr lang="en-US" sz="1200" u="none" cap="none" strike="noStrike">
                          <a:solidFill>
                            <a:srgbClr val="FFFFFF"/>
                          </a:solidFill>
                          <a:latin typeface="Abel"/>
                          <a:ea typeface="Abel"/>
                          <a:cs typeface="Abel"/>
                          <a:sym typeface="Abel"/>
                        </a:rPr>
                        <a:t> with 3 models (Linear Regression, Knearest Neighbor, Random Forest using default </a:t>
                      </a:r>
                      <a:endParaRPr sz="1200" u="none" cap="none" strike="noStrike">
                        <a:solidFill>
                          <a:srgbClr val="FFFFFF"/>
                        </a:solidFill>
                        <a:latin typeface="Abel"/>
                        <a:ea typeface="Abel"/>
                        <a:cs typeface="Abel"/>
                        <a:sym typeface="Abel"/>
                      </a:endParaRPr>
                    </a:p>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parameters)</a:t>
                      </a:r>
                      <a:endParaRPr sz="1200" u="none" cap="none" strike="noStrike">
                        <a:solidFill>
                          <a:srgbClr val="FFFFFF"/>
                        </a:solidFill>
                        <a:latin typeface="Abel"/>
                        <a:ea typeface="Abel"/>
                        <a:cs typeface="Abel"/>
                        <a:sym typeface="Abe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0.02</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0.99</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0.012</a:t>
                      </a:r>
                      <a:endParaRPr sz="1200">
                        <a:solidFill>
                          <a:srgbClr val="FFFFFF"/>
                        </a:solidFill>
                        <a:latin typeface="Abel"/>
                        <a:ea typeface="Abel"/>
                        <a:cs typeface="Abel"/>
                        <a:sym typeface="Abel"/>
                      </a:endParaRPr>
                    </a:p>
                  </a:txBody>
                  <a:tcPr marT="6350" marB="0" marR="6350" marL="63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D1475"/>
                    </a:solidFill>
                  </a:tcPr>
                </a:tc>
              </a:tr>
            </a:tbl>
          </a:graphicData>
        </a:graphic>
      </p:graphicFrame>
      <p:cxnSp>
        <p:nvCxnSpPr>
          <p:cNvPr id="950" name="Google Shape;950;g915babf42c_0_686"/>
          <p:cNvCxnSpPr/>
          <p:nvPr/>
        </p:nvCxnSpPr>
        <p:spPr>
          <a:xfrm flipH="1" rot="10800000">
            <a:off x="378200" y="1752625"/>
            <a:ext cx="8394300" cy="5100"/>
          </a:xfrm>
          <a:prstGeom prst="straightConnector1">
            <a:avLst/>
          </a:prstGeom>
          <a:noFill/>
          <a:ln cap="flat" cmpd="sng" w="19050">
            <a:solidFill>
              <a:srgbClr val="0928B8"/>
            </a:solidFill>
            <a:prstDash val="solid"/>
            <a:round/>
            <a:headEnd len="med" w="med" type="none"/>
            <a:tailEnd len="med" w="med" type="none"/>
          </a:ln>
        </p:spPr>
      </p:cxnSp>
      <p:sp>
        <p:nvSpPr>
          <p:cNvPr id="951" name="Google Shape;951;g915babf42c_0_686"/>
          <p:cNvSpPr txBox="1"/>
          <p:nvPr>
            <p:ph type="ctrTitle"/>
          </p:nvPr>
        </p:nvSpPr>
        <p:spPr>
          <a:xfrm>
            <a:off x="-390532" y="138896"/>
            <a:ext cx="8310000" cy="67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MODEL COMPARISON:  Predicting Sales based on Entire Dataset of Features</a:t>
            </a:r>
            <a:endParaRPr>
              <a:solidFill>
                <a:srgbClr val="0928B8"/>
              </a:solidFill>
            </a:endParaRPr>
          </a:p>
        </p:txBody>
      </p:sp>
      <p:cxnSp>
        <p:nvCxnSpPr>
          <p:cNvPr id="952" name="Google Shape;952;g915babf42c_0_686"/>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3" name="Shape 533"/>
        <p:cNvGrpSpPr/>
        <p:nvPr/>
      </p:nvGrpSpPr>
      <p:grpSpPr>
        <a:xfrm>
          <a:off x="0" y="0"/>
          <a:ext cx="0" cy="0"/>
          <a:chOff x="0" y="0"/>
          <a:chExt cx="0" cy="0"/>
        </a:xfrm>
      </p:grpSpPr>
      <p:pic>
        <p:nvPicPr>
          <p:cNvPr id="534" name="Google Shape;534;p2"/>
          <p:cNvPicPr preferRelativeResize="0"/>
          <p:nvPr/>
        </p:nvPicPr>
        <p:blipFill rotWithShape="1">
          <a:blip r:embed="rId3">
            <a:alphaModFix/>
          </a:blip>
          <a:srcRect b="0" l="0" r="0" t="0"/>
          <a:stretch/>
        </p:blipFill>
        <p:spPr>
          <a:xfrm rot="1309904">
            <a:off x="-1478180" y="483221"/>
            <a:ext cx="7456030" cy="4194000"/>
          </a:xfrm>
          <a:prstGeom prst="rect">
            <a:avLst/>
          </a:prstGeom>
          <a:noFill/>
          <a:ln>
            <a:noFill/>
          </a:ln>
        </p:spPr>
      </p:pic>
      <p:sp>
        <p:nvSpPr>
          <p:cNvPr id="535" name="Google Shape;535;p2"/>
          <p:cNvSpPr txBox="1"/>
          <p:nvPr>
            <p:ph idx="9" type="ctrTitle"/>
          </p:nvPr>
        </p:nvSpPr>
        <p:spPr>
          <a:xfrm>
            <a:off x="723600" y="-54297"/>
            <a:ext cx="76968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0928B8"/>
                </a:solidFill>
                <a:latin typeface="Teko"/>
                <a:ea typeface="Teko"/>
                <a:cs typeface="Teko"/>
                <a:sym typeface="Teko"/>
              </a:rPr>
              <a:t>TABLE OF CONTENTS</a:t>
            </a:r>
            <a:endParaRPr>
              <a:solidFill>
                <a:srgbClr val="0928B8"/>
              </a:solidFill>
              <a:latin typeface="Teko"/>
              <a:ea typeface="Teko"/>
              <a:cs typeface="Teko"/>
              <a:sym typeface="Teko"/>
            </a:endParaRPr>
          </a:p>
        </p:txBody>
      </p:sp>
      <p:sp>
        <p:nvSpPr>
          <p:cNvPr id="536" name="Google Shape;536;p2"/>
          <p:cNvSpPr txBox="1"/>
          <p:nvPr>
            <p:ph type="ctrTitle"/>
          </p:nvPr>
        </p:nvSpPr>
        <p:spPr>
          <a:xfrm>
            <a:off x="4675664" y="954589"/>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0928B8"/>
              </a:solidFill>
              <a:latin typeface="Teko"/>
              <a:ea typeface="Teko"/>
              <a:cs typeface="Teko"/>
              <a:sym typeface="Teko"/>
            </a:endParaRPr>
          </a:p>
          <a:p>
            <a:pPr indent="0" lvl="0" marL="0" rtl="0" algn="l">
              <a:lnSpc>
                <a:spcPct val="100000"/>
              </a:lnSpc>
              <a:spcBef>
                <a:spcPts val="0"/>
              </a:spcBef>
              <a:spcAft>
                <a:spcPts val="0"/>
              </a:spcAft>
              <a:buSzPts val="1800"/>
              <a:buNone/>
            </a:pPr>
            <a:r>
              <a:rPr lang="en-US">
                <a:solidFill>
                  <a:srgbClr val="0928B8"/>
                </a:solidFill>
              </a:rPr>
              <a:t>Introduction</a:t>
            </a:r>
            <a:endParaRPr>
              <a:solidFill>
                <a:srgbClr val="0928B8"/>
              </a:solidFill>
              <a:latin typeface="Teko"/>
              <a:ea typeface="Teko"/>
              <a:cs typeface="Teko"/>
              <a:sym typeface="Teko"/>
            </a:endParaRPr>
          </a:p>
        </p:txBody>
      </p:sp>
      <p:sp>
        <p:nvSpPr>
          <p:cNvPr id="537" name="Google Shape;537;p2"/>
          <p:cNvSpPr txBox="1"/>
          <p:nvPr>
            <p:ph idx="2" type="title"/>
          </p:nvPr>
        </p:nvSpPr>
        <p:spPr>
          <a:xfrm>
            <a:off x="4078924" y="1008050"/>
            <a:ext cx="7389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rgbClr val="0928B8"/>
                </a:solidFill>
                <a:latin typeface="Teko"/>
                <a:ea typeface="Teko"/>
                <a:cs typeface="Teko"/>
                <a:sym typeface="Teko"/>
              </a:rPr>
              <a:t>01</a:t>
            </a:r>
            <a:endParaRPr>
              <a:solidFill>
                <a:srgbClr val="0928B8"/>
              </a:solidFill>
              <a:latin typeface="Teko"/>
              <a:ea typeface="Teko"/>
              <a:cs typeface="Teko"/>
              <a:sym typeface="Teko"/>
            </a:endParaRPr>
          </a:p>
        </p:txBody>
      </p:sp>
      <p:sp>
        <p:nvSpPr>
          <p:cNvPr id="538" name="Google Shape;538;p2"/>
          <p:cNvSpPr txBox="1"/>
          <p:nvPr>
            <p:ph idx="3" type="ctrTitle"/>
          </p:nvPr>
        </p:nvSpPr>
        <p:spPr>
          <a:xfrm>
            <a:off x="5411600" y="1640650"/>
            <a:ext cx="28371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US">
                <a:solidFill>
                  <a:srgbClr val="0928B8"/>
                </a:solidFill>
              </a:rPr>
              <a:t>Dataset, Pre-processing and Approach</a:t>
            </a:r>
            <a:endParaRPr>
              <a:solidFill>
                <a:srgbClr val="0928B8"/>
              </a:solidFill>
              <a:latin typeface="Teko"/>
              <a:ea typeface="Teko"/>
              <a:cs typeface="Teko"/>
              <a:sym typeface="Teko"/>
            </a:endParaRPr>
          </a:p>
        </p:txBody>
      </p:sp>
      <p:sp>
        <p:nvSpPr>
          <p:cNvPr id="539" name="Google Shape;539;p2"/>
          <p:cNvSpPr txBox="1"/>
          <p:nvPr>
            <p:ph idx="5" type="title"/>
          </p:nvPr>
        </p:nvSpPr>
        <p:spPr>
          <a:xfrm>
            <a:off x="4672577" y="1697625"/>
            <a:ext cx="7389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rgbClr val="0928B8"/>
                </a:solidFill>
                <a:latin typeface="Teko"/>
                <a:ea typeface="Teko"/>
                <a:cs typeface="Teko"/>
                <a:sym typeface="Teko"/>
              </a:rPr>
              <a:t>02</a:t>
            </a:r>
            <a:endParaRPr>
              <a:solidFill>
                <a:srgbClr val="0928B8"/>
              </a:solidFill>
              <a:latin typeface="Teko"/>
              <a:ea typeface="Teko"/>
              <a:cs typeface="Teko"/>
              <a:sym typeface="Teko"/>
            </a:endParaRPr>
          </a:p>
        </p:txBody>
      </p:sp>
      <p:sp>
        <p:nvSpPr>
          <p:cNvPr id="540" name="Google Shape;540;p2"/>
          <p:cNvSpPr txBox="1"/>
          <p:nvPr>
            <p:ph idx="6" type="ctrTitle"/>
          </p:nvPr>
        </p:nvSpPr>
        <p:spPr>
          <a:xfrm>
            <a:off x="6021200" y="2521775"/>
            <a:ext cx="2760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US">
                <a:solidFill>
                  <a:srgbClr val="0928B8"/>
                </a:solidFill>
              </a:rPr>
              <a:t>Data Exploratory and Visualization</a:t>
            </a:r>
            <a:endParaRPr>
              <a:solidFill>
                <a:srgbClr val="0928B8"/>
              </a:solidFill>
              <a:latin typeface="Teko"/>
              <a:ea typeface="Teko"/>
              <a:cs typeface="Teko"/>
              <a:sym typeface="Teko"/>
            </a:endParaRPr>
          </a:p>
        </p:txBody>
      </p:sp>
      <p:sp>
        <p:nvSpPr>
          <p:cNvPr id="541" name="Google Shape;541;p2"/>
          <p:cNvSpPr txBox="1"/>
          <p:nvPr>
            <p:ph idx="8" type="title"/>
          </p:nvPr>
        </p:nvSpPr>
        <p:spPr>
          <a:xfrm>
            <a:off x="5282177" y="2513850"/>
            <a:ext cx="7389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rgbClr val="0928B8"/>
                </a:solidFill>
                <a:latin typeface="Teko"/>
                <a:ea typeface="Teko"/>
                <a:cs typeface="Teko"/>
                <a:sym typeface="Teko"/>
              </a:rPr>
              <a:t>03</a:t>
            </a:r>
            <a:endParaRPr>
              <a:solidFill>
                <a:srgbClr val="0928B8"/>
              </a:solidFill>
              <a:latin typeface="Teko"/>
              <a:ea typeface="Teko"/>
              <a:cs typeface="Teko"/>
              <a:sym typeface="Teko"/>
            </a:endParaRPr>
          </a:p>
        </p:txBody>
      </p:sp>
      <p:sp>
        <p:nvSpPr>
          <p:cNvPr id="542" name="Google Shape;542;p2"/>
          <p:cNvSpPr txBox="1"/>
          <p:nvPr>
            <p:ph idx="13" type="ctrTitle"/>
          </p:nvPr>
        </p:nvSpPr>
        <p:spPr>
          <a:xfrm>
            <a:off x="5590075" y="3309375"/>
            <a:ext cx="307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US">
                <a:solidFill>
                  <a:srgbClr val="0928B8"/>
                </a:solidFill>
              </a:rPr>
              <a:t>Machine Learning Model Development</a:t>
            </a:r>
            <a:endParaRPr>
              <a:solidFill>
                <a:srgbClr val="0928B8"/>
              </a:solidFill>
            </a:endParaRPr>
          </a:p>
        </p:txBody>
      </p:sp>
      <p:sp>
        <p:nvSpPr>
          <p:cNvPr id="543" name="Google Shape;543;p2"/>
          <p:cNvSpPr txBox="1"/>
          <p:nvPr>
            <p:ph idx="15" type="title"/>
          </p:nvPr>
        </p:nvSpPr>
        <p:spPr>
          <a:xfrm>
            <a:off x="4917124" y="3381775"/>
            <a:ext cx="7389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rgbClr val="0928B8"/>
                </a:solidFill>
                <a:latin typeface="Teko"/>
                <a:ea typeface="Teko"/>
                <a:cs typeface="Teko"/>
                <a:sym typeface="Teko"/>
              </a:rPr>
              <a:t>04</a:t>
            </a:r>
            <a:endParaRPr>
              <a:solidFill>
                <a:srgbClr val="0928B8"/>
              </a:solidFill>
              <a:latin typeface="Teko"/>
              <a:ea typeface="Teko"/>
              <a:cs typeface="Teko"/>
              <a:sym typeface="Teko"/>
            </a:endParaRPr>
          </a:p>
        </p:txBody>
      </p:sp>
      <p:sp>
        <p:nvSpPr>
          <p:cNvPr id="544" name="Google Shape;544;p2"/>
          <p:cNvSpPr txBox="1"/>
          <p:nvPr>
            <p:ph type="ctrTitle"/>
          </p:nvPr>
        </p:nvSpPr>
        <p:spPr>
          <a:xfrm>
            <a:off x="4904264" y="4021639"/>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0928B8"/>
              </a:solidFill>
              <a:latin typeface="Teko"/>
              <a:ea typeface="Teko"/>
              <a:cs typeface="Teko"/>
              <a:sym typeface="Teko"/>
            </a:endParaRPr>
          </a:p>
          <a:p>
            <a:pPr indent="0" lvl="0" marL="0" rtl="0" algn="l">
              <a:lnSpc>
                <a:spcPct val="100000"/>
              </a:lnSpc>
              <a:spcBef>
                <a:spcPts val="0"/>
              </a:spcBef>
              <a:spcAft>
                <a:spcPts val="0"/>
              </a:spcAft>
              <a:buSzPts val="1800"/>
              <a:buNone/>
            </a:pPr>
            <a:r>
              <a:rPr lang="en-US">
                <a:solidFill>
                  <a:srgbClr val="0928B8"/>
                </a:solidFill>
              </a:rPr>
              <a:t>Conclusion: The Optimal Model</a:t>
            </a:r>
            <a:endParaRPr>
              <a:solidFill>
                <a:srgbClr val="0928B8"/>
              </a:solidFill>
              <a:latin typeface="Teko"/>
              <a:ea typeface="Teko"/>
              <a:cs typeface="Teko"/>
              <a:sym typeface="Teko"/>
            </a:endParaRPr>
          </a:p>
        </p:txBody>
      </p:sp>
      <p:sp>
        <p:nvSpPr>
          <p:cNvPr id="545" name="Google Shape;545;p2"/>
          <p:cNvSpPr txBox="1"/>
          <p:nvPr>
            <p:ph idx="2" type="title"/>
          </p:nvPr>
        </p:nvSpPr>
        <p:spPr>
          <a:xfrm>
            <a:off x="4307524" y="4075100"/>
            <a:ext cx="7389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rgbClr val="0928B8"/>
                </a:solidFill>
                <a:latin typeface="Teko"/>
                <a:ea typeface="Teko"/>
                <a:cs typeface="Teko"/>
                <a:sym typeface="Teko"/>
              </a:rPr>
              <a:t>0</a:t>
            </a:r>
            <a:r>
              <a:rPr lang="en-US">
                <a:solidFill>
                  <a:srgbClr val="0928B8"/>
                </a:solidFill>
              </a:rPr>
              <a:t>5</a:t>
            </a:r>
            <a:endParaRPr>
              <a:solidFill>
                <a:srgbClr val="0928B8"/>
              </a:solidFill>
              <a:latin typeface="Teko"/>
              <a:ea typeface="Teko"/>
              <a:cs typeface="Teko"/>
              <a:sym typeface="Tek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6" name="Shape 956"/>
        <p:cNvGrpSpPr/>
        <p:nvPr/>
      </p:nvGrpSpPr>
      <p:grpSpPr>
        <a:xfrm>
          <a:off x="0" y="0"/>
          <a:ext cx="0" cy="0"/>
          <a:chOff x="0" y="0"/>
          <a:chExt cx="0" cy="0"/>
        </a:xfrm>
      </p:grpSpPr>
      <p:pic>
        <p:nvPicPr>
          <p:cNvPr id="957" name="Google Shape;957;g915babf42c_0_1666"/>
          <p:cNvPicPr preferRelativeResize="0"/>
          <p:nvPr/>
        </p:nvPicPr>
        <p:blipFill rotWithShape="1">
          <a:blip r:embed="rId3">
            <a:alphaModFix/>
          </a:blip>
          <a:srcRect b="0" l="2818" r="0" t="3138"/>
          <a:stretch/>
        </p:blipFill>
        <p:spPr>
          <a:xfrm>
            <a:off x="547700" y="1000125"/>
            <a:ext cx="3873700" cy="4084225"/>
          </a:xfrm>
          <a:prstGeom prst="rect">
            <a:avLst/>
          </a:prstGeom>
          <a:noFill/>
          <a:ln>
            <a:noFill/>
          </a:ln>
        </p:spPr>
      </p:pic>
      <p:sp>
        <p:nvSpPr>
          <p:cNvPr id="958" name="Google Shape;958;g915babf42c_0_1666"/>
          <p:cNvSpPr txBox="1"/>
          <p:nvPr>
            <p:ph type="ctrTitle"/>
          </p:nvPr>
        </p:nvSpPr>
        <p:spPr>
          <a:xfrm>
            <a:off x="471100" y="78250"/>
            <a:ext cx="4317300" cy="719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FEATURE IMPORTANCE</a:t>
            </a:r>
            <a:endParaRPr>
              <a:solidFill>
                <a:srgbClr val="0928B8"/>
              </a:solidFill>
            </a:endParaRPr>
          </a:p>
        </p:txBody>
      </p:sp>
      <p:cxnSp>
        <p:nvCxnSpPr>
          <p:cNvPr id="959" name="Google Shape;959;g915babf42c_0_1666"/>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
        <p:nvSpPr>
          <p:cNvPr id="960" name="Google Shape;960;g915babf42c_0_1666"/>
          <p:cNvSpPr txBox="1"/>
          <p:nvPr/>
        </p:nvSpPr>
        <p:spPr>
          <a:xfrm>
            <a:off x="4672050" y="2347125"/>
            <a:ext cx="2221800" cy="10344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lang="en-US" sz="1200">
                <a:solidFill>
                  <a:srgbClr val="0928B8"/>
                </a:solidFill>
                <a:latin typeface="Abel"/>
                <a:ea typeface="Abel"/>
                <a:cs typeface="Abel"/>
                <a:sym typeface="Abel"/>
              </a:rPr>
              <a:t>Year 1 Sales, North America Sales and Japan Sales are the three most important features.  </a:t>
            </a:r>
            <a:endParaRPr sz="1200">
              <a:solidFill>
                <a:srgbClr val="0928B8"/>
              </a:solidFill>
              <a:latin typeface="Abel"/>
              <a:ea typeface="Abel"/>
              <a:cs typeface="Abel"/>
              <a:sym typeface="Abel"/>
            </a:endParaRPr>
          </a:p>
          <a:p>
            <a:pPr indent="0" lvl="0" marL="457200" rtl="0" algn="l">
              <a:lnSpc>
                <a:spcPct val="100000"/>
              </a:lnSpc>
              <a:spcBef>
                <a:spcPts val="0"/>
              </a:spcBef>
              <a:spcAft>
                <a:spcPts val="0"/>
              </a:spcAft>
              <a:buNone/>
            </a:pPr>
            <a:r>
              <a:t/>
            </a:r>
            <a:endParaRPr sz="1200">
              <a:solidFill>
                <a:srgbClr val="0928B8"/>
              </a:solidFill>
              <a:latin typeface="Abel"/>
              <a:ea typeface="Abel"/>
              <a:cs typeface="Abel"/>
              <a:sym typeface="Abel"/>
            </a:endParaRPr>
          </a:p>
          <a:p>
            <a:pPr indent="0" lvl="0" marL="0" rtl="0" algn="l">
              <a:lnSpc>
                <a:spcPct val="100000"/>
              </a:lnSpc>
              <a:spcBef>
                <a:spcPts val="300"/>
              </a:spcBef>
              <a:spcAft>
                <a:spcPts val="0"/>
              </a:spcAft>
              <a:buNone/>
            </a:pPr>
            <a:r>
              <a:t/>
            </a:r>
            <a:endParaRPr sz="1200">
              <a:solidFill>
                <a:srgbClr val="0928B8"/>
              </a:solidFill>
              <a:latin typeface="Abel"/>
              <a:ea typeface="Abel"/>
              <a:cs typeface="Abel"/>
              <a:sym typeface="Abel"/>
            </a:endParaRPr>
          </a:p>
        </p:txBody>
      </p:sp>
      <p:cxnSp>
        <p:nvCxnSpPr>
          <p:cNvPr id="961" name="Google Shape;961;g915babf42c_0_1666"/>
          <p:cNvCxnSpPr/>
          <p:nvPr/>
        </p:nvCxnSpPr>
        <p:spPr>
          <a:xfrm>
            <a:off x="5029200" y="2228850"/>
            <a:ext cx="300" cy="1152600"/>
          </a:xfrm>
          <a:prstGeom prst="straightConnector1">
            <a:avLst/>
          </a:prstGeom>
          <a:noFill/>
          <a:ln cap="flat" cmpd="sng" w="19050">
            <a:solidFill>
              <a:srgbClr val="0928B8"/>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5" name="Shape 965"/>
        <p:cNvGrpSpPr/>
        <p:nvPr/>
      </p:nvGrpSpPr>
      <p:grpSpPr>
        <a:xfrm>
          <a:off x="0" y="0"/>
          <a:ext cx="0" cy="0"/>
          <a:chOff x="0" y="0"/>
          <a:chExt cx="0" cy="0"/>
        </a:xfrm>
      </p:grpSpPr>
      <p:cxnSp>
        <p:nvCxnSpPr>
          <p:cNvPr id="966" name="Google Shape;966;g915babf42c_0_455"/>
          <p:cNvCxnSpPr/>
          <p:nvPr/>
        </p:nvCxnSpPr>
        <p:spPr>
          <a:xfrm flipH="1" rot="10800000">
            <a:off x="296900" y="4171875"/>
            <a:ext cx="1251000" cy="9900"/>
          </a:xfrm>
          <a:prstGeom prst="straightConnector1">
            <a:avLst/>
          </a:prstGeom>
          <a:noFill/>
          <a:ln cap="flat" cmpd="sng" w="9525">
            <a:solidFill>
              <a:schemeClr val="dk2"/>
            </a:solidFill>
            <a:prstDash val="solid"/>
            <a:round/>
            <a:headEnd len="med" w="med" type="none"/>
            <a:tailEnd len="med" w="med" type="none"/>
          </a:ln>
        </p:spPr>
      </p:cxnSp>
      <p:sp>
        <p:nvSpPr>
          <p:cNvPr id="967" name="Google Shape;967;g915babf42c_0_455"/>
          <p:cNvSpPr txBox="1"/>
          <p:nvPr/>
        </p:nvSpPr>
        <p:spPr>
          <a:xfrm rot="-5400000">
            <a:off x="23063" y="4245876"/>
            <a:ext cx="672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t>NA Sales</a:t>
            </a:r>
            <a:endParaRPr sz="700"/>
          </a:p>
        </p:txBody>
      </p:sp>
      <p:sp>
        <p:nvSpPr>
          <p:cNvPr id="968" name="Google Shape;968;g915babf42c_0_455"/>
          <p:cNvSpPr/>
          <p:nvPr/>
        </p:nvSpPr>
        <p:spPr>
          <a:xfrm>
            <a:off x="360688" y="2336959"/>
            <a:ext cx="141900" cy="1744200"/>
          </a:xfrm>
          <a:prstGeom prst="flowChartAlternateProcess">
            <a:avLst/>
          </a:prstGeom>
          <a:solidFill>
            <a:srgbClr val="0928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915babf42c_0_455"/>
          <p:cNvSpPr/>
          <p:nvPr/>
        </p:nvSpPr>
        <p:spPr>
          <a:xfrm>
            <a:off x="357188" y="2192825"/>
            <a:ext cx="141900" cy="1116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915babf42c_0_455"/>
          <p:cNvSpPr/>
          <p:nvPr/>
        </p:nvSpPr>
        <p:spPr>
          <a:xfrm>
            <a:off x="578775" y="2405075"/>
            <a:ext cx="141900" cy="1676100"/>
          </a:xfrm>
          <a:prstGeom prst="flowChartAlternateProcess">
            <a:avLst/>
          </a:prstGeom>
          <a:solidFill>
            <a:srgbClr val="0928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915babf42c_0_455"/>
          <p:cNvSpPr/>
          <p:nvPr/>
        </p:nvSpPr>
        <p:spPr>
          <a:xfrm>
            <a:off x="817250" y="2762250"/>
            <a:ext cx="141900" cy="1319100"/>
          </a:xfrm>
          <a:prstGeom prst="flowChartAlternateProcess">
            <a:avLst/>
          </a:prstGeom>
          <a:solidFill>
            <a:srgbClr val="0928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g915babf42c_0_455"/>
          <p:cNvSpPr/>
          <p:nvPr/>
        </p:nvSpPr>
        <p:spPr>
          <a:xfrm>
            <a:off x="1059525" y="2909900"/>
            <a:ext cx="141900" cy="1171200"/>
          </a:xfrm>
          <a:prstGeom prst="flowChartAlternateProcess">
            <a:avLst/>
          </a:prstGeom>
          <a:solidFill>
            <a:srgbClr val="0928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915babf42c_0_455"/>
          <p:cNvSpPr/>
          <p:nvPr/>
        </p:nvSpPr>
        <p:spPr>
          <a:xfrm>
            <a:off x="1306850" y="3009900"/>
            <a:ext cx="141900" cy="1071300"/>
          </a:xfrm>
          <a:prstGeom prst="flowChartAlternateProcess">
            <a:avLst/>
          </a:prstGeom>
          <a:solidFill>
            <a:srgbClr val="0928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915babf42c_0_455"/>
          <p:cNvSpPr/>
          <p:nvPr/>
        </p:nvSpPr>
        <p:spPr>
          <a:xfrm>
            <a:off x="819150" y="2626213"/>
            <a:ext cx="141900" cy="1116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915babf42c_0_455"/>
          <p:cNvSpPr/>
          <p:nvPr/>
        </p:nvSpPr>
        <p:spPr>
          <a:xfrm>
            <a:off x="581025" y="2269025"/>
            <a:ext cx="141900" cy="1116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915babf42c_0_455"/>
          <p:cNvSpPr/>
          <p:nvPr/>
        </p:nvSpPr>
        <p:spPr>
          <a:xfrm>
            <a:off x="1062038" y="2764325"/>
            <a:ext cx="141900" cy="1116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g915babf42c_0_455"/>
          <p:cNvSpPr/>
          <p:nvPr/>
        </p:nvSpPr>
        <p:spPr>
          <a:xfrm>
            <a:off x="1304925" y="2864338"/>
            <a:ext cx="141900" cy="1116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915babf42c_0_455"/>
          <p:cNvSpPr txBox="1"/>
          <p:nvPr/>
        </p:nvSpPr>
        <p:spPr>
          <a:xfrm rot="-5400000">
            <a:off x="275475" y="4260174"/>
            <a:ext cx="6342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t>EU Sales</a:t>
            </a:r>
            <a:endParaRPr sz="700"/>
          </a:p>
        </p:txBody>
      </p:sp>
      <p:sp>
        <p:nvSpPr>
          <p:cNvPr id="979" name="Google Shape;979;g915babf42c_0_455"/>
          <p:cNvSpPr txBox="1"/>
          <p:nvPr/>
        </p:nvSpPr>
        <p:spPr>
          <a:xfrm rot="-5400000">
            <a:off x="373425" y="4243811"/>
            <a:ext cx="933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t>Other  Sales</a:t>
            </a:r>
            <a:endParaRPr sz="700"/>
          </a:p>
        </p:txBody>
      </p:sp>
      <p:sp>
        <p:nvSpPr>
          <p:cNvPr id="980" name="Google Shape;980;g915babf42c_0_455"/>
          <p:cNvSpPr txBox="1"/>
          <p:nvPr/>
        </p:nvSpPr>
        <p:spPr>
          <a:xfrm rot="-5400000">
            <a:off x="556913" y="4441586"/>
            <a:ext cx="1014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t>Ave Annual Sales</a:t>
            </a:r>
            <a:endParaRPr sz="700"/>
          </a:p>
        </p:txBody>
      </p:sp>
      <p:sp>
        <p:nvSpPr>
          <p:cNvPr id="981" name="Google Shape;981;g915babf42c_0_455"/>
          <p:cNvSpPr txBox="1"/>
          <p:nvPr/>
        </p:nvSpPr>
        <p:spPr>
          <a:xfrm rot="-5400000">
            <a:off x="926538" y="4314949"/>
            <a:ext cx="7818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t>Japan Sales</a:t>
            </a:r>
            <a:endParaRPr sz="700"/>
          </a:p>
        </p:txBody>
      </p:sp>
      <p:pic>
        <p:nvPicPr>
          <p:cNvPr id="982" name="Google Shape;982;g915babf42c_0_455"/>
          <p:cNvPicPr preferRelativeResize="0"/>
          <p:nvPr/>
        </p:nvPicPr>
        <p:blipFill>
          <a:blip r:embed="rId3">
            <a:alphaModFix/>
          </a:blip>
          <a:stretch>
            <a:fillRect/>
          </a:stretch>
        </p:blipFill>
        <p:spPr>
          <a:xfrm>
            <a:off x="1681479" y="2228811"/>
            <a:ext cx="3869600" cy="2680345"/>
          </a:xfrm>
          <a:prstGeom prst="rect">
            <a:avLst/>
          </a:prstGeom>
          <a:noFill/>
          <a:ln>
            <a:noFill/>
          </a:ln>
        </p:spPr>
      </p:pic>
      <p:pic>
        <p:nvPicPr>
          <p:cNvPr id="983" name="Google Shape;983;g915babf42c_0_455"/>
          <p:cNvPicPr preferRelativeResize="0"/>
          <p:nvPr/>
        </p:nvPicPr>
        <p:blipFill rotWithShape="1">
          <a:blip r:embed="rId4">
            <a:alphaModFix/>
          </a:blip>
          <a:srcRect b="0" l="0" r="3493" t="0"/>
          <a:stretch/>
        </p:blipFill>
        <p:spPr>
          <a:xfrm>
            <a:off x="5528700" y="2325750"/>
            <a:ext cx="3494801" cy="2583400"/>
          </a:xfrm>
          <a:prstGeom prst="rect">
            <a:avLst/>
          </a:prstGeom>
          <a:noFill/>
          <a:ln>
            <a:noFill/>
          </a:ln>
        </p:spPr>
      </p:pic>
      <p:sp>
        <p:nvSpPr>
          <p:cNvPr id="984" name="Google Shape;984;g915babf42c_0_455"/>
          <p:cNvSpPr txBox="1"/>
          <p:nvPr/>
        </p:nvSpPr>
        <p:spPr>
          <a:xfrm>
            <a:off x="240200" y="1928518"/>
            <a:ext cx="4521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0.94</a:t>
            </a:r>
            <a:endParaRPr sz="800">
              <a:latin typeface="Abel"/>
              <a:ea typeface="Abel"/>
              <a:cs typeface="Abel"/>
              <a:sym typeface="Abel"/>
            </a:endParaRPr>
          </a:p>
        </p:txBody>
      </p:sp>
      <p:sp>
        <p:nvSpPr>
          <p:cNvPr id="985" name="Google Shape;985;g915babf42c_0_455"/>
          <p:cNvSpPr txBox="1"/>
          <p:nvPr/>
        </p:nvSpPr>
        <p:spPr>
          <a:xfrm>
            <a:off x="462174" y="2010926"/>
            <a:ext cx="452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0.90</a:t>
            </a:r>
            <a:endParaRPr sz="800">
              <a:latin typeface="Abel"/>
              <a:ea typeface="Abel"/>
              <a:cs typeface="Abel"/>
              <a:sym typeface="Abel"/>
            </a:endParaRPr>
          </a:p>
        </p:txBody>
      </p:sp>
      <p:sp>
        <p:nvSpPr>
          <p:cNvPr id="986" name="Google Shape;986;g915babf42c_0_455"/>
          <p:cNvSpPr txBox="1"/>
          <p:nvPr/>
        </p:nvSpPr>
        <p:spPr>
          <a:xfrm>
            <a:off x="668411" y="2326908"/>
            <a:ext cx="452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0.74</a:t>
            </a:r>
            <a:endParaRPr sz="800">
              <a:latin typeface="Abel"/>
              <a:ea typeface="Abel"/>
              <a:cs typeface="Abel"/>
              <a:sym typeface="Abel"/>
            </a:endParaRPr>
          </a:p>
        </p:txBody>
      </p:sp>
      <p:sp>
        <p:nvSpPr>
          <p:cNvPr id="987" name="Google Shape;987;g915babf42c_0_455"/>
          <p:cNvSpPr txBox="1"/>
          <p:nvPr/>
        </p:nvSpPr>
        <p:spPr>
          <a:xfrm>
            <a:off x="917303" y="2456945"/>
            <a:ext cx="452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0.65</a:t>
            </a:r>
            <a:endParaRPr sz="800">
              <a:latin typeface="Abel"/>
              <a:ea typeface="Abel"/>
              <a:cs typeface="Abel"/>
              <a:sym typeface="Abel"/>
            </a:endParaRPr>
          </a:p>
        </p:txBody>
      </p:sp>
      <p:sp>
        <p:nvSpPr>
          <p:cNvPr id="988" name="Google Shape;988;g915babf42c_0_455"/>
          <p:cNvSpPr txBox="1"/>
          <p:nvPr/>
        </p:nvSpPr>
        <p:spPr>
          <a:xfrm>
            <a:off x="1179448" y="2586982"/>
            <a:ext cx="452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0.61</a:t>
            </a:r>
            <a:endParaRPr sz="800">
              <a:latin typeface="Abel"/>
              <a:ea typeface="Abel"/>
              <a:cs typeface="Abel"/>
              <a:sym typeface="Abel"/>
            </a:endParaRPr>
          </a:p>
        </p:txBody>
      </p:sp>
      <p:sp>
        <p:nvSpPr>
          <p:cNvPr id="989" name="Google Shape;989;g915babf42c_0_455"/>
          <p:cNvSpPr txBox="1"/>
          <p:nvPr>
            <p:ph type="ctrTitle"/>
          </p:nvPr>
        </p:nvSpPr>
        <p:spPr>
          <a:xfrm>
            <a:off x="-64959" y="-418152"/>
            <a:ext cx="7810800" cy="120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FEATURE ENGINEERING:  Correlations, Embedded Feature Selection, p-values</a:t>
            </a:r>
            <a:endParaRPr>
              <a:solidFill>
                <a:srgbClr val="0928B8"/>
              </a:solidFill>
            </a:endParaRPr>
          </a:p>
        </p:txBody>
      </p:sp>
      <p:sp>
        <p:nvSpPr>
          <p:cNvPr id="990" name="Google Shape;990;g915babf42c_0_455"/>
          <p:cNvSpPr txBox="1"/>
          <p:nvPr/>
        </p:nvSpPr>
        <p:spPr>
          <a:xfrm>
            <a:off x="201275" y="1428325"/>
            <a:ext cx="21693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928B8"/>
                </a:solidFill>
                <a:latin typeface="Teko"/>
                <a:ea typeface="Teko"/>
                <a:cs typeface="Teko"/>
                <a:sym typeface="Teko"/>
              </a:rPr>
              <a:t>Feature Variables with</a:t>
            </a:r>
            <a:endParaRPr sz="1200">
              <a:solidFill>
                <a:srgbClr val="0928B8"/>
              </a:solidFill>
              <a:latin typeface="Teko"/>
              <a:ea typeface="Teko"/>
              <a:cs typeface="Teko"/>
              <a:sym typeface="Teko"/>
            </a:endParaRPr>
          </a:p>
          <a:p>
            <a:pPr indent="0" lvl="0" marL="0" rtl="0" algn="l">
              <a:spcBef>
                <a:spcPts val="0"/>
              </a:spcBef>
              <a:spcAft>
                <a:spcPts val="0"/>
              </a:spcAft>
              <a:buNone/>
            </a:pPr>
            <a:r>
              <a:rPr lang="en-US" sz="1200">
                <a:solidFill>
                  <a:srgbClr val="0928B8"/>
                </a:solidFill>
                <a:latin typeface="Teko"/>
                <a:ea typeface="Teko"/>
                <a:cs typeface="Teko"/>
                <a:sym typeface="Teko"/>
              </a:rPr>
              <a:t>Correlation &gt; .50 Global Sales</a:t>
            </a:r>
            <a:endParaRPr sz="1200">
              <a:solidFill>
                <a:srgbClr val="0928B8"/>
              </a:solidFill>
              <a:latin typeface="Teko"/>
              <a:ea typeface="Teko"/>
              <a:cs typeface="Teko"/>
              <a:sym typeface="Teko"/>
            </a:endParaRPr>
          </a:p>
        </p:txBody>
      </p:sp>
      <p:sp>
        <p:nvSpPr>
          <p:cNvPr id="991" name="Google Shape;991;g915babf42c_0_455"/>
          <p:cNvSpPr txBox="1"/>
          <p:nvPr/>
        </p:nvSpPr>
        <p:spPr>
          <a:xfrm>
            <a:off x="2934160" y="1419866"/>
            <a:ext cx="21693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000FF"/>
                </a:solidFill>
                <a:latin typeface="Teko"/>
                <a:ea typeface="Teko"/>
                <a:cs typeface="Teko"/>
                <a:sym typeface="Teko"/>
              </a:rPr>
              <a:t>Feature Importance using Lasso Model </a:t>
            </a:r>
            <a:endParaRPr sz="1200">
              <a:solidFill>
                <a:srgbClr val="0000FF"/>
              </a:solidFill>
              <a:latin typeface="Teko"/>
              <a:ea typeface="Teko"/>
              <a:cs typeface="Teko"/>
              <a:sym typeface="Teko"/>
            </a:endParaRPr>
          </a:p>
        </p:txBody>
      </p:sp>
      <p:sp>
        <p:nvSpPr>
          <p:cNvPr id="992" name="Google Shape;992;g915babf42c_0_455"/>
          <p:cNvSpPr txBox="1"/>
          <p:nvPr/>
        </p:nvSpPr>
        <p:spPr>
          <a:xfrm>
            <a:off x="6622410" y="1445460"/>
            <a:ext cx="21693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1EAFE"/>
                </a:solidFill>
                <a:latin typeface="Teko"/>
                <a:ea typeface="Teko"/>
                <a:cs typeface="Teko"/>
                <a:sym typeface="Teko"/>
              </a:rPr>
              <a:t>Feature Variables’ p value </a:t>
            </a:r>
            <a:endParaRPr sz="1200">
              <a:solidFill>
                <a:srgbClr val="31EAFE"/>
              </a:solidFill>
              <a:latin typeface="Teko"/>
              <a:ea typeface="Teko"/>
              <a:cs typeface="Teko"/>
              <a:sym typeface="Teko"/>
            </a:endParaRPr>
          </a:p>
        </p:txBody>
      </p:sp>
      <p:cxnSp>
        <p:nvCxnSpPr>
          <p:cNvPr id="993" name="Google Shape;993;g915babf42c_0_455"/>
          <p:cNvCxnSpPr/>
          <p:nvPr/>
        </p:nvCxnSpPr>
        <p:spPr>
          <a:xfrm>
            <a:off x="0" y="730377"/>
            <a:ext cx="2392500" cy="600"/>
          </a:xfrm>
          <a:prstGeom prst="straightConnector1">
            <a:avLst/>
          </a:prstGeom>
          <a:noFill/>
          <a:ln cap="flat" cmpd="sng" w="28575">
            <a:solidFill>
              <a:srgbClr val="0928B8"/>
            </a:solidFill>
            <a:prstDash val="solid"/>
            <a:round/>
            <a:headEnd len="med" w="med" type="none"/>
            <a:tailEnd len="med" w="med" type="none"/>
          </a:ln>
        </p:spPr>
      </p:cxnSp>
      <p:sp>
        <p:nvSpPr>
          <p:cNvPr id="994" name="Google Shape;994;g915babf42c_0_455"/>
          <p:cNvSpPr txBox="1"/>
          <p:nvPr/>
        </p:nvSpPr>
        <p:spPr>
          <a:xfrm>
            <a:off x="313175" y="768125"/>
            <a:ext cx="7240200" cy="723300"/>
          </a:xfrm>
          <a:prstGeom prst="rect">
            <a:avLst/>
          </a:prstGeom>
          <a:noFill/>
          <a:ln>
            <a:noFill/>
          </a:ln>
        </p:spPr>
        <p:txBody>
          <a:bodyPr anchorCtr="0" anchor="ctr" bIns="91425" lIns="91425" spcFirstLastPara="1" rIns="91425" wrap="square" tIns="91425">
            <a:noAutofit/>
          </a:bodyPr>
          <a:lstStyle/>
          <a:p>
            <a:pPr indent="-203200" lvl="0" marL="241300" marR="0" rtl="0" algn="l">
              <a:lnSpc>
                <a:spcPct val="115000"/>
              </a:lnSpc>
              <a:spcBef>
                <a:spcPts val="300"/>
              </a:spcBef>
              <a:spcAft>
                <a:spcPts val="0"/>
              </a:spcAft>
              <a:buClr>
                <a:srgbClr val="0928B8"/>
              </a:buClr>
              <a:buSzPts val="1200"/>
              <a:buFont typeface="Abel"/>
              <a:buChar char="◂"/>
            </a:pPr>
            <a:r>
              <a:rPr i="0" lang="en-US" sz="1000" u="none" cap="none" strike="noStrike">
                <a:solidFill>
                  <a:srgbClr val="0928B8"/>
                </a:solidFill>
                <a:latin typeface="Abel"/>
                <a:ea typeface="Abel"/>
                <a:cs typeface="Abel"/>
                <a:sym typeface="Abel"/>
              </a:rPr>
              <a:t>Three methods of feature selection suggested we only keep the Regional Sales features in our model</a:t>
            </a:r>
            <a:endParaRPr>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000" u="none" cap="none" strike="noStrike">
                <a:solidFill>
                  <a:srgbClr val="0928B8"/>
                </a:solidFill>
                <a:latin typeface="Abel"/>
                <a:ea typeface="Abel"/>
                <a:cs typeface="Abel"/>
                <a:sym typeface="Abel"/>
              </a:rPr>
              <a:t>These variables help us understand where to prioritize selling games, but they do not help explain what type of games to develop and for what platforms</a:t>
            </a:r>
            <a:endParaRPr>
              <a:solidFill>
                <a:srgbClr val="0928B8"/>
              </a:solidFill>
              <a:latin typeface="Abel"/>
              <a:ea typeface="Abel"/>
              <a:cs typeface="Abel"/>
              <a:sym typeface="Abe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8" name="Shape 998"/>
        <p:cNvGrpSpPr/>
        <p:nvPr/>
      </p:nvGrpSpPr>
      <p:grpSpPr>
        <a:xfrm>
          <a:off x="0" y="0"/>
          <a:ext cx="0" cy="0"/>
          <a:chOff x="0" y="0"/>
          <a:chExt cx="0" cy="0"/>
        </a:xfrm>
      </p:grpSpPr>
      <p:pic>
        <p:nvPicPr>
          <p:cNvPr id="999" name="Google Shape;999;g915babf42c_0_329"/>
          <p:cNvPicPr preferRelativeResize="0"/>
          <p:nvPr/>
        </p:nvPicPr>
        <p:blipFill rotWithShape="1">
          <a:blip r:embed="rId3">
            <a:alphaModFix/>
          </a:blip>
          <a:srcRect b="0" l="8206" r="0" t="0"/>
          <a:stretch/>
        </p:blipFill>
        <p:spPr>
          <a:xfrm>
            <a:off x="103300" y="1116625"/>
            <a:ext cx="4720375" cy="3964725"/>
          </a:xfrm>
          <a:prstGeom prst="rect">
            <a:avLst/>
          </a:prstGeom>
          <a:noFill/>
          <a:ln>
            <a:noFill/>
          </a:ln>
        </p:spPr>
      </p:pic>
      <p:grpSp>
        <p:nvGrpSpPr>
          <p:cNvPr id="1000" name="Google Shape;1000;g915babf42c_0_329"/>
          <p:cNvGrpSpPr/>
          <p:nvPr/>
        </p:nvGrpSpPr>
        <p:grpSpPr>
          <a:xfrm>
            <a:off x="4667243" y="1111608"/>
            <a:ext cx="1958097" cy="2107563"/>
            <a:chOff x="4495800" y="666750"/>
            <a:chExt cx="2253276" cy="2419149"/>
          </a:xfrm>
        </p:grpSpPr>
        <p:pic>
          <p:nvPicPr>
            <p:cNvPr id="1001" name="Google Shape;1001;g915babf42c_0_329"/>
            <p:cNvPicPr preferRelativeResize="0"/>
            <p:nvPr/>
          </p:nvPicPr>
          <p:blipFill rotWithShape="1">
            <a:blip r:embed="rId4">
              <a:alphaModFix/>
            </a:blip>
            <a:srcRect b="4433" l="46558" r="0" t="20423"/>
            <a:stretch/>
          </p:blipFill>
          <p:spPr>
            <a:xfrm>
              <a:off x="5061450" y="1311800"/>
              <a:ext cx="1687626" cy="1774099"/>
            </a:xfrm>
            <a:prstGeom prst="rect">
              <a:avLst/>
            </a:prstGeom>
            <a:noFill/>
            <a:ln>
              <a:noFill/>
            </a:ln>
          </p:spPr>
        </p:pic>
        <p:sp>
          <p:nvSpPr>
            <p:cNvPr id="1002" name="Google Shape;1002;g915babf42c_0_329"/>
            <p:cNvSpPr txBox="1"/>
            <p:nvPr/>
          </p:nvSpPr>
          <p:spPr>
            <a:xfrm>
              <a:off x="4495800" y="1514475"/>
              <a:ext cx="5658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NA</a:t>
              </a:r>
              <a:endParaRPr sz="1000">
                <a:latin typeface="Abel"/>
                <a:ea typeface="Abel"/>
                <a:cs typeface="Abel"/>
                <a:sym typeface="Abel"/>
              </a:endParaRPr>
            </a:p>
            <a:p>
              <a:pPr indent="0" lvl="0" marL="0" rtl="0" algn="l">
                <a:spcBef>
                  <a:spcPts val="0"/>
                </a:spcBef>
                <a:spcAft>
                  <a:spcPts val="0"/>
                </a:spcAft>
                <a:buNone/>
              </a:pPr>
              <a:r>
                <a:rPr lang="en-US" sz="1000">
                  <a:latin typeface="Abel"/>
                  <a:ea typeface="Abel"/>
                  <a:cs typeface="Abel"/>
                  <a:sym typeface="Abel"/>
                </a:rPr>
                <a:t>Sales</a:t>
              </a:r>
              <a:endParaRPr sz="1000">
                <a:latin typeface="Abel"/>
                <a:ea typeface="Abel"/>
                <a:cs typeface="Abel"/>
                <a:sym typeface="Abel"/>
              </a:endParaRPr>
            </a:p>
          </p:txBody>
        </p:sp>
        <p:sp>
          <p:nvSpPr>
            <p:cNvPr id="1003" name="Google Shape;1003;g915babf42c_0_329"/>
            <p:cNvSpPr txBox="1"/>
            <p:nvPr/>
          </p:nvSpPr>
          <p:spPr>
            <a:xfrm>
              <a:off x="4495800" y="2171700"/>
              <a:ext cx="6516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Ave Annual</a:t>
              </a:r>
              <a:endParaRPr sz="1000">
                <a:latin typeface="Abel"/>
                <a:ea typeface="Abel"/>
                <a:cs typeface="Abel"/>
                <a:sym typeface="Abel"/>
              </a:endParaRPr>
            </a:p>
            <a:p>
              <a:pPr indent="0" lvl="0" marL="0" rtl="0" algn="l">
                <a:spcBef>
                  <a:spcPts val="0"/>
                </a:spcBef>
                <a:spcAft>
                  <a:spcPts val="0"/>
                </a:spcAft>
                <a:buNone/>
              </a:pPr>
              <a:r>
                <a:rPr lang="en-US" sz="1000">
                  <a:latin typeface="Abel"/>
                  <a:ea typeface="Abel"/>
                  <a:cs typeface="Abel"/>
                  <a:sym typeface="Abel"/>
                </a:rPr>
                <a:t>Sales</a:t>
              </a:r>
              <a:endParaRPr sz="1000">
                <a:latin typeface="Abel"/>
                <a:ea typeface="Abel"/>
                <a:cs typeface="Abel"/>
                <a:sym typeface="Abel"/>
              </a:endParaRPr>
            </a:p>
          </p:txBody>
        </p:sp>
        <p:sp>
          <p:nvSpPr>
            <p:cNvPr id="1004" name="Google Shape;1004;g915babf42c_0_329"/>
            <p:cNvSpPr txBox="1"/>
            <p:nvPr/>
          </p:nvSpPr>
          <p:spPr>
            <a:xfrm>
              <a:off x="5200650" y="838200"/>
              <a:ext cx="5658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NA</a:t>
              </a:r>
              <a:endParaRPr sz="1000">
                <a:latin typeface="Abel"/>
                <a:ea typeface="Abel"/>
                <a:cs typeface="Abel"/>
                <a:sym typeface="Abel"/>
              </a:endParaRPr>
            </a:p>
            <a:p>
              <a:pPr indent="0" lvl="0" marL="0" rtl="0" algn="l">
                <a:spcBef>
                  <a:spcPts val="0"/>
                </a:spcBef>
                <a:spcAft>
                  <a:spcPts val="0"/>
                </a:spcAft>
                <a:buNone/>
              </a:pPr>
              <a:r>
                <a:rPr lang="en-US" sz="1000">
                  <a:latin typeface="Abel"/>
                  <a:ea typeface="Abel"/>
                  <a:cs typeface="Abel"/>
                  <a:sym typeface="Abel"/>
                </a:rPr>
                <a:t>Sales</a:t>
              </a:r>
              <a:endParaRPr sz="1000">
                <a:latin typeface="Abel"/>
                <a:ea typeface="Abel"/>
                <a:cs typeface="Abel"/>
                <a:sym typeface="Abel"/>
              </a:endParaRPr>
            </a:p>
          </p:txBody>
        </p:sp>
        <p:sp>
          <p:nvSpPr>
            <p:cNvPr id="1005" name="Google Shape;1005;g915babf42c_0_329"/>
            <p:cNvSpPr txBox="1"/>
            <p:nvPr/>
          </p:nvSpPr>
          <p:spPr>
            <a:xfrm>
              <a:off x="5934075" y="666750"/>
              <a:ext cx="6516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Ave Annual</a:t>
              </a:r>
              <a:endParaRPr sz="900"/>
            </a:p>
            <a:p>
              <a:pPr indent="0" lvl="0" marL="0" rtl="0" algn="l">
                <a:spcBef>
                  <a:spcPts val="0"/>
                </a:spcBef>
                <a:spcAft>
                  <a:spcPts val="0"/>
                </a:spcAft>
                <a:buNone/>
              </a:pPr>
              <a:r>
                <a:rPr lang="en-US" sz="900"/>
                <a:t>Sales</a:t>
              </a:r>
              <a:endParaRPr sz="900"/>
            </a:p>
          </p:txBody>
        </p:sp>
        <p:sp>
          <p:nvSpPr>
            <p:cNvPr id="1006" name="Google Shape;1006;g915babf42c_0_329"/>
            <p:cNvSpPr txBox="1"/>
            <p:nvPr/>
          </p:nvSpPr>
          <p:spPr>
            <a:xfrm>
              <a:off x="5200639" y="2352663"/>
              <a:ext cx="4476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0.56</a:t>
              </a:r>
              <a:endParaRPr sz="800"/>
            </a:p>
          </p:txBody>
        </p:sp>
        <p:sp>
          <p:nvSpPr>
            <p:cNvPr id="1007" name="Google Shape;1007;g915babf42c_0_329"/>
            <p:cNvSpPr txBox="1"/>
            <p:nvPr/>
          </p:nvSpPr>
          <p:spPr>
            <a:xfrm>
              <a:off x="6048399" y="1552588"/>
              <a:ext cx="4476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0.56</a:t>
              </a:r>
              <a:endParaRPr sz="800"/>
            </a:p>
          </p:txBody>
        </p:sp>
        <p:sp>
          <p:nvSpPr>
            <p:cNvPr id="1008" name="Google Shape;1008;g915babf42c_0_329"/>
            <p:cNvSpPr txBox="1"/>
            <p:nvPr/>
          </p:nvSpPr>
          <p:spPr>
            <a:xfrm>
              <a:off x="6101563" y="2352675"/>
              <a:ext cx="294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1</a:t>
              </a:r>
              <a:endParaRPr sz="800"/>
            </a:p>
          </p:txBody>
        </p:sp>
        <p:sp>
          <p:nvSpPr>
            <p:cNvPr id="1009" name="Google Shape;1009;g915babf42c_0_329"/>
            <p:cNvSpPr txBox="1"/>
            <p:nvPr/>
          </p:nvSpPr>
          <p:spPr>
            <a:xfrm>
              <a:off x="5330038" y="1552575"/>
              <a:ext cx="294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1</a:t>
              </a:r>
              <a:endParaRPr sz="800"/>
            </a:p>
          </p:txBody>
        </p:sp>
      </p:grpSp>
      <p:grpSp>
        <p:nvGrpSpPr>
          <p:cNvPr id="1010" name="Google Shape;1010;g915babf42c_0_329"/>
          <p:cNvGrpSpPr/>
          <p:nvPr/>
        </p:nvGrpSpPr>
        <p:grpSpPr>
          <a:xfrm>
            <a:off x="4657653" y="3212245"/>
            <a:ext cx="1958065" cy="1864827"/>
            <a:chOff x="4552950" y="3012075"/>
            <a:chExt cx="2196125" cy="2107625"/>
          </a:xfrm>
        </p:grpSpPr>
        <p:pic>
          <p:nvPicPr>
            <p:cNvPr id="1011" name="Google Shape;1011;g915babf42c_0_329"/>
            <p:cNvPicPr preferRelativeResize="0"/>
            <p:nvPr/>
          </p:nvPicPr>
          <p:blipFill rotWithShape="1">
            <a:blip r:embed="rId5">
              <a:alphaModFix/>
            </a:blip>
            <a:srcRect b="8803" l="43620" r="0" t="15502"/>
            <a:stretch/>
          </p:blipFill>
          <p:spPr>
            <a:xfrm>
              <a:off x="5072075" y="3436150"/>
              <a:ext cx="1677000" cy="1683550"/>
            </a:xfrm>
            <a:prstGeom prst="rect">
              <a:avLst/>
            </a:prstGeom>
            <a:noFill/>
            <a:ln>
              <a:noFill/>
            </a:ln>
          </p:spPr>
        </p:pic>
        <p:sp>
          <p:nvSpPr>
            <p:cNvPr id="1012" name="Google Shape;1012;g915babf42c_0_329"/>
            <p:cNvSpPr txBox="1"/>
            <p:nvPr/>
          </p:nvSpPr>
          <p:spPr>
            <a:xfrm>
              <a:off x="4552950" y="3576638"/>
              <a:ext cx="5658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NA</a:t>
              </a:r>
              <a:endParaRPr sz="900"/>
            </a:p>
            <a:p>
              <a:pPr indent="0" lvl="0" marL="0" rtl="0" algn="l">
                <a:spcBef>
                  <a:spcPts val="0"/>
                </a:spcBef>
                <a:spcAft>
                  <a:spcPts val="0"/>
                </a:spcAft>
                <a:buNone/>
              </a:pPr>
              <a:r>
                <a:rPr lang="en-US" sz="900"/>
                <a:t>Sales</a:t>
              </a:r>
              <a:endParaRPr sz="900"/>
            </a:p>
          </p:txBody>
        </p:sp>
        <p:sp>
          <p:nvSpPr>
            <p:cNvPr id="1013" name="Google Shape;1013;g915babf42c_0_329"/>
            <p:cNvSpPr txBox="1"/>
            <p:nvPr/>
          </p:nvSpPr>
          <p:spPr>
            <a:xfrm>
              <a:off x="4572000" y="4338638"/>
              <a:ext cx="5658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Other</a:t>
              </a:r>
              <a:endParaRPr sz="900"/>
            </a:p>
            <a:p>
              <a:pPr indent="0" lvl="0" marL="0" rtl="0" algn="l">
                <a:spcBef>
                  <a:spcPts val="0"/>
                </a:spcBef>
                <a:spcAft>
                  <a:spcPts val="0"/>
                </a:spcAft>
                <a:buNone/>
              </a:pPr>
              <a:r>
                <a:rPr lang="en-US" sz="900"/>
                <a:t>Sales</a:t>
              </a:r>
              <a:endParaRPr sz="900"/>
            </a:p>
          </p:txBody>
        </p:sp>
        <p:sp>
          <p:nvSpPr>
            <p:cNvPr id="1014" name="Google Shape;1014;g915babf42c_0_329"/>
            <p:cNvSpPr txBox="1"/>
            <p:nvPr/>
          </p:nvSpPr>
          <p:spPr>
            <a:xfrm>
              <a:off x="5229225" y="3012075"/>
              <a:ext cx="550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NA</a:t>
              </a:r>
              <a:endParaRPr sz="900"/>
            </a:p>
            <a:p>
              <a:pPr indent="0" lvl="0" marL="0" rtl="0" algn="l">
                <a:spcBef>
                  <a:spcPts val="0"/>
                </a:spcBef>
                <a:spcAft>
                  <a:spcPts val="0"/>
                </a:spcAft>
                <a:buNone/>
              </a:pPr>
              <a:r>
                <a:rPr lang="en-US" sz="900"/>
                <a:t>Sales</a:t>
              </a:r>
              <a:endParaRPr sz="900"/>
            </a:p>
          </p:txBody>
        </p:sp>
        <p:sp>
          <p:nvSpPr>
            <p:cNvPr id="1015" name="Google Shape;1015;g915babf42c_0_329"/>
            <p:cNvSpPr txBox="1"/>
            <p:nvPr/>
          </p:nvSpPr>
          <p:spPr>
            <a:xfrm>
              <a:off x="5981700" y="3012075"/>
              <a:ext cx="550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Other</a:t>
              </a:r>
              <a:endParaRPr sz="900"/>
            </a:p>
            <a:p>
              <a:pPr indent="0" lvl="0" marL="0" rtl="0" algn="l">
                <a:spcBef>
                  <a:spcPts val="0"/>
                </a:spcBef>
                <a:spcAft>
                  <a:spcPts val="0"/>
                </a:spcAft>
                <a:buNone/>
              </a:pPr>
              <a:r>
                <a:rPr lang="en-US" sz="900"/>
                <a:t>Sales</a:t>
              </a:r>
              <a:endParaRPr sz="900"/>
            </a:p>
          </p:txBody>
        </p:sp>
        <p:sp>
          <p:nvSpPr>
            <p:cNvPr id="1016" name="Google Shape;1016;g915babf42c_0_329"/>
            <p:cNvSpPr txBox="1"/>
            <p:nvPr/>
          </p:nvSpPr>
          <p:spPr>
            <a:xfrm>
              <a:off x="5295907" y="4424349"/>
              <a:ext cx="4905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0.63</a:t>
              </a:r>
              <a:endParaRPr sz="800"/>
            </a:p>
          </p:txBody>
        </p:sp>
        <p:sp>
          <p:nvSpPr>
            <p:cNvPr id="1017" name="Google Shape;1017;g915babf42c_0_329"/>
            <p:cNvSpPr txBox="1"/>
            <p:nvPr/>
          </p:nvSpPr>
          <p:spPr>
            <a:xfrm>
              <a:off x="5981697" y="3662368"/>
              <a:ext cx="4905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0.63</a:t>
              </a:r>
              <a:endParaRPr sz="800"/>
            </a:p>
          </p:txBody>
        </p:sp>
        <p:sp>
          <p:nvSpPr>
            <p:cNvPr id="1018" name="Google Shape;1018;g915babf42c_0_329"/>
            <p:cNvSpPr txBox="1"/>
            <p:nvPr/>
          </p:nvSpPr>
          <p:spPr>
            <a:xfrm>
              <a:off x="5339563" y="3662363"/>
              <a:ext cx="294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1</a:t>
              </a:r>
              <a:endParaRPr sz="800"/>
            </a:p>
          </p:txBody>
        </p:sp>
        <p:sp>
          <p:nvSpPr>
            <p:cNvPr id="1019" name="Google Shape;1019;g915babf42c_0_329"/>
            <p:cNvSpPr txBox="1"/>
            <p:nvPr/>
          </p:nvSpPr>
          <p:spPr>
            <a:xfrm>
              <a:off x="6149188" y="4424363"/>
              <a:ext cx="294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1</a:t>
              </a:r>
              <a:endParaRPr sz="800"/>
            </a:p>
          </p:txBody>
        </p:sp>
      </p:grpSp>
      <p:grpSp>
        <p:nvGrpSpPr>
          <p:cNvPr id="1020" name="Google Shape;1020;g915babf42c_0_329"/>
          <p:cNvGrpSpPr/>
          <p:nvPr/>
        </p:nvGrpSpPr>
        <p:grpSpPr>
          <a:xfrm>
            <a:off x="6781799" y="2215375"/>
            <a:ext cx="1900716" cy="2054042"/>
            <a:chOff x="6739836" y="1930983"/>
            <a:chExt cx="2275489" cy="2231441"/>
          </a:xfrm>
        </p:grpSpPr>
        <p:pic>
          <p:nvPicPr>
            <p:cNvPr id="1021" name="Google Shape;1021;g915babf42c_0_329"/>
            <p:cNvPicPr preferRelativeResize="0"/>
            <p:nvPr/>
          </p:nvPicPr>
          <p:blipFill rotWithShape="1">
            <a:blip r:embed="rId6">
              <a:alphaModFix/>
            </a:blip>
            <a:srcRect b="6963" l="41867" r="0" t="13183"/>
            <a:stretch/>
          </p:blipFill>
          <p:spPr>
            <a:xfrm>
              <a:off x="7258050" y="2357450"/>
              <a:ext cx="1757275" cy="1804975"/>
            </a:xfrm>
            <a:prstGeom prst="rect">
              <a:avLst/>
            </a:prstGeom>
            <a:noFill/>
            <a:ln>
              <a:noFill/>
            </a:ln>
          </p:spPr>
        </p:pic>
        <p:sp>
          <p:nvSpPr>
            <p:cNvPr id="1022" name="Google Shape;1022;g915babf42c_0_329"/>
            <p:cNvSpPr txBox="1"/>
            <p:nvPr/>
          </p:nvSpPr>
          <p:spPr>
            <a:xfrm>
              <a:off x="6739836" y="2521532"/>
              <a:ext cx="630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NA</a:t>
              </a:r>
              <a:endParaRPr sz="900"/>
            </a:p>
            <a:p>
              <a:pPr indent="0" lvl="0" marL="0" rtl="0" algn="l">
                <a:spcBef>
                  <a:spcPts val="0"/>
                </a:spcBef>
                <a:spcAft>
                  <a:spcPts val="0"/>
                </a:spcAft>
                <a:buNone/>
              </a:pPr>
              <a:r>
                <a:rPr lang="en-US" sz="900"/>
                <a:t>Sales</a:t>
              </a:r>
              <a:endParaRPr sz="900"/>
            </a:p>
          </p:txBody>
        </p:sp>
        <p:sp>
          <p:nvSpPr>
            <p:cNvPr id="1023" name="Google Shape;1023;g915babf42c_0_329"/>
            <p:cNvSpPr txBox="1"/>
            <p:nvPr/>
          </p:nvSpPr>
          <p:spPr>
            <a:xfrm>
              <a:off x="6744535" y="3354965"/>
              <a:ext cx="630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EU</a:t>
              </a:r>
              <a:endParaRPr sz="900"/>
            </a:p>
            <a:p>
              <a:pPr indent="0" lvl="0" marL="0" rtl="0" algn="l">
                <a:spcBef>
                  <a:spcPts val="0"/>
                </a:spcBef>
                <a:spcAft>
                  <a:spcPts val="0"/>
                </a:spcAft>
                <a:buNone/>
              </a:pPr>
              <a:r>
                <a:rPr lang="en-US" sz="900"/>
                <a:t>Sales</a:t>
              </a:r>
              <a:endParaRPr sz="900"/>
            </a:p>
          </p:txBody>
        </p:sp>
        <p:sp>
          <p:nvSpPr>
            <p:cNvPr id="1024" name="Google Shape;1024;g915babf42c_0_329"/>
            <p:cNvSpPr txBox="1"/>
            <p:nvPr/>
          </p:nvSpPr>
          <p:spPr>
            <a:xfrm>
              <a:off x="7358928" y="1930983"/>
              <a:ext cx="630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NA</a:t>
              </a:r>
              <a:endParaRPr sz="900"/>
            </a:p>
            <a:p>
              <a:pPr indent="0" lvl="0" marL="0" rtl="0" algn="l">
                <a:spcBef>
                  <a:spcPts val="0"/>
                </a:spcBef>
                <a:spcAft>
                  <a:spcPts val="0"/>
                </a:spcAft>
                <a:buNone/>
              </a:pPr>
              <a:r>
                <a:rPr lang="en-US" sz="900"/>
                <a:t>Sales</a:t>
              </a:r>
              <a:endParaRPr sz="900"/>
            </a:p>
          </p:txBody>
        </p:sp>
        <p:sp>
          <p:nvSpPr>
            <p:cNvPr id="1025" name="Google Shape;1025;g915babf42c_0_329"/>
            <p:cNvSpPr txBox="1"/>
            <p:nvPr/>
          </p:nvSpPr>
          <p:spPr>
            <a:xfrm>
              <a:off x="8120896" y="1930983"/>
              <a:ext cx="630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EU</a:t>
              </a:r>
              <a:endParaRPr sz="900"/>
            </a:p>
            <a:p>
              <a:pPr indent="0" lvl="0" marL="0" rtl="0" algn="l">
                <a:spcBef>
                  <a:spcPts val="0"/>
                </a:spcBef>
                <a:spcAft>
                  <a:spcPts val="0"/>
                </a:spcAft>
                <a:buNone/>
              </a:pPr>
              <a:r>
                <a:rPr lang="en-US" sz="900"/>
                <a:t>Sales</a:t>
              </a:r>
              <a:endParaRPr sz="900"/>
            </a:p>
          </p:txBody>
        </p:sp>
        <p:sp>
          <p:nvSpPr>
            <p:cNvPr id="1026" name="Google Shape;1026;g915babf42c_0_329"/>
            <p:cNvSpPr txBox="1"/>
            <p:nvPr/>
          </p:nvSpPr>
          <p:spPr>
            <a:xfrm>
              <a:off x="7466071" y="3429001"/>
              <a:ext cx="5166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0.77</a:t>
              </a:r>
              <a:endParaRPr sz="800"/>
            </a:p>
          </p:txBody>
        </p:sp>
        <p:sp>
          <p:nvSpPr>
            <p:cNvPr id="1027" name="Google Shape;1027;g915babf42c_0_329"/>
            <p:cNvSpPr txBox="1"/>
            <p:nvPr/>
          </p:nvSpPr>
          <p:spPr>
            <a:xfrm>
              <a:off x="8234572" y="2619386"/>
              <a:ext cx="5166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0.77</a:t>
              </a:r>
              <a:endParaRPr sz="800"/>
            </a:p>
          </p:txBody>
        </p:sp>
        <p:sp>
          <p:nvSpPr>
            <p:cNvPr id="1028" name="Google Shape;1028;g915babf42c_0_329"/>
            <p:cNvSpPr txBox="1"/>
            <p:nvPr/>
          </p:nvSpPr>
          <p:spPr>
            <a:xfrm>
              <a:off x="7451110" y="2595568"/>
              <a:ext cx="516600" cy="2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t>1</a:t>
              </a:r>
              <a:endParaRPr sz="800"/>
            </a:p>
          </p:txBody>
        </p:sp>
        <p:sp>
          <p:nvSpPr>
            <p:cNvPr id="1029" name="Google Shape;1029;g915babf42c_0_329"/>
            <p:cNvSpPr txBox="1"/>
            <p:nvPr/>
          </p:nvSpPr>
          <p:spPr>
            <a:xfrm>
              <a:off x="8391546" y="3414725"/>
              <a:ext cx="2571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1</a:t>
              </a:r>
              <a:endParaRPr sz="800"/>
            </a:p>
          </p:txBody>
        </p:sp>
      </p:grpSp>
      <p:sp>
        <p:nvSpPr>
          <p:cNvPr id="1030" name="Google Shape;1030;g915babf42c_0_329"/>
          <p:cNvSpPr/>
          <p:nvPr/>
        </p:nvSpPr>
        <p:spPr>
          <a:xfrm>
            <a:off x="1047750" y="2177275"/>
            <a:ext cx="1143000" cy="708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915babf42c_0_329"/>
          <p:cNvSpPr txBox="1"/>
          <p:nvPr>
            <p:ph type="ctrTitle"/>
          </p:nvPr>
        </p:nvSpPr>
        <p:spPr>
          <a:xfrm>
            <a:off x="-200025" y="-19050"/>
            <a:ext cx="5029200" cy="55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FEATURE ENGINEERING:  Multi-collinearity</a:t>
            </a:r>
            <a:endParaRPr>
              <a:solidFill>
                <a:srgbClr val="0928B8"/>
              </a:solidFill>
            </a:endParaRPr>
          </a:p>
        </p:txBody>
      </p:sp>
      <p:cxnSp>
        <p:nvCxnSpPr>
          <p:cNvPr id="1032" name="Google Shape;1032;g915babf42c_0_329"/>
          <p:cNvCxnSpPr/>
          <p:nvPr/>
        </p:nvCxnSpPr>
        <p:spPr>
          <a:xfrm>
            <a:off x="0" y="511302"/>
            <a:ext cx="2392500" cy="600"/>
          </a:xfrm>
          <a:prstGeom prst="straightConnector1">
            <a:avLst/>
          </a:prstGeom>
          <a:noFill/>
          <a:ln cap="flat" cmpd="sng" w="28575">
            <a:solidFill>
              <a:srgbClr val="0928B8"/>
            </a:solidFill>
            <a:prstDash val="solid"/>
            <a:round/>
            <a:headEnd len="med" w="med" type="none"/>
            <a:tailEnd len="med" w="med" type="none"/>
          </a:ln>
        </p:spPr>
      </p:cxnSp>
      <p:sp>
        <p:nvSpPr>
          <p:cNvPr id="1033" name="Google Shape;1033;g915babf42c_0_329"/>
          <p:cNvSpPr txBox="1"/>
          <p:nvPr/>
        </p:nvSpPr>
        <p:spPr>
          <a:xfrm>
            <a:off x="163900" y="516300"/>
            <a:ext cx="7141800" cy="921900"/>
          </a:xfrm>
          <a:prstGeom prst="rect">
            <a:avLst/>
          </a:prstGeom>
          <a:noFill/>
          <a:ln>
            <a:noFill/>
          </a:ln>
        </p:spPr>
        <p:txBody>
          <a:bodyPr anchorCtr="0" anchor="ctr" bIns="91425" lIns="91425" spcFirstLastPara="1" rIns="91425" wrap="square" tIns="91425">
            <a:noAutofit/>
          </a:bodyPr>
          <a:lstStyle/>
          <a:p>
            <a:pPr indent="-196850" lvl="0" marL="241300" marR="0" rtl="0" algn="l">
              <a:lnSpc>
                <a:spcPct val="115000"/>
              </a:lnSpc>
              <a:spcBef>
                <a:spcPts val="300"/>
              </a:spcBef>
              <a:spcAft>
                <a:spcPts val="0"/>
              </a:spcAft>
              <a:buClr>
                <a:srgbClr val="0928B8"/>
              </a:buClr>
              <a:buSzPts val="1100"/>
              <a:buFont typeface="Abel"/>
              <a:buChar char="◂"/>
            </a:pPr>
            <a:r>
              <a:rPr i="0" lang="en-US" sz="1100" u="none" cap="none" strike="noStrike">
                <a:solidFill>
                  <a:srgbClr val="0928B8"/>
                </a:solidFill>
                <a:latin typeface="Abel"/>
                <a:ea typeface="Abel"/>
                <a:cs typeface="Abel"/>
                <a:sym typeface="Abel"/>
              </a:rPr>
              <a:t>Furthermore, most of these variables also show significant multi-collinearity with one another</a:t>
            </a:r>
            <a:endParaRPr sz="1100">
              <a:solidFill>
                <a:srgbClr val="0928B8"/>
              </a:solidFill>
              <a:latin typeface="Abel"/>
              <a:ea typeface="Abel"/>
              <a:cs typeface="Abel"/>
              <a:sym typeface="Abel"/>
            </a:endParaRPr>
          </a:p>
          <a:p>
            <a:pPr indent="-196850" lvl="0" marL="241300" marR="0" rtl="0" algn="l">
              <a:lnSpc>
                <a:spcPct val="115000"/>
              </a:lnSpc>
              <a:spcBef>
                <a:spcPts val="300"/>
              </a:spcBef>
              <a:spcAft>
                <a:spcPts val="0"/>
              </a:spcAft>
              <a:buClr>
                <a:srgbClr val="0928B8"/>
              </a:buClr>
              <a:buSzPts val="1100"/>
              <a:buFont typeface="Abel"/>
              <a:buChar char="◂"/>
            </a:pPr>
            <a:r>
              <a:rPr i="0" lang="en-US" sz="1100" u="none" cap="none" strike="noStrike">
                <a:solidFill>
                  <a:srgbClr val="0928B8"/>
                </a:solidFill>
                <a:latin typeface="Abel"/>
                <a:ea typeface="Abel"/>
                <a:cs typeface="Abel"/>
                <a:sym typeface="Abel"/>
              </a:rPr>
              <a:t>This suggests  we should keep the variable with the highest correlation to Global Sales (NA Sales) and remove the others that have high collinearity with NA Sales (EU Sales, Other Sales, &amp; Average Annual Sales)</a:t>
            </a:r>
            <a:endParaRPr sz="1100">
              <a:solidFill>
                <a:srgbClr val="0928B8"/>
              </a:solidFill>
              <a:latin typeface="Abel"/>
              <a:ea typeface="Abel"/>
              <a:cs typeface="Abel"/>
              <a:sym typeface="Abel"/>
            </a:endParaRPr>
          </a:p>
          <a:p>
            <a:pPr indent="-127000" lvl="0" marL="241300" marR="0" rtl="0" algn="l">
              <a:lnSpc>
                <a:spcPct val="115000"/>
              </a:lnSpc>
              <a:spcBef>
                <a:spcPts val="300"/>
              </a:spcBef>
              <a:spcAft>
                <a:spcPts val="0"/>
              </a:spcAft>
              <a:buClr>
                <a:srgbClr val="11FFFF"/>
              </a:buClr>
              <a:buSzPts val="1200"/>
              <a:buFont typeface="Roboto Slab"/>
              <a:buNone/>
            </a:pPr>
            <a:r>
              <a:t/>
            </a:r>
            <a:endParaRPr i="0" sz="1100" u="none" cap="none" strike="noStrike">
              <a:solidFill>
                <a:srgbClr val="0928B8"/>
              </a:solidFill>
              <a:latin typeface="Abel"/>
              <a:ea typeface="Abel"/>
              <a:cs typeface="Abel"/>
              <a:sym typeface="A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7" name="Shape 1037"/>
        <p:cNvGrpSpPr/>
        <p:nvPr/>
      </p:nvGrpSpPr>
      <p:grpSpPr>
        <a:xfrm>
          <a:off x="0" y="0"/>
          <a:ext cx="0" cy="0"/>
          <a:chOff x="0" y="0"/>
          <a:chExt cx="0" cy="0"/>
        </a:xfrm>
      </p:grpSpPr>
      <p:sp>
        <p:nvSpPr>
          <p:cNvPr id="1038" name="Google Shape;1038;p33"/>
          <p:cNvSpPr txBox="1"/>
          <p:nvPr>
            <p:ph type="ctrTitle"/>
          </p:nvPr>
        </p:nvSpPr>
        <p:spPr>
          <a:xfrm>
            <a:off x="-881482" y="58613"/>
            <a:ext cx="8310000" cy="67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MODEL COMPARISON:  Predicting sales, excluding Regional Sales</a:t>
            </a:r>
            <a:endParaRPr>
              <a:solidFill>
                <a:srgbClr val="0928B8"/>
              </a:solidFill>
            </a:endParaRPr>
          </a:p>
        </p:txBody>
      </p:sp>
      <p:graphicFrame>
        <p:nvGraphicFramePr>
          <p:cNvPr id="1039" name="Google Shape;1039;p33"/>
          <p:cNvGraphicFramePr/>
          <p:nvPr/>
        </p:nvGraphicFramePr>
        <p:xfrm>
          <a:off x="384355" y="2401311"/>
          <a:ext cx="3000000" cy="3000000"/>
        </p:xfrm>
        <a:graphic>
          <a:graphicData uri="http://schemas.openxmlformats.org/drawingml/2006/table">
            <a:tbl>
              <a:tblPr bandRow="1" firstRow="1">
                <a:noFill/>
                <a:tableStyleId>{BCA0938E-DC2C-4728-A6DC-FA1BA0E86F74}</a:tableStyleId>
              </a:tblPr>
              <a:tblGrid>
                <a:gridCol w="680100"/>
                <a:gridCol w="1433750"/>
                <a:gridCol w="3412375"/>
                <a:gridCol w="1129850"/>
                <a:gridCol w="798200"/>
                <a:gridCol w="855725"/>
              </a:tblGrid>
              <a:tr h="376325">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lteration </a:t>
                      </a:r>
                      <a:r>
                        <a:rPr lang="en-US" sz="1200">
                          <a:latin typeface="Abel"/>
                          <a:ea typeface="Abel"/>
                          <a:cs typeface="Abel"/>
                          <a:sym typeface="Abel"/>
                        </a:rPr>
                        <a:t>No</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Model</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Parameters</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MSE</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R-Squared</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Running</a:t>
                      </a:r>
                      <a:r>
                        <a:rPr lang="en-US" sz="1200" u="none" cap="none" strike="noStrike">
                          <a:latin typeface="Abel"/>
                          <a:ea typeface="Abel"/>
                          <a:cs typeface="Abel"/>
                          <a:sym typeface="Abel"/>
                        </a:rPr>
                        <a:t> Time (sec)</a:t>
                      </a:r>
                      <a:endParaRPr sz="1200" u="none" cap="none" strike="noStrike">
                        <a:latin typeface="Abel"/>
                        <a:ea typeface="Abel"/>
                        <a:cs typeface="Abel"/>
                        <a:sym typeface="Abel"/>
                      </a:endParaRPr>
                    </a:p>
                  </a:txBody>
                  <a:tcPr marT="45725" marB="45725" marR="91450" marL="91450">
                    <a:solidFill>
                      <a:srgbClr val="0000FF"/>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1</a:t>
                      </a:r>
                      <a:endParaRPr sz="1200">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Linear Regression</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Default</a:t>
                      </a:r>
                      <a:r>
                        <a:rPr lang="en-US" sz="1200" u="none" cap="none" strike="noStrike">
                          <a:solidFill>
                            <a:srgbClr val="FFFFFF"/>
                          </a:solidFill>
                          <a:latin typeface="Abel"/>
                          <a:ea typeface="Abel"/>
                          <a:cs typeface="Abel"/>
                          <a:sym typeface="Abel"/>
                        </a:rPr>
                        <a:t> Parameters</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2.04</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.0091</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.012</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5742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2</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SGD</a:t>
                      </a:r>
                      <a:r>
                        <a:rPr lang="en-US" sz="1200" u="none" cap="none" strike="noStrike">
                          <a:solidFill>
                            <a:srgbClr val="FFFFFF"/>
                          </a:solidFill>
                          <a:latin typeface="Abel"/>
                          <a:ea typeface="Abel"/>
                          <a:cs typeface="Abel"/>
                          <a:sym typeface="Abel"/>
                        </a:rPr>
                        <a:t> Regressor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57150" marR="0" rtl="0" algn="l">
                        <a:lnSpc>
                          <a:spcPct val="100000"/>
                        </a:lnSpc>
                        <a:spcBef>
                          <a:spcPts val="0"/>
                        </a:spcBef>
                        <a:spcAft>
                          <a:spcPts val="0"/>
                        </a:spcAft>
                        <a:buNone/>
                      </a:pPr>
                      <a:r>
                        <a:rPr lang="en-US" sz="1200">
                          <a:solidFill>
                            <a:srgbClr val="FFFFFF"/>
                          </a:solidFill>
                          <a:latin typeface="Abel"/>
                          <a:ea typeface="Abel"/>
                          <a:cs typeface="Abel"/>
                          <a:sym typeface="Abel"/>
                        </a:rPr>
                        <a:t> </a:t>
                      </a:r>
                      <a:r>
                        <a:rPr i="0" lang="en-US" sz="1200" u="none" cap="none" strike="noStrike">
                          <a:solidFill>
                            <a:srgbClr val="FFFFFF"/>
                          </a:solidFill>
                          <a:latin typeface="Abel"/>
                          <a:ea typeface="Abel"/>
                          <a:cs typeface="Abel"/>
                          <a:sym typeface="Abel"/>
                        </a:rPr>
                        <a:t>Default Parameters: penalty = l2, alpha = 0.0, </a:t>
                      </a:r>
                      <a:endParaRPr i="0" sz="1200" u="none" cap="none" strike="noStrike">
                        <a:solidFill>
                          <a:srgbClr val="FFFFFF"/>
                        </a:solidFill>
                        <a:latin typeface="Abel"/>
                        <a:ea typeface="Abel"/>
                        <a:cs typeface="Abel"/>
                        <a:sym typeface="Abel"/>
                      </a:endParaRPr>
                    </a:p>
                    <a:p>
                      <a:pPr indent="0" lvl="0" marL="57150" marR="0" rtl="0" algn="l">
                        <a:lnSpc>
                          <a:spcPct val="100000"/>
                        </a:lnSpc>
                        <a:spcBef>
                          <a:spcPts val="0"/>
                        </a:spcBef>
                        <a:spcAft>
                          <a:spcPts val="0"/>
                        </a:spcAft>
                        <a:buNone/>
                      </a:pPr>
                      <a:r>
                        <a:rPr lang="en-US" sz="1200">
                          <a:solidFill>
                            <a:srgbClr val="FFFFFF"/>
                          </a:solidFill>
                          <a:latin typeface="Abel"/>
                          <a:ea typeface="Abel"/>
                          <a:cs typeface="Abel"/>
                          <a:sym typeface="Abel"/>
                        </a:rPr>
                        <a:t> </a:t>
                      </a:r>
                      <a:r>
                        <a:rPr i="0" lang="en-US" sz="1200" u="none" cap="none" strike="noStrike">
                          <a:solidFill>
                            <a:srgbClr val="FFFFFF"/>
                          </a:solidFill>
                          <a:latin typeface="Abel"/>
                          <a:ea typeface="Abel"/>
                          <a:cs typeface="Abel"/>
                          <a:sym typeface="Abel"/>
                        </a:rPr>
                        <a:t>max</a:t>
                      </a:r>
                      <a:r>
                        <a:rPr i="0" lang="en-US" sz="1200" u="none" cap="none" strike="noStrike">
                          <a:solidFill>
                            <a:srgbClr val="FFFFFF"/>
                          </a:solidFill>
                          <a:latin typeface="Abel"/>
                          <a:ea typeface="Abel"/>
                          <a:cs typeface="Abel"/>
                          <a:sym typeface="Abel"/>
                        </a:rPr>
                        <a:t> iter =      1000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2.08</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-.0105</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.017</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3</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SGD Regressor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Penalty =l1, alpha = 0.0, max iter = 1000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2.05</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.0011</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.011</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4</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SGD Regressor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Penalty = l2, alpha = 0.5, max iter = 1000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2.05</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.0060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.019</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9512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5</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SGD Regressor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P</a:t>
                      </a:r>
                      <a:r>
                        <a:rPr i="0" lang="en-US" sz="1200" u="none" cap="none" strike="noStrike">
                          <a:solidFill>
                            <a:srgbClr val="FFFFFF"/>
                          </a:solidFill>
                          <a:latin typeface="Abel"/>
                          <a:ea typeface="Abel"/>
                          <a:cs typeface="Abel"/>
                          <a:sym typeface="Abel"/>
                        </a:rPr>
                        <a:t>enalty = l2, alpha = 0.2, learning rate = optimal, </a:t>
                      </a:r>
                      <a:endParaRPr i="0" sz="1200" u="none" cap="none" strike="noStrike">
                        <a:solidFill>
                          <a:srgbClr val="FFFFFF"/>
                        </a:solidFill>
                        <a:latin typeface="Abel"/>
                        <a:ea typeface="Abel"/>
                        <a:cs typeface="Abel"/>
                        <a:sym typeface="Abel"/>
                      </a:endParaRPr>
                    </a:p>
                    <a:p>
                      <a:pPr indent="0" lvl="0" marL="0" marR="0" rtl="0" algn="l">
                        <a:lnSpc>
                          <a:spcPct val="100000"/>
                        </a:lnSpc>
                        <a:spcBef>
                          <a:spcPts val="0"/>
                        </a:spcBef>
                        <a:spcAft>
                          <a:spcPts val="0"/>
                        </a:spcAft>
                        <a:buNone/>
                      </a:pPr>
                      <a:r>
                        <a:rPr lang="en-US" sz="1200">
                          <a:solidFill>
                            <a:srgbClr val="FFFFFF"/>
                          </a:solidFill>
                          <a:latin typeface="Abel"/>
                          <a:ea typeface="Abel"/>
                          <a:cs typeface="Abel"/>
                          <a:sym typeface="Abel"/>
                        </a:rPr>
                        <a:t>  </a:t>
                      </a:r>
                      <a:r>
                        <a:rPr i="0" lang="en-US" sz="1200" u="none" cap="none" strike="noStrike">
                          <a:solidFill>
                            <a:srgbClr val="FFFFFF"/>
                          </a:solidFill>
                          <a:latin typeface="Abel"/>
                          <a:ea typeface="Abel"/>
                          <a:cs typeface="Abel"/>
                          <a:sym typeface="Abel"/>
                        </a:rPr>
                        <a:t>max I  iter = 10000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2.04</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.089</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.008</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6</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Knearest Neighbor</a:t>
                      </a:r>
                      <a:endParaRPr sz="1200">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N-neighbors</a:t>
                      </a:r>
                      <a:r>
                        <a:rPr lang="en-US" sz="1200" u="none" cap="none" strike="noStrike">
                          <a:solidFill>
                            <a:srgbClr val="FFFFFF"/>
                          </a:solidFill>
                          <a:latin typeface="Abel"/>
                          <a:ea typeface="Abel"/>
                          <a:cs typeface="Abel"/>
                          <a:sym typeface="Abel"/>
                        </a:rPr>
                        <a:t> = 10, Euclidean distance</a:t>
                      </a:r>
                      <a:endParaRPr sz="1200" u="none" cap="none" strike="noStrike">
                        <a:solidFill>
                          <a:srgbClr val="FFFFFF"/>
                        </a:solidFill>
                        <a:latin typeface="Abel"/>
                        <a:ea typeface="Abel"/>
                        <a:cs typeface="Abel"/>
                        <a:sym typeface="Abel"/>
                      </a:endParaRPr>
                    </a:p>
                  </a:txBody>
                  <a:tcPr marT="45725" marB="45725" marR="91450" marL="914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2.16</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-.0506</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.008</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7</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Knearest</a:t>
                      </a:r>
                      <a:r>
                        <a:rPr lang="en-US" sz="1200" u="none" cap="none" strike="noStrike">
                          <a:solidFill>
                            <a:srgbClr val="FFFFFF"/>
                          </a:solidFill>
                          <a:latin typeface="Abel"/>
                          <a:ea typeface="Abel"/>
                          <a:cs typeface="Abel"/>
                          <a:sym typeface="Abel"/>
                        </a:rPr>
                        <a:t> Neighbor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N-neighbors</a:t>
                      </a:r>
                      <a:r>
                        <a:rPr lang="en-US" sz="1200" u="none" cap="none" strike="noStrike">
                          <a:solidFill>
                            <a:srgbClr val="FFFFFF"/>
                          </a:solidFill>
                          <a:latin typeface="Abel"/>
                          <a:ea typeface="Abel"/>
                          <a:cs typeface="Abel"/>
                          <a:sym typeface="Abel"/>
                        </a:rPr>
                        <a:t> = 26, Euclidean distance</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2.03</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.0130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.007</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bl>
          </a:graphicData>
        </a:graphic>
      </p:graphicFrame>
      <p:sp>
        <p:nvSpPr>
          <p:cNvPr id="1040" name="Google Shape;1040;p33"/>
          <p:cNvSpPr txBox="1"/>
          <p:nvPr/>
        </p:nvSpPr>
        <p:spPr>
          <a:xfrm>
            <a:off x="343900" y="892900"/>
            <a:ext cx="6780900" cy="1402500"/>
          </a:xfrm>
          <a:prstGeom prst="rect">
            <a:avLst/>
          </a:prstGeom>
          <a:noFill/>
          <a:ln>
            <a:noFill/>
          </a:ln>
        </p:spPr>
        <p:txBody>
          <a:bodyPr anchorCtr="0" anchor="ctr" bIns="91425" lIns="91425" spcFirstLastPara="1" rIns="91425" wrap="square" tIns="91425">
            <a:noAutofit/>
          </a:bodyPr>
          <a:lstStyle/>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Despite various Feature Selection methods suggesting that Genre, Platform Type &amp; First-Party were not significant, we ran the models without Regional and Average Annual Sales data</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KNN with 26 neighbors was the best performing model when regional sales &amp; average annual sales were removed, but performance is poor &amp; it is not a reliable model for predicting video game sales</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KNN likely performed better than Linear Regression because of the lack of linear relationship between Global Sales, Genre, Platform Type &amp; First Party</a:t>
            </a:r>
            <a:endParaRPr sz="1200">
              <a:solidFill>
                <a:srgbClr val="0928B8"/>
              </a:solidFill>
              <a:latin typeface="Abel"/>
              <a:ea typeface="Abel"/>
              <a:cs typeface="Abel"/>
              <a:sym typeface="Abel"/>
            </a:endParaRPr>
          </a:p>
        </p:txBody>
      </p:sp>
      <p:cxnSp>
        <p:nvCxnSpPr>
          <p:cNvPr id="1041" name="Google Shape;1041;p33"/>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
        <p:nvSpPr>
          <p:cNvPr id="1042" name="Google Shape;1042;p33"/>
          <p:cNvSpPr/>
          <p:nvPr/>
        </p:nvSpPr>
        <p:spPr>
          <a:xfrm>
            <a:off x="295275" y="4691350"/>
            <a:ext cx="8467800" cy="262200"/>
          </a:xfrm>
          <a:prstGeom prst="rect">
            <a:avLst/>
          </a:prstGeom>
          <a:noFill/>
          <a:ln cap="flat" cmpd="sng" w="38100">
            <a:solidFill>
              <a:srgbClr val="00FE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6" name="Shape 1046"/>
        <p:cNvGrpSpPr/>
        <p:nvPr/>
      </p:nvGrpSpPr>
      <p:grpSpPr>
        <a:xfrm>
          <a:off x="0" y="0"/>
          <a:ext cx="0" cy="0"/>
          <a:chOff x="0" y="0"/>
          <a:chExt cx="0" cy="0"/>
        </a:xfrm>
      </p:grpSpPr>
      <p:graphicFrame>
        <p:nvGraphicFramePr>
          <p:cNvPr id="1047" name="Google Shape;1047;g915babf42c_0_728"/>
          <p:cNvGraphicFramePr/>
          <p:nvPr/>
        </p:nvGraphicFramePr>
        <p:xfrm>
          <a:off x="521105" y="1277361"/>
          <a:ext cx="3000000" cy="3000000"/>
        </p:xfrm>
        <a:graphic>
          <a:graphicData uri="http://schemas.openxmlformats.org/drawingml/2006/table">
            <a:tbl>
              <a:tblPr bandRow="1" firstRow="1">
                <a:noFill/>
                <a:tableStyleId>{BCA0938E-DC2C-4728-A6DC-FA1BA0E86F74}</a:tableStyleId>
              </a:tblPr>
              <a:tblGrid>
                <a:gridCol w="865875"/>
                <a:gridCol w="1372250"/>
                <a:gridCol w="3419675"/>
                <a:gridCol w="927700"/>
                <a:gridCol w="763975"/>
                <a:gridCol w="818975"/>
              </a:tblGrid>
              <a:tr h="376325">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Model #</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Model</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Parameters</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MSE</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R-Squared</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Running</a:t>
                      </a:r>
                      <a:r>
                        <a:rPr lang="en-US" sz="1200" u="none" cap="none" strike="noStrike">
                          <a:latin typeface="Abel"/>
                          <a:ea typeface="Abel"/>
                          <a:cs typeface="Abel"/>
                          <a:sym typeface="Abel"/>
                        </a:rPr>
                        <a:t> Time (sec)</a:t>
                      </a:r>
                      <a:endParaRPr sz="1200" u="none" cap="none" strike="noStrike">
                        <a:latin typeface="Abel"/>
                        <a:ea typeface="Abel"/>
                        <a:cs typeface="Abel"/>
                        <a:sym typeface="Abel"/>
                      </a:endParaRPr>
                    </a:p>
                  </a:txBody>
                  <a:tcPr marT="45725" marB="45725" marR="91450" marL="91450">
                    <a:solidFill>
                      <a:srgbClr val="0000FF"/>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8</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Knearest Neighbor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N-neighbors</a:t>
                      </a:r>
                      <a:r>
                        <a:rPr lang="en-US" sz="1200" u="none" cap="none" strike="noStrike">
                          <a:solidFill>
                            <a:srgbClr val="FFFFFF"/>
                          </a:solidFill>
                          <a:latin typeface="Abel"/>
                          <a:ea typeface="Abel"/>
                          <a:cs typeface="Abel"/>
                          <a:sym typeface="Abel"/>
                        </a:rPr>
                        <a:t> = 26, Manhattan distance</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2.04</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.0110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.008</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9</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Random Forest Regressor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Default parameters, n_estimators = 100</a:t>
                      </a:r>
                      <a:endParaRPr i="0" sz="1200" u="none" cap="none" strike="noStrike">
                        <a:solidFill>
                          <a:srgbClr val="FFFFFF"/>
                        </a:solidFill>
                        <a:latin typeface="Abel"/>
                        <a:ea typeface="Abel"/>
                        <a:cs typeface="Abel"/>
                        <a:sym typeface="Abel"/>
                      </a:endParaRPr>
                    </a:p>
                  </a:txBody>
                  <a:tcPr marT="6350" marB="0" marR="6350" marL="6350" anchor="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2.45</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-.1871</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10</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Random Forest Regressor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Clr>
                          <a:srgbClr val="000000"/>
                        </a:buClr>
                        <a:buSzPts val="1000"/>
                        <a:buFont typeface="Arial"/>
                        <a:buNone/>
                      </a:pPr>
                      <a:r>
                        <a:rPr i="0" lang="en-US" sz="1200" u="none" cap="none" strike="noStrike">
                          <a:solidFill>
                            <a:srgbClr val="FFFFFF"/>
                          </a:solidFill>
                          <a:latin typeface="Abel"/>
                          <a:ea typeface="Abel"/>
                          <a:cs typeface="Abel"/>
                          <a:sym typeface="Abel"/>
                        </a:rPr>
                        <a:t>   n_estimators</a:t>
                      </a:r>
                      <a:r>
                        <a:rPr i="0" lang="en-US" sz="1200" u="none" cap="none" strike="noStrike">
                          <a:solidFill>
                            <a:srgbClr val="FFFFFF"/>
                          </a:solidFill>
                          <a:latin typeface="Abel"/>
                          <a:ea typeface="Abel"/>
                          <a:cs typeface="Abel"/>
                          <a:sym typeface="Abel"/>
                        </a:rPr>
                        <a:t> = 100, </a:t>
                      </a:r>
                      <a:r>
                        <a:rPr i="0" lang="en-US" sz="1200" u="none" cap="none" strike="noStrike">
                          <a:solidFill>
                            <a:srgbClr val="FFFFFF"/>
                          </a:solidFill>
                          <a:latin typeface="Abel"/>
                          <a:ea typeface="Abel"/>
                          <a:cs typeface="Abel"/>
                          <a:sym typeface="Abel"/>
                        </a:rPr>
                        <a:t>max_leaf_nodes = 16</a:t>
                      </a:r>
                      <a:endParaRPr i="0" sz="1200" u="none" cap="none" strike="noStrike">
                        <a:solidFill>
                          <a:srgbClr val="FFFFFF"/>
                        </a:solidFill>
                        <a:latin typeface="Abel"/>
                        <a:ea typeface="Abel"/>
                        <a:cs typeface="Abel"/>
                        <a:sym typeface="Abel"/>
                      </a:endParaRPr>
                    </a:p>
                  </a:txBody>
                  <a:tcPr marT="6350" marB="0" marR="6350" marL="6350" anchor="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2.25</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-.0920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.008</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11</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Random Forest Regressor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n_estimators = 500, max_leaf_nodes = 5</a:t>
                      </a:r>
                      <a:endParaRPr sz="1200">
                        <a:solidFill>
                          <a:srgbClr val="FFFFFF"/>
                        </a:solidFill>
                        <a:latin typeface="Abel"/>
                        <a:ea typeface="Abel"/>
                        <a:cs typeface="Abel"/>
                        <a:sym typeface="Abel"/>
                      </a:endParaRPr>
                    </a:p>
                  </a:txBody>
                  <a:tcPr marT="6350" marB="0" marR="6350" marL="6350" anchor="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2.06</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.0010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.007</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231275">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12</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Random Forest Regressor</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   n_estimators = 100, oob score = true, bootstrap = true)</a:t>
                      </a:r>
                      <a:endParaRPr sz="1200">
                        <a:solidFill>
                          <a:srgbClr val="FFFFFF"/>
                        </a:solidFill>
                        <a:latin typeface="Abel"/>
                        <a:ea typeface="Abel"/>
                        <a:cs typeface="Abel"/>
                        <a:sym typeface="Abel"/>
                      </a:endParaRPr>
                    </a:p>
                  </a:txBody>
                  <a:tcPr marT="6350" marB="0" marR="6350" marL="6350" anchor="b">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2.45</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-.1876</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.008</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r h="375850">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13</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Voting Regressor </a:t>
                      </a:r>
                      <a:endParaRPr sz="1200">
                        <a:solidFill>
                          <a:srgbClr val="FFFFFF"/>
                        </a:solidFill>
                        <a:latin typeface="Abel"/>
                        <a:ea typeface="Abel"/>
                        <a:cs typeface="Abel"/>
                        <a:sym typeface="Abel"/>
                      </a:endParaRPr>
                    </a:p>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(soft voting)</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Default Parameters</a:t>
                      </a:r>
                      <a:r>
                        <a:rPr lang="en-US" sz="1200" u="none" cap="none" strike="noStrike">
                          <a:solidFill>
                            <a:srgbClr val="FFFFFF"/>
                          </a:solidFill>
                          <a:latin typeface="Abel"/>
                          <a:ea typeface="Abel"/>
                          <a:cs typeface="Abel"/>
                          <a:sym typeface="Abel"/>
                        </a:rPr>
                        <a:t> with 3 models (Linear Regression, Knearest Neighbor, Random Forest using default parameters)</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2.14</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-.0364</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c>
                  <a:txBody>
                    <a:bodyPr/>
                    <a:lstStyle/>
                    <a:p>
                      <a:pPr indent="0" lvl="0" marL="0" marR="0" rtl="0" algn="ctr">
                        <a:lnSpc>
                          <a:spcPct val="100000"/>
                        </a:lnSpc>
                        <a:spcBef>
                          <a:spcPts val="0"/>
                        </a:spcBef>
                        <a:spcAft>
                          <a:spcPts val="0"/>
                        </a:spcAft>
                        <a:buNone/>
                      </a:pPr>
                      <a:r>
                        <a:rPr i="0" lang="en-US" sz="1200" u="none" cap="none" strike="noStrike">
                          <a:solidFill>
                            <a:srgbClr val="FFFFFF"/>
                          </a:solidFill>
                          <a:latin typeface="Abel"/>
                          <a:ea typeface="Abel"/>
                          <a:cs typeface="Abel"/>
                          <a:sym typeface="Abel"/>
                        </a:rPr>
                        <a:t>.010</a:t>
                      </a:r>
                      <a:endParaRPr i="0" sz="1200" u="none" cap="none" strike="noStrike">
                        <a:solidFill>
                          <a:srgbClr val="FFFFFF"/>
                        </a:solidFill>
                        <a:latin typeface="Abel"/>
                        <a:ea typeface="Abel"/>
                        <a:cs typeface="Abel"/>
                        <a:sym typeface="Abel"/>
                      </a:endParaRPr>
                    </a:p>
                  </a:txBody>
                  <a:tcPr marT="6350" marB="0" marR="6350" marL="6350" anchor="ctr">
                    <a:solidFill>
                      <a:srgbClr val="1D1475"/>
                    </a:solidFill>
                  </a:tcPr>
                </a:tc>
              </a:tr>
            </a:tbl>
          </a:graphicData>
        </a:graphic>
      </p:graphicFrame>
      <p:sp>
        <p:nvSpPr>
          <p:cNvPr id="1048" name="Google Shape;1048;g915babf42c_0_728"/>
          <p:cNvSpPr txBox="1"/>
          <p:nvPr>
            <p:ph type="ctrTitle"/>
          </p:nvPr>
        </p:nvSpPr>
        <p:spPr>
          <a:xfrm>
            <a:off x="-881482" y="58613"/>
            <a:ext cx="8310000" cy="67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MODEL COMPARISON:  Predicting sales, excluding Regional Sales</a:t>
            </a:r>
            <a:endParaRPr>
              <a:solidFill>
                <a:srgbClr val="0928B8"/>
              </a:solidFill>
            </a:endParaRPr>
          </a:p>
        </p:txBody>
      </p:sp>
      <p:cxnSp>
        <p:nvCxnSpPr>
          <p:cNvPr id="1049" name="Google Shape;1049;g915babf42c_0_728"/>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53" name="Shape 1053"/>
        <p:cNvGrpSpPr/>
        <p:nvPr/>
      </p:nvGrpSpPr>
      <p:grpSpPr>
        <a:xfrm>
          <a:off x="0" y="0"/>
          <a:ext cx="0" cy="0"/>
          <a:chOff x="0" y="0"/>
          <a:chExt cx="0" cy="0"/>
        </a:xfrm>
      </p:grpSpPr>
      <p:sp>
        <p:nvSpPr>
          <p:cNvPr id="1054" name="Google Shape;1054;p34"/>
          <p:cNvSpPr txBox="1"/>
          <p:nvPr>
            <p:ph type="ctrTitle"/>
          </p:nvPr>
        </p:nvSpPr>
        <p:spPr>
          <a:xfrm>
            <a:off x="-683100" y="22571"/>
            <a:ext cx="5214300" cy="56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DIMENSIONALITY REDUCTION:  PCA</a:t>
            </a:r>
            <a:endParaRPr>
              <a:solidFill>
                <a:srgbClr val="0928B8"/>
              </a:solidFill>
            </a:endParaRPr>
          </a:p>
        </p:txBody>
      </p:sp>
      <p:pic>
        <p:nvPicPr>
          <p:cNvPr id="1055" name="Google Shape;1055;p34"/>
          <p:cNvPicPr preferRelativeResize="0"/>
          <p:nvPr/>
        </p:nvPicPr>
        <p:blipFill rotWithShape="1">
          <a:blip r:embed="rId3">
            <a:alphaModFix/>
          </a:blip>
          <a:srcRect b="6263" l="16000" r="49120" t="51872"/>
          <a:stretch/>
        </p:blipFill>
        <p:spPr>
          <a:xfrm>
            <a:off x="261823" y="1801368"/>
            <a:ext cx="4290811" cy="3314276"/>
          </a:xfrm>
          <a:prstGeom prst="rect">
            <a:avLst/>
          </a:prstGeom>
          <a:noFill/>
          <a:ln>
            <a:noFill/>
          </a:ln>
        </p:spPr>
      </p:pic>
      <p:graphicFrame>
        <p:nvGraphicFramePr>
          <p:cNvPr id="1056" name="Google Shape;1056;p34"/>
          <p:cNvGraphicFramePr/>
          <p:nvPr/>
        </p:nvGraphicFramePr>
        <p:xfrm>
          <a:off x="4791075" y="1760975"/>
          <a:ext cx="4153200" cy="3240600"/>
        </p:xfrm>
        <a:graphic>
          <a:graphicData uri="http://schemas.openxmlformats.org/drawingml/2006/chart">
            <c:chart r:id="rId4"/>
          </a:graphicData>
        </a:graphic>
      </p:graphicFrame>
      <p:sp>
        <p:nvSpPr>
          <p:cNvPr id="1057" name="Google Shape;1057;p34"/>
          <p:cNvSpPr txBox="1"/>
          <p:nvPr/>
        </p:nvSpPr>
        <p:spPr>
          <a:xfrm>
            <a:off x="67675" y="543725"/>
            <a:ext cx="8628600" cy="1093800"/>
          </a:xfrm>
          <a:prstGeom prst="rect">
            <a:avLst/>
          </a:prstGeom>
          <a:noFill/>
          <a:ln>
            <a:noFill/>
          </a:ln>
        </p:spPr>
        <p:txBody>
          <a:bodyPr anchorCtr="0" anchor="ctr" bIns="91425" lIns="91425" spcFirstLastPara="1" rIns="91425" wrap="square" tIns="91425">
            <a:noAutofit/>
          </a:bodyPr>
          <a:lstStyle/>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After running the regression models without Regional Sales, we applied the Principal Component Analysis (PCA), a dimensionality reduction algorithm to identify the most important variables</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PCA suggested that 14 of the 19 variables explained the variance</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After running the model with the 14 variables, we did not see any improvement in the results compared to the best model previously (KNN) </a:t>
            </a:r>
            <a:endParaRPr sz="1200">
              <a:solidFill>
                <a:srgbClr val="0928B8"/>
              </a:solidFill>
              <a:latin typeface="Abel"/>
              <a:ea typeface="Abel"/>
              <a:cs typeface="Abel"/>
              <a:sym typeface="Abel"/>
            </a:endParaRPr>
          </a:p>
        </p:txBody>
      </p:sp>
      <p:cxnSp>
        <p:nvCxnSpPr>
          <p:cNvPr id="1058" name="Google Shape;1058;p34"/>
          <p:cNvCxnSpPr/>
          <p:nvPr/>
        </p:nvCxnSpPr>
        <p:spPr>
          <a:xfrm>
            <a:off x="0" y="530352"/>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2" name="Shape 1062"/>
        <p:cNvGrpSpPr/>
        <p:nvPr/>
      </p:nvGrpSpPr>
      <p:grpSpPr>
        <a:xfrm>
          <a:off x="0" y="0"/>
          <a:ext cx="0" cy="0"/>
          <a:chOff x="0" y="0"/>
          <a:chExt cx="0" cy="0"/>
        </a:xfrm>
      </p:grpSpPr>
      <p:sp>
        <p:nvSpPr>
          <p:cNvPr id="1063" name="Google Shape;1063;p35"/>
          <p:cNvSpPr txBox="1"/>
          <p:nvPr/>
        </p:nvSpPr>
        <p:spPr>
          <a:xfrm>
            <a:off x="334373" y="612050"/>
            <a:ext cx="6933300" cy="1093800"/>
          </a:xfrm>
          <a:prstGeom prst="rect">
            <a:avLst/>
          </a:prstGeom>
          <a:noFill/>
          <a:ln>
            <a:noFill/>
          </a:ln>
        </p:spPr>
        <p:txBody>
          <a:bodyPr anchorCtr="0" anchor="ctr" bIns="91425" lIns="91425" spcFirstLastPara="1" rIns="91425" wrap="square" tIns="91425">
            <a:noAutofit/>
          </a:bodyPr>
          <a:lstStyle/>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The Linear Regression model that included Regional Sales did not show signs of over-fitting or under-fitting</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The KNN Regression model that did not include Regional Sales shows signs of over-fitting</a:t>
            </a:r>
            <a:endParaRPr sz="1200">
              <a:solidFill>
                <a:srgbClr val="0928B8"/>
              </a:solidFill>
              <a:latin typeface="Abel"/>
              <a:ea typeface="Abel"/>
              <a:cs typeface="Abel"/>
              <a:sym typeface="Abel"/>
            </a:endParaRPr>
          </a:p>
        </p:txBody>
      </p:sp>
      <p:sp>
        <p:nvSpPr>
          <p:cNvPr id="1064" name="Google Shape;1064;p35"/>
          <p:cNvSpPr txBox="1"/>
          <p:nvPr>
            <p:ph type="ctrTitle"/>
          </p:nvPr>
        </p:nvSpPr>
        <p:spPr>
          <a:xfrm>
            <a:off x="-1047675" y="333373"/>
            <a:ext cx="5214300" cy="52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MODEL LEARNING CURVES</a:t>
            </a:r>
            <a:endParaRPr>
              <a:solidFill>
                <a:srgbClr val="0928B8"/>
              </a:solidFill>
            </a:endParaRPr>
          </a:p>
        </p:txBody>
      </p:sp>
      <p:pic>
        <p:nvPicPr>
          <p:cNvPr id="1065" name="Google Shape;1065;p35"/>
          <p:cNvPicPr preferRelativeResize="0"/>
          <p:nvPr/>
        </p:nvPicPr>
        <p:blipFill rotWithShape="1">
          <a:blip r:embed="rId3">
            <a:alphaModFix/>
          </a:blip>
          <a:srcRect b="16954" l="16480" r="50720" t="42538"/>
          <a:stretch/>
        </p:blipFill>
        <p:spPr>
          <a:xfrm>
            <a:off x="4349300" y="2017438"/>
            <a:ext cx="4317024" cy="3035576"/>
          </a:xfrm>
          <a:prstGeom prst="rect">
            <a:avLst/>
          </a:prstGeom>
          <a:noFill/>
          <a:ln>
            <a:noFill/>
          </a:ln>
        </p:spPr>
      </p:pic>
      <p:sp>
        <p:nvSpPr>
          <p:cNvPr id="1066" name="Google Shape;1066;p35"/>
          <p:cNvSpPr txBox="1"/>
          <p:nvPr/>
        </p:nvSpPr>
        <p:spPr>
          <a:xfrm>
            <a:off x="4399109" y="1658137"/>
            <a:ext cx="415209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928B8"/>
                </a:solidFill>
                <a:latin typeface="Abel"/>
                <a:ea typeface="Abel"/>
                <a:cs typeface="Abel"/>
                <a:sym typeface="Abel"/>
              </a:rPr>
              <a:t>Best Performing Model without Regional Sales</a:t>
            </a:r>
            <a:endParaRPr sz="1200">
              <a:solidFill>
                <a:srgbClr val="0928B8"/>
              </a:solidFill>
              <a:latin typeface="Abel"/>
              <a:ea typeface="Abel"/>
              <a:cs typeface="Abel"/>
              <a:sym typeface="Abel"/>
            </a:endParaRPr>
          </a:p>
          <a:p>
            <a:pPr indent="0" lvl="0" marL="0" marR="0" rtl="0" algn="ctr">
              <a:lnSpc>
                <a:spcPct val="100000"/>
              </a:lnSpc>
              <a:spcBef>
                <a:spcPts val="0"/>
              </a:spcBef>
              <a:spcAft>
                <a:spcPts val="0"/>
              </a:spcAft>
              <a:buNone/>
            </a:pPr>
            <a:r>
              <a:rPr b="1" i="0" lang="en-US" sz="1200" u="none" cap="none" strike="noStrike">
                <a:solidFill>
                  <a:srgbClr val="0928B8"/>
                </a:solidFill>
                <a:latin typeface="Abel"/>
                <a:ea typeface="Abel"/>
                <a:cs typeface="Abel"/>
                <a:sym typeface="Abel"/>
              </a:rPr>
              <a:t>KNN Regressor (26 N_Neighbors)</a:t>
            </a:r>
            <a:endParaRPr b="1" i="0" sz="1200" u="none" cap="none" strike="noStrike">
              <a:solidFill>
                <a:srgbClr val="0928B8"/>
              </a:solidFill>
              <a:latin typeface="Abel"/>
              <a:ea typeface="Abel"/>
              <a:cs typeface="Abel"/>
              <a:sym typeface="Abel"/>
            </a:endParaRPr>
          </a:p>
        </p:txBody>
      </p:sp>
      <p:sp>
        <p:nvSpPr>
          <p:cNvPr id="1067" name="Google Shape;1067;p35"/>
          <p:cNvSpPr txBox="1"/>
          <p:nvPr/>
        </p:nvSpPr>
        <p:spPr>
          <a:xfrm>
            <a:off x="385671" y="1658137"/>
            <a:ext cx="387477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928B8"/>
                </a:solidFill>
                <a:latin typeface="Abel"/>
                <a:ea typeface="Abel"/>
                <a:cs typeface="Abel"/>
                <a:sym typeface="Abel"/>
              </a:rPr>
              <a:t>Best Performing Model with Regional Sales</a:t>
            </a:r>
            <a:endParaRPr sz="1200">
              <a:solidFill>
                <a:srgbClr val="0928B8"/>
              </a:solidFill>
              <a:latin typeface="Abel"/>
              <a:ea typeface="Abel"/>
              <a:cs typeface="Abel"/>
              <a:sym typeface="Abel"/>
            </a:endParaRPr>
          </a:p>
          <a:p>
            <a:pPr indent="0" lvl="0" marL="0" marR="0" rtl="0" algn="ctr">
              <a:lnSpc>
                <a:spcPct val="100000"/>
              </a:lnSpc>
              <a:spcBef>
                <a:spcPts val="0"/>
              </a:spcBef>
              <a:spcAft>
                <a:spcPts val="0"/>
              </a:spcAft>
              <a:buNone/>
            </a:pPr>
            <a:r>
              <a:rPr b="1" i="0" lang="en-US" sz="1200" u="none" cap="none" strike="noStrike">
                <a:solidFill>
                  <a:srgbClr val="0928B8"/>
                </a:solidFill>
                <a:latin typeface="Abel"/>
                <a:ea typeface="Abel"/>
                <a:cs typeface="Abel"/>
                <a:sym typeface="Abel"/>
              </a:rPr>
              <a:t>Linear Regression</a:t>
            </a:r>
            <a:endParaRPr b="1" i="0" sz="1200" u="none" cap="none" strike="noStrike">
              <a:solidFill>
                <a:srgbClr val="0928B8"/>
              </a:solidFill>
              <a:latin typeface="Abel"/>
              <a:ea typeface="Abel"/>
              <a:cs typeface="Abel"/>
              <a:sym typeface="Abel"/>
            </a:endParaRPr>
          </a:p>
        </p:txBody>
      </p:sp>
      <p:pic>
        <p:nvPicPr>
          <p:cNvPr id="1068" name="Google Shape;1068;p35"/>
          <p:cNvPicPr preferRelativeResize="0"/>
          <p:nvPr/>
        </p:nvPicPr>
        <p:blipFill rotWithShape="1">
          <a:blip r:embed="rId4">
            <a:alphaModFix/>
          </a:blip>
          <a:srcRect b="3250" l="25263" r="45321" t="31205"/>
          <a:stretch/>
        </p:blipFill>
        <p:spPr>
          <a:xfrm>
            <a:off x="571500" y="2153400"/>
            <a:ext cx="3433349" cy="2542424"/>
          </a:xfrm>
          <a:prstGeom prst="rect">
            <a:avLst/>
          </a:prstGeom>
          <a:noFill/>
          <a:ln>
            <a:noFill/>
          </a:ln>
        </p:spPr>
      </p:pic>
      <p:cxnSp>
        <p:nvCxnSpPr>
          <p:cNvPr id="1069" name="Google Shape;1069;p35"/>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
        <p:nvSpPr>
          <p:cNvPr id="1070" name="Google Shape;1070;p35"/>
          <p:cNvSpPr/>
          <p:nvPr/>
        </p:nvSpPr>
        <p:spPr>
          <a:xfrm>
            <a:off x="628650" y="2185988"/>
            <a:ext cx="3257400" cy="247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txBox="1"/>
          <p:nvPr/>
        </p:nvSpPr>
        <p:spPr>
          <a:xfrm>
            <a:off x="409579" y="4457700"/>
            <a:ext cx="3381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0</a:t>
            </a:r>
            <a:endParaRPr sz="1000">
              <a:latin typeface="Abel"/>
              <a:ea typeface="Abel"/>
              <a:cs typeface="Abel"/>
              <a:sym typeface="Abel"/>
            </a:endParaRPr>
          </a:p>
        </p:txBody>
      </p:sp>
      <p:sp>
        <p:nvSpPr>
          <p:cNvPr id="1072" name="Google Shape;1072;p35"/>
          <p:cNvSpPr txBox="1"/>
          <p:nvPr/>
        </p:nvSpPr>
        <p:spPr>
          <a:xfrm>
            <a:off x="314337" y="4048125"/>
            <a:ext cx="3999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0.5</a:t>
            </a:r>
            <a:endParaRPr sz="1000">
              <a:latin typeface="Abel"/>
              <a:ea typeface="Abel"/>
              <a:cs typeface="Abel"/>
              <a:sym typeface="Abel"/>
            </a:endParaRPr>
          </a:p>
        </p:txBody>
      </p:sp>
      <p:sp>
        <p:nvSpPr>
          <p:cNvPr id="1073" name="Google Shape;1073;p35"/>
          <p:cNvSpPr txBox="1"/>
          <p:nvPr/>
        </p:nvSpPr>
        <p:spPr>
          <a:xfrm>
            <a:off x="314337" y="3629025"/>
            <a:ext cx="3999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1.0</a:t>
            </a:r>
            <a:endParaRPr sz="1000">
              <a:latin typeface="Abel"/>
              <a:ea typeface="Abel"/>
              <a:cs typeface="Abel"/>
              <a:sym typeface="Abel"/>
            </a:endParaRPr>
          </a:p>
        </p:txBody>
      </p:sp>
      <p:sp>
        <p:nvSpPr>
          <p:cNvPr id="1074" name="Google Shape;1074;p35"/>
          <p:cNvSpPr txBox="1"/>
          <p:nvPr/>
        </p:nvSpPr>
        <p:spPr>
          <a:xfrm>
            <a:off x="314337" y="3167063"/>
            <a:ext cx="3999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1.5</a:t>
            </a:r>
            <a:endParaRPr sz="1000">
              <a:latin typeface="Abel"/>
              <a:ea typeface="Abel"/>
              <a:cs typeface="Abel"/>
              <a:sym typeface="Abel"/>
            </a:endParaRPr>
          </a:p>
        </p:txBody>
      </p:sp>
      <p:sp>
        <p:nvSpPr>
          <p:cNvPr id="1075" name="Google Shape;1075;p35"/>
          <p:cNvSpPr txBox="1"/>
          <p:nvPr/>
        </p:nvSpPr>
        <p:spPr>
          <a:xfrm>
            <a:off x="314337" y="2795588"/>
            <a:ext cx="3999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2</a:t>
            </a:r>
            <a:r>
              <a:rPr lang="en-US" sz="1000">
                <a:latin typeface="Abel"/>
                <a:ea typeface="Abel"/>
                <a:cs typeface="Abel"/>
                <a:sym typeface="Abel"/>
              </a:rPr>
              <a:t>.0</a:t>
            </a:r>
            <a:endParaRPr sz="1000">
              <a:latin typeface="Abel"/>
              <a:ea typeface="Abel"/>
              <a:cs typeface="Abel"/>
              <a:sym typeface="Abel"/>
            </a:endParaRPr>
          </a:p>
        </p:txBody>
      </p:sp>
      <p:sp>
        <p:nvSpPr>
          <p:cNvPr id="1076" name="Google Shape;1076;p35"/>
          <p:cNvSpPr txBox="1"/>
          <p:nvPr/>
        </p:nvSpPr>
        <p:spPr>
          <a:xfrm>
            <a:off x="314337" y="2381250"/>
            <a:ext cx="3999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2.5</a:t>
            </a:r>
            <a:endParaRPr sz="1000">
              <a:latin typeface="Abel"/>
              <a:ea typeface="Abel"/>
              <a:cs typeface="Abel"/>
              <a:sym typeface="Abel"/>
            </a:endParaRPr>
          </a:p>
        </p:txBody>
      </p:sp>
      <p:sp>
        <p:nvSpPr>
          <p:cNvPr id="1077" name="Google Shape;1077;p35"/>
          <p:cNvSpPr txBox="1"/>
          <p:nvPr/>
        </p:nvSpPr>
        <p:spPr>
          <a:xfrm>
            <a:off x="661988" y="4610100"/>
            <a:ext cx="3381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0</a:t>
            </a:r>
            <a:endParaRPr sz="1000">
              <a:latin typeface="Abel"/>
              <a:ea typeface="Abel"/>
              <a:cs typeface="Abel"/>
              <a:sym typeface="Abel"/>
            </a:endParaRPr>
          </a:p>
        </p:txBody>
      </p:sp>
      <p:sp>
        <p:nvSpPr>
          <p:cNvPr id="1078" name="Google Shape;1078;p35"/>
          <p:cNvSpPr txBox="1"/>
          <p:nvPr/>
        </p:nvSpPr>
        <p:spPr>
          <a:xfrm>
            <a:off x="1000152" y="4610100"/>
            <a:ext cx="723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20,000</a:t>
            </a:r>
            <a:endParaRPr sz="1000">
              <a:latin typeface="Abel"/>
              <a:ea typeface="Abel"/>
              <a:cs typeface="Abel"/>
              <a:sym typeface="Abel"/>
            </a:endParaRPr>
          </a:p>
        </p:txBody>
      </p:sp>
      <p:sp>
        <p:nvSpPr>
          <p:cNvPr id="1079" name="Google Shape;1079;p35"/>
          <p:cNvSpPr txBox="1"/>
          <p:nvPr/>
        </p:nvSpPr>
        <p:spPr>
          <a:xfrm>
            <a:off x="1457352" y="4610100"/>
            <a:ext cx="723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4</a:t>
            </a:r>
            <a:r>
              <a:rPr lang="en-US" sz="1000">
                <a:latin typeface="Abel"/>
                <a:ea typeface="Abel"/>
                <a:cs typeface="Abel"/>
                <a:sym typeface="Abel"/>
              </a:rPr>
              <a:t>0,000</a:t>
            </a:r>
            <a:endParaRPr sz="1000">
              <a:latin typeface="Abel"/>
              <a:ea typeface="Abel"/>
              <a:cs typeface="Abel"/>
              <a:sym typeface="Abel"/>
            </a:endParaRPr>
          </a:p>
        </p:txBody>
      </p:sp>
      <p:sp>
        <p:nvSpPr>
          <p:cNvPr id="1080" name="Google Shape;1080;p35"/>
          <p:cNvSpPr txBox="1"/>
          <p:nvPr/>
        </p:nvSpPr>
        <p:spPr>
          <a:xfrm>
            <a:off x="1924077" y="4610100"/>
            <a:ext cx="723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6</a:t>
            </a:r>
            <a:r>
              <a:rPr lang="en-US" sz="1000">
                <a:latin typeface="Abel"/>
                <a:ea typeface="Abel"/>
                <a:cs typeface="Abel"/>
                <a:sym typeface="Abel"/>
              </a:rPr>
              <a:t>0,000</a:t>
            </a:r>
            <a:endParaRPr sz="1000">
              <a:latin typeface="Abel"/>
              <a:ea typeface="Abel"/>
              <a:cs typeface="Abel"/>
              <a:sym typeface="Abel"/>
            </a:endParaRPr>
          </a:p>
        </p:txBody>
      </p:sp>
      <p:sp>
        <p:nvSpPr>
          <p:cNvPr id="1081" name="Google Shape;1081;p35"/>
          <p:cNvSpPr txBox="1"/>
          <p:nvPr/>
        </p:nvSpPr>
        <p:spPr>
          <a:xfrm>
            <a:off x="2386039" y="4610100"/>
            <a:ext cx="723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8</a:t>
            </a:r>
            <a:r>
              <a:rPr lang="en-US" sz="1000">
                <a:latin typeface="Abel"/>
                <a:ea typeface="Abel"/>
                <a:cs typeface="Abel"/>
                <a:sym typeface="Abel"/>
              </a:rPr>
              <a:t>0,000</a:t>
            </a:r>
            <a:endParaRPr sz="1000">
              <a:latin typeface="Abel"/>
              <a:ea typeface="Abel"/>
              <a:cs typeface="Abel"/>
              <a:sym typeface="Abel"/>
            </a:endParaRPr>
          </a:p>
        </p:txBody>
      </p:sp>
      <p:sp>
        <p:nvSpPr>
          <p:cNvPr id="1082" name="Google Shape;1082;p35"/>
          <p:cNvSpPr txBox="1"/>
          <p:nvPr/>
        </p:nvSpPr>
        <p:spPr>
          <a:xfrm>
            <a:off x="2809902" y="4605338"/>
            <a:ext cx="723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10</a:t>
            </a:r>
            <a:r>
              <a:rPr lang="en-US" sz="1000">
                <a:latin typeface="Abel"/>
                <a:ea typeface="Abel"/>
                <a:cs typeface="Abel"/>
                <a:sym typeface="Abel"/>
              </a:rPr>
              <a:t>0,000</a:t>
            </a:r>
            <a:endParaRPr sz="1000">
              <a:latin typeface="Abel"/>
              <a:ea typeface="Abel"/>
              <a:cs typeface="Abel"/>
              <a:sym typeface="Abel"/>
            </a:endParaRPr>
          </a:p>
        </p:txBody>
      </p:sp>
      <p:sp>
        <p:nvSpPr>
          <p:cNvPr id="1083" name="Google Shape;1083;p35"/>
          <p:cNvSpPr txBox="1"/>
          <p:nvPr/>
        </p:nvSpPr>
        <p:spPr>
          <a:xfrm>
            <a:off x="3267102" y="4605338"/>
            <a:ext cx="723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120,000</a:t>
            </a:r>
            <a:endParaRPr sz="1000">
              <a:latin typeface="Abel"/>
              <a:ea typeface="Abel"/>
              <a:cs typeface="Abel"/>
              <a:sym typeface="Abel"/>
            </a:endParaRPr>
          </a:p>
        </p:txBody>
      </p:sp>
      <p:sp>
        <p:nvSpPr>
          <p:cNvPr id="1084" name="Google Shape;1084;p35"/>
          <p:cNvSpPr txBox="1"/>
          <p:nvPr/>
        </p:nvSpPr>
        <p:spPr>
          <a:xfrm rot="-5400000">
            <a:off x="-19162" y="3002825"/>
            <a:ext cx="700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RMSE</a:t>
            </a:r>
            <a:endParaRPr sz="1000">
              <a:latin typeface="Abel"/>
              <a:ea typeface="Abel"/>
              <a:cs typeface="Abel"/>
              <a:sym typeface="Abel"/>
            </a:endParaRPr>
          </a:p>
        </p:txBody>
      </p:sp>
      <p:sp>
        <p:nvSpPr>
          <p:cNvPr id="1085" name="Google Shape;1085;p35"/>
          <p:cNvSpPr txBox="1"/>
          <p:nvPr/>
        </p:nvSpPr>
        <p:spPr>
          <a:xfrm>
            <a:off x="1619263" y="4776800"/>
            <a:ext cx="2014500" cy="1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Training Set Size</a:t>
            </a:r>
            <a:endParaRPr sz="1000">
              <a:latin typeface="Abel"/>
              <a:ea typeface="Abel"/>
              <a:cs typeface="Abel"/>
              <a:sym typeface="Abel"/>
            </a:endParaRPr>
          </a:p>
        </p:txBody>
      </p:sp>
      <p:sp>
        <p:nvSpPr>
          <p:cNvPr id="1086" name="Google Shape;1086;p35"/>
          <p:cNvSpPr/>
          <p:nvPr/>
        </p:nvSpPr>
        <p:spPr>
          <a:xfrm>
            <a:off x="3367100" y="2205050"/>
            <a:ext cx="490500" cy="209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7" name="Google Shape;1087;p35"/>
          <p:cNvCxnSpPr/>
          <p:nvPr/>
        </p:nvCxnSpPr>
        <p:spPr>
          <a:xfrm>
            <a:off x="3271850" y="2338400"/>
            <a:ext cx="252300" cy="0"/>
          </a:xfrm>
          <a:prstGeom prst="straightConnector1">
            <a:avLst/>
          </a:prstGeom>
          <a:noFill/>
          <a:ln cap="flat" cmpd="sng" w="38100">
            <a:solidFill>
              <a:srgbClr val="FF0000"/>
            </a:solidFill>
            <a:prstDash val="solid"/>
            <a:round/>
            <a:headEnd len="med" w="med" type="none"/>
            <a:tailEnd len="med" w="med" type="none"/>
          </a:ln>
        </p:spPr>
      </p:cxnSp>
      <p:cxnSp>
        <p:nvCxnSpPr>
          <p:cNvPr id="1088" name="Google Shape;1088;p35"/>
          <p:cNvCxnSpPr/>
          <p:nvPr/>
        </p:nvCxnSpPr>
        <p:spPr>
          <a:xfrm>
            <a:off x="3271850" y="2476513"/>
            <a:ext cx="252300" cy="0"/>
          </a:xfrm>
          <a:prstGeom prst="straightConnector1">
            <a:avLst/>
          </a:prstGeom>
          <a:noFill/>
          <a:ln cap="flat" cmpd="sng" w="38100">
            <a:solidFill>
              <a:srgbClr val="0000FF"/>
            </a:solidFill>
            <a:prstDash val="solid"/>
            <a:round/>
            <a:headEnd len="med" w="med" type="none"/>
            <a:tailEnd len="med" w="med" type="none"/>
          </a:ln>
        </p:spPr>
      </p:cxnSp>
      <p:sp>
        <p:nvSpPr>
          <p:cNvPr id="1089" name="Google Shape;1089;p35"/>
          <p:cNvSpPr txBox="1"/>
          <p:nvPr/>
        </p:nvSpPr>
        <p:spPr>
          <a:xfrm>
            <a:off x="3486663" y="2152375"/>
            <a:ext cx="8097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train</a:t>
            </a:r>
            <a:endParaRPr sz="1000">
              <a:latin typeface="Abel"/>
              <a:ea typeface="Abel"/>
              <a:cs typeface="Abel"/>
              <a:sym typeface="Abel"/>
            </a:endParaRPr>
          </a:p>
          <a:p>
            <a:pPr indent="0" lvl="0" marL="0" rtl="0" algn="l">
              <a:spcBef>
                <a:spcPts val="0"/>
              </a:spcBef>
              <a:spcAft>
                <a:spcPts val="0"/>
              </a:spcAft>
              <a:buNone/>
            </a:pPr>
            <a:r>
              <a:rPr lang="en-US" sz="1000">
                <a:latin typeface="Abel"/>
                <a:ea typeface="Abel"/>
                <a:cs typeface="Abel"/>
                <a:sym typeface="Abel"/>
              </a:rPr>
              <a:t>val</a:t>
            </a:r>
            <a:endParaRPr sz="1000">
              <a:latin typeface="Abel"/>
              <a:ea typeface="Abel"/>
              <a:cs typeface="Abel"/>
              <a:sym typeface="Abe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3" name="Shape 1093"/>
        <p:cNvGrpSpPr/>
        <p:nvPr/>
      </p:nvGrpSpPr>
      <p:grpSpPr>
        <a:xfrm>
          <a:off x="0" y="0"/>
          <a:ext cx="0" cy="0"/>
          <a:chOff x="0" y="0"/>
          <a:chExt cx="0" cy="0"/>
        </a:xfrm>
      </p:grpSpPr>
      <p:sp>
        <p:nvSpPr>
          <p:cNvPr id="1094" name="Google Shape;1094;p36"/>
          <p:cNvSpPr txBox="1"/>
          <p:nvPr>
            <p:ph type="ctrTitle"/>
          </p:nvPr>
        </p:nvSpPr>
        <p:spPr>
          <a:xfrm>
            <a:off x="-89502" y="175352"/>
            <a:ext cx="5214300" cy="66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BEST FEATURES FOR PREDICTING GLOBAL SALES</a:t>
            </a:r>
            <a:endParaRPr>
              <a:solidFill>
                <a:srgbClr val="0928B8"/>
              </a:solidFill>
            </a:endParaRPr>
          </a:p>
        </p:txBody>
      </p:sp>
      <p:graphicFrame>
        <p:nvGraphicFramePr>
          <p:cNvPr id="1095" name="Google Shape;1095;p36"/>
          <p:cNvGraphicFramePr/>
          <p:nvPr/>
        </p:nvGraphicFramePr>
        <p:xfrm>
          <a:off x="298419" y="1238811"/>
          <a:ext cx="3000000" cy="3000000"/>
        </p:xfrm>
        <a:graphic>
          <a:graphicData uri="http://schemas.openxmlformats.org/drawingml/2006/table">
            <a:tbl>
              <a:tblPr bandRow="1" firstRow="1">
                <a:noFill/>
                <a:tableStyleId>{0E1A4911-600F-4B0C-A739-718617C555A3}</a:tableStyleId>
              </a:tblPr>
              <a:tblGrid>
                <a:gridCol w="1844175"/>
                <a:gridCol w="1844175"/>
                <a:gridCol w="1844175"/>
              </a:tblGrid>
              <a:tr h="365775">
                <a:tc>
                  <a:txBody>
                    <a:bodyPr/>
                    <a:lstStyle/>
                    <a:p>
                      <a:pPr indent="0" lvl="0" marL="0" marR="0" rtl="0" algn="l">
                        <a:lnSpc>
                          <a:spcPct val="100000"/>
                        </a:lnSpc>
                        <a:spcBef>
                          <a:spcPts val="0"/>
                        </a:spcBef>
                        <a:spcAft>
                          <a:spcPts val="0"/>
                        </a:spcAft>
                        <a:buNone/>
                      </a:pPr>
                      <a:r>
                        <a:rPr lang="en-US" sz="1200" u="none" cap="none" strike="noStrike">
                          <a:latin typeface="Abel"/>
                          <a:ea typeface="Abel"/>
                          <a:cs typeface="Abel"/>
                          <a:sym typeface="Abel"/>
                        </a:rPr>
                        <a:t>Feature</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MSE</a:t>
                      </a:r>
                      <a:endParaRPr sz="1200" u="none" cap="none" strike="noStrike">
                        <a:latin typeface="Abel"/>
                        <a:ea typeface="Abel"/>
                        <a:cs typeface="Abel"/>
                        <a:sym typeface="Abel"/>
                      </a:endParaRPr>
                    </a:p>
                  </a:txBody>
                  <a:tcPr marT="45725" marB="45725" marR="91450" marL="91450">
                    <a:solidFill>
                      <a:srgbClr val="0000FF"/>
                    </a:solidFill>
                  </a:tcPr>
                </a:tc>
                <a:tc>
                  <a:txBody>
                    <a:bodyPr/>
                    <a:lstStyle/>
                    <a:p>
                      <a:pPr indent="0" lvl="0" marL="0" marR="0" rtl="0" algn="ctr">
                        <a:lnSpc>
                          <a:spcPct val="100000"/>
                        </a:lnSpc>
                        <a:spcBef>
                          <a:spcPts val="0"/>
                        </a:spcBef>
                        <a:spcAft>
                          <a:spcPts val="0"/>
                        </a:spcAft>
                        <a:buNone/>
                      </a:pPr>
                      <a:r>
                        <a:rPr lang="en-US" sz="1200" u="none" cap="none" strike="noStrike">
                          <a:latin typeface="Abel"/>
                          <a:ea typeface="Abel"/>
                          <a:cs typeface="Abel"/>
                          <a:sym typeface="Abel"/>
                        </a:rPr>
                        <a:t>R-Squared</a:t>
                      </a:r>
                      <a:endParaRPr sz="1200" u="none" cap="none" strike="noStrike">
                        <a:latin typeface="Abel"/>
                        <a:ea typeface="Abel"/>
                        <a:cs typeface="Abel"/>
                        <a:sym typeface="Abel"/>
                      </a:endParaRPr>
                    </a:p>
                  </a:txBody>
                  <a:tcPr marT="45725" marB="45725" marR="91450" marL="91450">
                    <a:solidFill>
                      <a:srgbClr val="0000FF"/>
                    </a:solidFill>
                  </a:tcPr>
                </a:tc>
              </a:tr>
              <a:tr h="594375">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NA</a:t>
                      </a:r>
                      <a:r>
                        <a:rPr lang="en-US" sz="1200" u="none" cap="none" strike="noStrike">
                          <a:solidFill>
                            <a:srgbClr val="FFFFFF"/>
                          </a:solidFill>
                          <a:latin typeface="Abel"/>
                          <a:ea typeface="Abel"/>
                          <a:cs typeface="Abel"/>
                          <a:sym typeface="Abel"/>
                        </a:rPr>
                        <a:t> &amp; EU Sales</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0.10</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97.6%</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r>
              <a:tr h="594375">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Genre</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4.33</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0.4%</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r>
              <a:tr h="594375">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Platform Type</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4.34</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0.3%</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r>
              <a:tr h="594375">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Abel"/>
                          <a:ea typeface="Abel"/>
                          <a:cs typeface="Abel"/>
                          <a:sym typeface="Abel"/>
                        </a:rPr>
                        <a:t>First</a:t>
                      </a:r>
                      <a:r>
                        <a:rPr lang="en-US" sz="1200" u="none" cap="none" strike="noStrike">
                          <a:solidFill>
                            <a:srgbClr val="FFFFFF"/>
                          </a:solidFill>
                          <a:latin typeface="Abel"/>
                          <a:ea typeface="Abel"/>
                          <a:cs typeface="Abel"/>
                          <a:sym typeface="Abel"/>
                        </a:rPr>
                        <a:t> Party</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4.34</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c>
                  <a:txBody>
                    <a:bodyPr/>
                    <a:lstStyle/>
                    <a:p>
                      <a:pPr indent="0" lvl="0" marL="0" marR="0" rtl="0" algn="ctr">
                        <a:lnSpc>
                          <a:spcPct val="100000"/>
                        </a:lnSpc>
                        <a:spcBef>
                          <a:spcPts val="0"/>
                        </a:spcBef>
                        <a:spcAft>
                          <a:spcPts val="0"/>
                        </a:spcAft>
                        <a:buNone/>
                      </a:pPr>
                      <a:r>
                        <a:rPr lang="en-US" sz="1200" u="none" cap="none" strike="noStrike">
                          <a:solidFill>
                            <a:srgbClr val="FFFFFF"/>
                          </a:solidFill>
                          <a:latin typeface="Abel"/>
                          <a:ea typeface="Abel"/>
                          <a:cs typeface="Abel"/>
                          <a:sym typeface="Abel"/>
                        </a:rPr>
                        <a:t>0.2%</a:t>
                      </a:r>
                      <a:endParaRPr sz="1200" u="none" cap="none" strike="noStrike">
                        <a:solidFill>
                          <a:srgbClr val="FFFFFF"/>
                        </a:solidFill>
                        <a:latin typeface="Abel"/>
                        <a:ea typeface="Abel"/>
                        <a:cs typeface="Abel"/>
                        <a:sym typeface="Abel"/>
                      </a:endParaRPr>
                    </a:p>
                  </a:txBody>
                  <a:tcPr marT="45725" marB="45725" marR="91450" marL="91450">
                    <a:solidFill>
                      <a:srgbClr val="1D1475"/>
                    </a:solidFill>
                  </a:tcPr>
                </a:tc>
              </a:tr>
            </a:tbl>
          </a:graphicData>
        </a:graphic>
      </p:graphicFrame>
      <p:sp>
        <p:nvSpPr>
          <p:cNvPr id="1096" name="Google Shape;1096;p36"/>
          <p:cNvSpPr txBox="1"/>
          <p:nvPr/>
        </p:nvSpPr>
        <p:spPr>
          <a:xfrm>
            <a:off x="212700" y="3982077"/>
            <a:ext cx="49638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800" u="none" cap="none" strike="noStrike">
                <a:solidFill>
                  <a:srgbClr val="0928B8"/>
                </a:solidFill>
                <a:latin typeface="Open Sans"/>
                <a:ea typeface="Open Sans"/>
                <a:cs typeface="Open Sans"/>
                <a:sym typeface="Open Sans"/>
              </a:rPr>
              <a:t>Based on Linear Regression, default parameters</a:t>
            </a:r>
            <a:endParaRPr sz="1200">
              <a:solidFill>
                <a:srgbClr val="0928B8"/>
              </a:solidFill>
              <a:latin typeface="Open Sans"/>
              <a:ea typeface="Open Sans"/>
              <a:cs typeface="Open Sans"/>
              <a:sym typeface="Open Sans"/>
            </a:endParaRPr>
          </a:p>
          <a:p>
            <a:pPr indent="0" lvl="0" marL="0" marR="0" rtl="0" algn="l">
              <a:lnSpc>
                <a:spcPct val="100000"/>
              </a:lnSpc>
              <a:spcBef>
                <a:spcPts val="0"/>
              </a:spcBef>
              <a:spcAft>
                <a:spcPts val="0"/>
              </a:spcAft>
              <a:buNone/>
            </a:pPr>
            <a:r>
              <a:rPr i="0" lang="en-US" sz="800" u="none" cap="none" strike="noStrike">
                <a:solidFill>
                  <a:srgbClr val="0928B8"/>
                </a:solidFill>
                <a:latin typeface="Open Sans"/>
                <a:ea typeface="Open Sans"/>
                <a:cs typeface="Open Sans"/>
                <a:sym typeface="Open Sans"/>
              </a:rPr>
              <a:t>Test Set = 20% of sample</a:t>
            </a:r>
            <a:endParaRPr sz="1200">
              <a:solidFill>
                <a:srgbClr val="0928B8"/>
              </a:solidFill>
              <a:latin typeface="Open Sans"/>
              <a:ea typeface="Open Sans"/>
              <a:cs typeface="Open Sans"/>
              <a:sym typeface="Open Sans"/>
            </a:endParaRPr>
          </a:p>
          <a:p>
            <a:pPr indent="0" lvl="0" marL="0" marR="0" rtl="0" algn="l">
              <a:lnSpc>
                <a:spcPct val="100000"/>
              </a:lnSpc>
              <a:spcBef>
                <a:spcPts val="0"/>
              </a:spcBef>
              <a:spcAft>
                <a:spcPts val="0"/>
              </a:spcAft>
              <a:buNone/>
            </a:pPr>
            <a:r>
              <a:rPr i="0" lang="en-US" sz="800" u="none" cap="none" strike="noStrike">
                <a:solidFill>
                  <a:srgbClr val="0928B8"/>
                </a:solidFill>
                <a:latin typeface="Open Sans"/>
                <a:ea typeface="Open Sans"/>
                <a:cs typeface="Open Sans"/>
                <a:sym typeface="Open Sans"/>
              </a:rPr>
              <a:t>Get_Dummies Used for Genre, Platform Type, First Party</a:t>
            </a:r>
            <a:endParaRPr sz="1200">
              <a:solidFill>
                <a:srgbClr val="0928B8"/>
              </a:solidFill>
              <a:latin typeface="Open Sans"/>
              <a:ea typeface="Open Sans"/>
              <a:cs typeface="Open Sans"/>
              <a:sym typeface="Open Sans"/>
            </a:endParaRPr>
          </a:p>
        </p:txBody>
      </p:sp>
      <p:sp>
        <p:nvSpPr>
          <p:cNvPr id="1097" name="Google Shape;1097;p36"/>
          <p:cNvSpPr/>
          <p:nvPr/>
        </p:nvSpPr>
        <p:spPr>
          <a:xfrm>
            <a:off x="5904575" y="1329175"/>
            <a:ext cx="2820300" cy="3138600"/>
          </a:xfrm>
          <a:prstGeom prst="rect">
            <a:avLst/>
          </a:prstGeom>
          <a:noFill/>
          <a:ln>
            <a:noFill/>
          </a:ln>
        </p:spPr>
        <p:txBody>
          <a:bodyPr anchorCtr="0" anchor="t" bIns="45700" lIns="91425" spcFirstLastPara="1" rIns="91425" wrap="square" tIns="45700">
            <a:spAutoFit/>
          </a:bodyPr>
          <a:lstStyle/>
          <a:p>
            <a:pPr indent="-209550" lvl="0" marL="323850" marR="0" rtl="0" algn="l">
              <a:lnSpc>
                <a:spcPct val="115000"/>
              </a:lnSpc>
              <a:spcBef>
                <a:spcPts val="0"/>
              </a:spcBef>
              <a:spcAft>
                <a:spcPts val="0"/>
              </a:spcAft>
              <a:buClr>
                <a:srgbClr val="11FFFF"/>
              </a:buClr>
              <a:buSzPts val="1200"/>
              <a:buFont typeface="Arial"/>
              <a:buNone/>
            </a:pPr>
            <a:r>
              <a:t/>
            </a:r>
            <a:endParaRPr i="0" sz="1200" u="none" cap="none" strike="noStrike">
              <a:solidFill>
                <a:srgbClr val="0928B8"/>
              </a:solidFill>
              <a:latin typeface="Abel"/>
              <a:ea typeface="Abel"/>
              <a:cs typeface="Abel"/>
              <a:sym typeface="Abel"/>
            </a:endParaRPr>
          </a:p>
          <a:p>
            <a:pPr indent="-285750" lvl="0" marL="323850" marR="0" rtl="0" algn="l">
              <a:lnSpc>
                <a:spcPct val="100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In addition to running multi-variate models, we ran  simple linear regression models with each variable group</a:t>
            </a:r>
            <a:endParaRPr i="0" sz="1200" u="none" cap="none" strike="noStrike">
              <a:solidFill>
                <a:srgbClr val="0928B8"/>
              </a:solidFill>
              <a:latin typeface="Abel"/>
              <a:ea typeface="Abel"/>
              <a:cs typeface="Abel"/>
              <a:sym typeface="Abel"/>
            </a:endParaRPr>
          </a:p>
          <a:p>
            <a:pPr indent="-285750" lvl="0" marL="323850" marR="0" rtl="0" algn="l">
              <a:lnSpc>
                <a:spcPct val="100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We saw similar results as the other models</a:t>
            </a:r>
            <a:endParaRPr i="0" sz="1200" u="none" cap="none" strike="noStrike">
              <a:solidFill>
                <a:srgbClr val="0928B8"/>
              </a:solidFill>
              <a:latin typeface="Abel"/>
              <a:ea typeface="Abel"/>
              <a:cs typeface="Abel"/>
              <a:sym typeface="Abel"/>
            </a:endParaRPr>
          </a:p>
          <a:p>
            <a:pPr indent="-285750" lvl="0" marL="323850" marR="0" rtl="0" algn="l">
              <a:lnSpc>
                <a:spcPct val="100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Regional sales are the highest predictor of Global sales</a:t>
            </a:r>
            <a:endParaRPr i="0" sz="1200" u="none" cap="none" strike="noStrike">
              <a:solidFill>
                <a:srgbClr val="0928B8"/>
              </a:solidFill>
              <a:latin typeface="Abel"/>
              <a:ea typeface="Abel"/>
              <a:cs typeface="Abel"/>
              <a:sym typeface="Abel"/>
            </a:endParaRPr>
          </a:p>
          <a:p>
            <a:pPr indent="-285750" lvl="0" marL="323850" marR="0" rtl="0" algn="l">
              <a:lnSpc>
                <a:spcPct val="100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NA &amp; EU Sales can explain almost 98% of total Global Sales for a title</a:t>
            </a:r>
            <a:endParaRPr i="0" sz="1200" u="none" cap="none" strike="noStrike">
              <a:solidFill>
                <a:srgbClr val="0928B8"/>
              </a:solidFill>
              <a:latin typeface="Abel"/>
              <a:ea typeface="Abel"/>
              <a:cs typeface="Abel"/>
              <a:sym typeface="Abel"/>
            </a:endParaRPr>
          </a:p>
          <a:p>
            <a:pPr indent="-285750" lvl="0" marL="323850" marR="0" rtl="0" algn="l">
              <a:lnSpc>
                <a:spcPct val="100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Genre, Platform, &amp; First Party are not good predictors of Global Sales</a:t>
            </a:r>
            <a:endParaRPr sz="1200">
              <a:solidFill>
                <a:srgbClr val="0928B8"/>
              </a:solidFill>
              <a:latin typeface="Abel"/>
              <a:ea typeface="Abel"/>
              <a:cs typeface="Abel"/>
              <a:sym typeface="Abel"/>
            </a:endParaRPr>
          </a:p>
          <a:p>
            <a:pPr indent="-209550" lvl="0" marL="323850" marR="0" rtl="0" algn="l">
              <a:lnSpc>
                <a:spcPct val="115000"/>
              </a:lnSpc>
              <a:spcBef>
                <a:spcPts val="300"/>
              </a:spcBef>
              <a:spcAft>
                <a:spcPts val="0"/>
              </a:spcAft>
              <a:buClr>
                <a:srgbClr val="11FFFF"/>
              </a:buClr>
              <a:buSzPts val="1200"/>
              <a:buFont typeface="Arial"/>
              <a:buNone/>
            </a:pPr>
            <a:r>
              <a:t/>
            </a:r>
            <a:endParaRPr i="0" sz="1200" u="none" cap="none" strike="noStrike">
              <a:solidFill>
                <a:srgbClr val="0928B8"/>
              </a:solidFill>
              <a:latin typeface="Abel"/>
              <a:ea typeface="Abel"/>
              <a:cs typeface="Abel"/>
              <a:sym typeface="Abel"/>
            </a:endParaRPr>
          </a:p>
        </p:txBody>
      </p:sp>
      <p:cxnSp>
        <p:nvCxnSpPr>
          <p:cNvPr id="1098" name="Google Shape;1098;p36"/>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2" name="Shape 1102"/>
        <p:cNvGrpSpPr/>
        <p:nvPr/>
      </p:nvGrpSpPr>
      <p:grpSpPr>
        <a:xfrm>
          <a:off x="0" y="0"/>
          <a:ext cx="0" cy="0"/>
          <a:chOff x="0" y="0"/>
          <a:chExt cx="0" cy="0"/>
        </a:xfrm>
      </p:grpSpPr>
      <p:sp>
        <p:nvSpPr>
          <p:cNvPr id="1103" name="Google Shape;1103;g915babf42c_0_739"/>
          <p:cNvSpPr txBox="1"/>
          <p:nvPr>
            <p:ph type="ctrTitle"/>
          </p:nvPr>
        </p:nvSpPr>
        <p:spPr>
          <a:xfrm>
            <a:off x="268683" y="112687"/>
            <a:ext cx="8140200" cy="69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solidFill>
                  <a:srgbClr val="0928B8"/>
                </a:solidFill>
              </a:rPr>
              <a:t>USING CLASSIFIERS INSTEAD OF REGRESSION:  Genre, Platform Type, First Party Variables</a:t>
            </a:r>
            <a:endParaRPr>
              <a:solidFill>
                <a:srgbClr val="0928B8"/>
              </a:solidFill>
            </a:endParaRPr>
          </a:p>
        </p:txBody>
      </p:sp>
      <p:sp>
        <p:nvSpPr>
          <p:cNvPr id="1104" name="Google Shape;1104;g915babf42c_0_739"/>
          <p:cNvSpPr txBox="1"/>
          <p:nvPr/>
        </p:nvSpPr>
        <p:spPr>
          <a:xfrm>
            <a:off x="1625389" y="2318918"/>
            <a:ext cx="1430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sng" cap="none" strike="noStrike">
                <a:solidFill>
                  <a:srgbClr val="0928B8"/>
                </a:solidFill>
                <a:latin typeface="Abel"/>
                <a:ea typeface="Abel"/>
                <a:cs typeface="Abel"/>
                <a:sym typeface="Abel"/>
              </a:rPr>
              <a:t>KNN Classifier</a:t>
            </a:r>
            <a:endParaRPr b="1" i="0" sz="1200" u="sng" cap="none" strike="noStrike">
              <a:solidFill>
                <a:srgbClr val="0928B8"/>
              </a:solidFill>
              <a:latin typeface="Abel"/>
              <a:ea typeface="Abel"/>
              <a:cs typeface="Abel"/>
              <a:sym typeface="Abel"/>
            </a:endParaRPr>
          </a:p>
        </p:txBody>
      </p:sp>
      <p:sp>
        <p:nvSpPr>
          <p:cNvPr id="1105" name="Google Shape;1105;g915babf42c_0_739"/>
          <p:cNvSpPr txBox="1"/>
          <p:nvPr/>
        </p:nvSpPr>
        <p:spPr>
          <a:xfrm>
            <a:off x="6268299" y="2318925"/>
            <a:ext cx="1647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sng" cap="none" strike="noStrike">
                <a:solidFill>
                  <a:srgbClr val="0928B8"/>
                </a:solidFill>
                <a:latin typeface="Abel"/>
                <a:ea typeface="Abel"/>
                <a:cs typeface="Abel"/>
                <a:sym typeface="Abel"/>
              </a:rPr>
              <a:t>Decision Tree Classifier</a:t>
            </a:r>
            <a:endParaRPr b="1" i="0" sz="1200" u="sng" cap="none" strike="noStrike">
              <a:solidFill>
                <a:srgbClr val="0928B8"/>
              </a:solidFill>
              <a:latin typeface="Abel"/>
              <a:ea typeface="Abel"/>
              <a:cs typeface="Abel"/>
              <a:sym typeface="Abel"/>
            </a:endParaRPr>
          </a:p>
        </p:txBody>
      </p:sp>
      <p:sp>
        <p:nvSpPr>
          <p:cNvPr id="1106" name="Google Shape;1106;g915babf42c_0_739"/>
          <p:cNvSpPr txBox="1"/>
          <p:nvPr/>
        </p:nvSpPr>
        <p:spPr>
          <a:xfrm>
            <a:off x="0" y="4556902"/>
            <a:ext cx="49638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Based on Kbins Discretizer, 3 Bins, Quantile Strategy (JV’s models)</a:t>
            </a:r>
            <a:endParaRPr/>
          </a:p>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Test Set = 20% of sample</a:t>
            </a:r>
            <a:endParaRPr/>
          </a:p>
          <a:p>
            <a:pPr indent="0" lvl="0" marL="0" marR="0" rtl="0" algn="l">
              <a:lnSpc>
                <a:spcPct val="100000"/>
              </a:lnSpc>
              <a:spcBef>
                <a:spcPts val="0"/>
              </a:spcBef>
              <a:spcAft>
                <a:spcPts val="0"/>
              </a:spcAft>
              <a:buNone/>
            </a:pPr>
            <a:r>
              <a:rPr b="0" i="0" lang="en-US" sz="1000" u="none" cap="none" strike="noStrike">
                <a:solidFill>
                  <a:schemeClr val="lt1"/>
                </a:solidFill>
                <a:latin typeface="Arial"/>
                <a:ea typeface="Arial"/>
                <a:cs typeface="Arial"/>
                <a:sym typeface="Arial"/>
              </a:rPr>
              <a:t>Get_Dummies Used for Genre, Platform Type, First Party</a:t>
            </a:r>
            <a:endParaRPr/>
          </a:p>
        </p:txBody>
      </p:sp>
      <p:sp>
        <p:nvSpPr>
          <p:cNvPr id="1107" name="Google Shape;1107;g915babf42c_0_739"/>
          <p:cNvSpPr txBox="1"/>
          <p:nvPr/>
        </p:nvSpPr>
        <p:spPr>
          <a:xfrm>
            <a:off x="173425" y="904875"/>
            <a:ext cx="9008700" cy="1499700"/>
          </a:xfrm>
          <a:prstGeom prst="rect">
            <a:avLst/>
          </a:prstGeom>
          <a:noFill/>
          <a:ln>
            <a:noFill/>
          </a:ln>
        </p:spPr>
        <p:txBody>
          <a:bodyPr anchorCtr="0" anchor="ctr" bIns="91425" lIns="91425" spcFirstLastPara="1" rIns="91425" wrap="square" tIns="91425">
            <a:noAutofit/>
          </a:bodyPr>
          <a:lstStyle/>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After seeing poor results with Linear Regression when the model only included Genre, Platform Type &amp; First Party, we used Kbins Discretizer to split Global Sales into classes (3 equal sizes – high, medium, low sales)</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We conducted two different classification analysis on the data:  KNN and Decision Tree</a:t>
            </a:r>
            <a:endParaRPr sz="1200">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The models yielded less than 50% accuracy with the Decision Tree Classifier slightly better at 44% a</a:t>
            </a:r>
            <a:endParaRPr i="0" sz="1200" u="none" cap="none" strike="noStrike">
              <a:solidFill>
                <a:srgbClr val="0928B8"/>
              </a:solidFill>
              <a:latin typeface="Abel"/>
              <a:ea typeface="Abel"/>
              <a:cs typeface="Abel"/>
              <a:sym typeface="Abel"/>
            </a:endParaRPr>
          </a:p>
          <a:p>
            <a:pPr indent="-203200" lvl="0" marL="241300" marR="0" rtl="0" algn="l">
              <a:lnSpc>
                <a:spcPct val="115000"/>
              </a:lnSpc>
              <a:spcBef>
                <a:spcPts val="300"/>
              </a:spcBef>
              <a:spcAft>
                <a:spcPts val="0"/>
              </a:spcAft>
              <a:buClr>
                <a:srgbClr val="0928B8"/>
              </a:buClr>
              <a:buSzPts val="1200"/>
              <a:buFont typeface="Abel"/>
              <a:buChar char="◂"/>
            </a:pPr>
            <a:r>
              <a:rPr i="0" lang="en-US" sz="1200" u="none" cap="none" strike="noStrike">
                <a:solidFill>
                  <a:srgbClr val="0928B8"/>
                </a:solidFill>
                <a:latin typeface="Abel"/>
                <a:ea typeface="Abel"/>
                <a:cs typeface="Abel"/>
                <a:sym typeface="Abel"/>
              </a:rPr>
              <a:t>Precision is the more important metric than Recall for our project and both models show higher precision than recall for Low &amp; Medium Sales, but not High Sales</a:t>
            </a:r>
            <a:endParaRPr i="0" sz="1200" u="none" cap="none" strike="noStrike">
              <a:solidFill>
                <a:srgbClr val="0928B8"/>
              </a:solidFill>
              <a:latin typeface="Abel"/>
              <a:ea typeface="Abel"/>
              <a:cs typeface="Abel"/>
              <a:sym typeface="Abel"/>
            </a:endParaRPr>
          </a:p>
        </p:txBody>
      </p:sp>
      <p:pic>
        <p:nvPicPr>
          <p:cNvPr id="1108" name="Google Shape;1108;g915babf42c_0_739"/>
          <p:cNvPicPr preferRelativeResize="0"/>
          <p:nvPr/>
        </p:nvPicPr>
        <p:blipFill rotWithShape="1">
          <a:blip r:embed="rId3">
            <a:alphaModFix/>
          </a:blip>
          <a:srcRect b="29557" l="15216" r="50145" t="46436"/>
          <a:stretch/>
        </p:blipFill>
        <p:spPr>
          <a:xfrm>
            <a:off x="280365" y="2994071"/>
            <a:ext cx="4072934" cy="1499658"/>
          </a:xfrm>
          <a:prstGeom prst="rect">
            <a:avLst/>
          </a:prstGeom>
          <a:noFill/>
          <a:ln cap="flat" cmpd="sng" w="9525">
            <a:solidFill>
              <a:srgbClr val="0000FF"/>
            </a:solidFill>
            <a:prstDash val="solid"/>
            <a:round/>
            <a:headEnd len="sm" w="sm" type="none"/>
            <a:tailEnd len="sm" w="sm" type="none"/>
          </a:ln>
        </p:spPr>
      </p:pic>
      <p:pic>
        <p:nvPicPr>
          <p:cNvPr id="1109" name="Google Shape;1109;g915babf42c_0_739"/>
          <p:cNvPicPr preferRelativeResize="0"/>
          <p:nvPr/>
        </p:nvPicPr>
        <p:blipFill rotWithShape="1">
          <a:blip r:embed="rId4">
            <a:alphaModFix/>
          </a:blip>
          <a:srcRect b="24918" l="16375" r="50218" t="51210"/>
          <a:stretch/>
        </p:blipFill>
        <p:spPr>
          <a:xfrm>
            <a:off x="4726471" y="2994071"/>
            <a:ext cx="3950530" cy="1499658"/>
          </a:xfrm>
          <a:prstGeom prst="rect">
            <a:avLst/>
          </a:prstGeom>
          <a:noFill/>
          <a:ln cap="flat" cmpd="sng" w="9525">
            <a:solidFill>
              <a:srgbClr val="0928B8"/>
            </a:solidFill>
            <a:prstDash val="solid"/>
            <a:round/>
            <a:headEnd len="sm" w="sm" type="none"/>
            <a:tailEnd len="sm" w="sm" type="none"/>
          </a:ln>
        </p:spPr>
      </p:pic>
      <p:cxnSp>
        <p:nvCxnSpPr>
          <p:cNvPr id="1110" name="Google Shape;1110;g915babf42c_0_739"/>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g915babf42c_0_1125"/>
          <p:cNvSpPr txBox="1"/>
          <p:nvPr>
            <p:ph type="ctrTitle"/>
          </p:nvPr>
        </p:nvSpPr>
        <p:spPr>
          <a:xfrm>
            <a:off x="2847675" y="581025"/>
            <a:ext cx="23037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1800"/>
              <a:t>PROS </a:t>
            </a:r>
            <a:endParaRPr sz="1800"/>
          </a:p>
        </p:txBody>
      </p:sp>
      <p:sp>
        <p:nvSpPr>
          <p:cNvPr id="1116" name="Google Shape;1116;g915babf42c_0_1125"/>
          <p:cNvSpPr/>
          <p:nvPr/>
        </p:nvSpPr>
        <p:spPr>
          <a:xfrm rot="5400000">
            <a:off x="1307757" y="4456617"/>
            <a:ext cx="6974911" cy="423876"/>
          </a:xfrm>
          <a:custGeom>
            <a:rect b="b" l="l" r="r" t="t"/>
            <a:pathLst>
              <a:path extrusionOk="0" h="6785" w="107195">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cap="flat" cmpd="sng" w="2857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915babf42c_0_1125"/>
          <p:cNvSpPr txBox="1"/>
          <p:nvPr>
            <p:ph type="ctrTitle"/>
          </p:nvPr>
        </p:nvSpPr>
        <p:spPr>
          <a:xfrm>
            <a:off x="6076650" y="581025"/>
            <a:ext cx="23037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1800"/>
              <a:t>CONS</a:t>
            </a:r>
            <a:r>
              <a:rPr lang="en-US" sz="1800"/>
              <a:t> </a:t>
            </a:r>
            <a:endParaRPr sz="1800"/>
          </a:p>
        </p:txBody>
      </p:sp>
      <p:sp>
        <p:nvSpPr>
          <p:cNvPr id="1118" name="Google Shape;1118;g915babf42c_0_1125"/>
          <p:cNvSpPr txBox="1"/>
          <p:nvPr/>
        </p:nvSpPr>
        <p:spPr>
          <a:xfrm>
            <a:off x="109538" y="1095375"/>
            <a:ext cx="1542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928B8"/>
                </a:solidFill>
                <a:highlight>
                  <a:srgbClr val="FFFFFF"/>
                </a:highlight>
                <a:latin typeface="Abel"/>
                <a:ea typeface="Abel"/>
                <a:cs typeface="Abel"/>
                <a:sym typeface="Abel"/>
              </a:rPr>
              <a:t>LINEAR REGRESSION</a:t>
            </a:r>
            <a:endParaRPr sz="1200">
              <a:solidFill>
                <a:srgbClr val="0928B8"/>
              </a:solidFill>
              <a:highlight>
                <a:srgbClr val="FFFFFF"/>
              </a:highlight>
              <a:latin typeface="Abel"/>
              <a:ea typeface="Abel"/>
              <a:cs typeface="Abel"/>
              <a:sym typeface="Abel"/>
            </a:endParaRPr>
          </a:p>
        </p:txBody>
      </p:sp>
      <p:sp>
        <p:nvSpPr>
          <p:cNvPr id="1119" name="Google Shape;1119;g915babf42c_0_1125"/>
          <p:cNvSpPr txBox="1"/>
          <p:nvPr>
            <p:ph type="ctrTitle"/>
          </p:nvPr>
        </p:nvSpPr>
        <p:spPr>
          <a:xfrm>
            <a:off x="361950" y="200025"/>
            <a:ext cx="4538100" cy="5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t>MODEL COMPARISON &amp; CONTRAST</a:t>
            </a:r>
            <a:endParaRPr/>
          </a:p>
        </p:txBody>
      </p:sp>
      <p:cxnSp>
        <p:nvCxnSpPr>
          <p:cNvPr id="1120" name="Google Shape;1120;g915babf42c_0_1125"/>
          <p:cNvCxnSpPr/>
          <p:nvPr/>
        </p:nvCxnSpPr>
        <p:spPr>
          <a:xfrm>
            <a:off x="0" y="711327"/>
            <a:ext cx="2392500" cy="600"/>
          </a:xfrm>
          <a:prstGeom prst="straightConnector1">
            <a:avLst/>
          </a:prstGeom>
          <a:noFill/>
          <a:ln cap="flat" cmpd="sng" w="28575">
            <a:solidFill>
              <a:srgbClr val="31EAFE"/>
            </a:solidFill>
            <a:prstDash val="solid"/>
            <a:round/>
            <a:headEnd len="med" w="med" type="none"/>
            <a:tailEnd len="med" w="med" type="none"/>
          </a:ln>
        </p:spPr>
      </p:cxnSp>
      <p:sp>
        <p:nvSpPr>
          <p:cNvPr id="1121" name="Google Shape;1121;g915babf42c_0_1125"/>
          <p:cNvSpPr txBox="1"/>
          <p:nvPr/>
        </p:nvSpPr>
        <p:spPr>
          <a:xfrm>
            <a:off x="104775" y="2057400"/>
            <a:ext cx="17526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928B8"/>
                </a:solidFill>
                <a:highlight>
                  <a:srgbClr val="FFFFFF"/>
                </a:highlight>
                <a:latin typeface="Abel"/>
                <a:ea typeface="Abel"/>
                <a:cs typeface="Abel"/>
                <a:sym typeface="Abel"/>
              </a:rPr>
              <a:t>K NEAREST NEIGHBOR REGRESSOR</a:t>
            </a:r>
            <a:endParaRPr sz="1200">
              <a:solidFill>
                <a:srgbClr val="0928B8"/>
              </a:solidFill>
              <a:highlight>
                <a:srgbClr val="FFFFFF"/>
              </a:highlight>
              <a:latin typeface="Abel"/>
              <a:ea typeface="Abel"/>
              <a:cs typeface="Abel"/>
              <a:sym typeface="Abel"/>
            </a:endParaRPr>
          </a:p>
        </p:txBody>
      </p:sp>
      <p:sp>
        <p:nvSpPr>
          <p:cNvPr id="1122" name="Google Shape;1122;g915babf42c_0_1125"/>
          <p:cNvSpPr txBox="1"/>
          <p:nvPr/>
        </p:nvSpPr>
        <p:spPr>
          <a:xfrm>
            <a:off x="104775" y="2771775"/>
            <a:ext cx="17526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928B8"/>
                </a:solidFill>
                <a:highlight>
                  <a:srgbClr val="FFFFFF"/>
                </a:highlight>
                <a:latin typeface="Abel"/>
                <a:ea typeface="Abel"/>
                <a:cs typeface="Abel"/>
                <a:sym typeface="Abel"/>
              </a:rPr>
              <a:t>RANDOM </a:t>
            </a:r>
            <a:r>
              <a:rPr lang="en-US" sz="1200">
                <a:solidFill>
                  <a:srgbClr val="0928B8"/>
                </a:solidFill>
                <a:highlight>
                  <a:srgbClr val="FFFFFF"/>
                </a:highlight>
                <a:latin typeface="Abel"/>
                <a:ea typeface="Abel"/>
                <a:cs typeface="Abel"/>
                <a:sym typeface="Abel"/>
              </a:rPr>
              <a:t> FOREST REGRESSOR</a:t>
            </a:r>
            <a:endParaRPr sz="1200">
              <a:solidFill>
                <a:srgbClr val="0928B8"/>
              </a:solidFill>
              <a:highlight>
                <a:srgbClr val="FFFFFF"/>
              </a:highlight>
              <a:latin typeface="Abel"/>
              <a:ea typeface="Abel"/>
              <a:cs typeface="Abel"/>
              <a:sym typeface="Abel"/>
            </a:endParaRPr>
          </a:p>
        </p:txBody>
      </p:sp>
      <p:sp>
        <p:nvSpPr>
          <p:cNvPr id="1123" name="Google Shape;1123;g915babf42c_0_1125"/>
          <p:cNvSpPr txBox="1"/>
          <p:nvPr/>
        </p:nvSpPr>
        <p:spPr>
          <a:xfrm>
            <a:off x="1752600" y="933450"/>
            <a:ext cx="2828400" cy="1161900"/>
          </a:xfrm>
          <a:prstGeom prst="rect">
            <a:avLst/>
          </a:prstGeom>
          <a:noFill/>
          <a:ln>
            <a:noFill/>
          </a:ln>
        </p:spPr>
        <p:txBody>
          <a:bodyPr anchorCtr="0" anchor="t" bIns="91425" lIns="91425" spcFirstLastPara="1" rIns="91425" wrap="square" tIns="91425">
            <a:noAutofit/>
          </a:bodyPr>
          <a:lstStyle/>
          <a:p>
            <a:pPr indent="-228600" lvl="0" marL="241300" rtl="0" algn="l">
              <a:spcBef>
                <a:spcPts val="300"/>
              </a:spcBef>
              <a:spcAft>
                <a:spcPts val="0"/>
              </a:spcAft>
              <a:buClr>
                <a:srgbClr val="31EAFE"/>
              </a:buClr>
              <a:buSzPts val="1600"/>
              <a:buFont typeface="Abel"/>
              <a:buChar char="◂"/>
            </a:pPr>
            <a:r>
              <a:rPr lang="en-US" sz="1200">
                <a:solidFill>
                  <a:schemeClr val="lt1"/>
                </a:solidFill>
                <a:latin typeface="Abel"/>
                <a:ea typeface="Abel"/>
                <a:cs typeface="Abel"/>
                <a:sym typeface="Abel"/>
              </a:rPr>
              <a:t>Relatively fast; Works well when variables with strong linear relationship were included</a:t>
            </a:r>
            <a:endParaRPr sz="1200">
              <a:solidFill>
                <a:schemeClr val="lt1"/>
              </a:solidFill>
              <a:latin typeface="Abel"/>
              <a:ea typeface="Abel"/>
              <a:cs typeface="Abel"/>
              <a:sym typeface="Abel"/>
            </a:endParaRPr>
          </a:p>
          <a:p>
            <a:pPr indent="-215900" lvl="0" marL="241300" rtl="0" algn="l">
              <a:spcBef>
                <a:spcPts val="0"/>
              </a:spcBef>
              <a:spcAft>
                <a:spcPts val="0"/>
              </a:spcAft>
              <a:buClr>
                <a:srgbClr val="31EAFE"/>
              </a:buClr>
              <a:buSzPts val="1400"/>
              <a:buFont typeface="Abel"/>
              <a:buChar char="◂"/>
            </a:pPr>
            <a:r>
              <a:rPr lang="en-US" sz="1200">
                <a:solidFill>
                  <a:schemeClr val="lt1"/>
                </a:solidFill>
                <a:latin typeface="Abel"/>
                <a:ea typeface="Abel"/>
                <a:cs typeface="Abel"/>
                <a:sym typeface="Abel"/>
              </a:rPr>
              <a:t>Best results when Regional Sales are included</a:t>
            </a:r>
            <a:r>
              <a:rPr lang="en-US" sz="1000">
                <a:solidFill>
                  <a:schemeClr val="lt1"/>
                </a:solidFill>
                <a:latin typeface="Abel"/>
                <a:ea typeface="Abel"/>
                <a:cs typeface="Abel"/>
                <a:sym typeface="Abel"/>
              </a:rPr>
              <a:t> </a:t>
            </a:r>
            <a:endParaRPr sz="1000">
              <a:solidFill>
                <a:schemeClr val="lt1"/>
              </a:solidFill>
              <a:latin typeface="Abel"/>
              <a:ea typeface="Abel"/>
              <a:cs typeface="Abel"/>
              <a:sym typeface="Abel"/>
            </a:endParaRPr>
          </a:p>
        </p:txBody>
      </p:sp>
      <p:sp>
        <p:nvSpPr>
          <p:cNvPr id="1124" name="Google Shape;1124;g915babf42c_0_1125"/>
          <p:cNvSpPr txBox="1"/>
          <p:nvPr/>
        </p:nvSpPr>
        <p:spPr>
          <a:xfrm>
            <a:off x="1752600" y="1971675"/>
            <a:ext cx="2790600" cy="784200"/>
          </a:xfrm>
          <a:prstGeom prst="rect">
            <a:avLst/>
          </a:prstGeom>
          <a:noFill/>
          <a:ln>
            <a:noFill/>
          </a:ln>
        </p:spPr>
        <p:txBody>
          <a:bodyPr anchorCtr="0" anchor="t" bIns="91425" lIns="91425" spcFirstLastPara="1" rIns="91425" wrap="square" tIns="91425">
            <a:noAutofit/>
          </a:bodyPr>
          <a:lstStyle/>
          <a:p>
            <a:pPr indent="-228600" lvl="0" marL="241300" rtl="0" algn="l">
              <a:spcBef>
                <a:spcPts val="300"/>
              </a:spcBef>
              <a:spcAft>
                <a:spcPts val="0"/>
              </a:spcAft>
              <a:buClr>
                <a:srgbClr val="31EAFE"/>
              </a:buClr>
              <a:buSzPts val="1600"/>
              <a:buFont typeface="Abel"/>
              <a:buChar char="◂"/>
            </a:pPr>
            <a:r>
              <a:rPr lang="en-US" sz="1200">
                <a:solidFill>
                  <a:schemeClr val="lt1"/>
                </a:solidFill>
                <a:latin typeface="Abel"/>
                <a:ea typeface="Abel"/>
                <a:cs typeface="Abel"/>
                <a:sym typeface="Abel"/>
              </a:rPr>
              <a:t>Fastest running model</a:t>
            </a:r>
            <a:endParaRPr sz="1200">
              <a:solidFill>
                <a:schemeClr val="lt1"/>
              </a:solidFill>
              <a:latin typeface="Abel"/>
              <a:ea typeface="Abel"/>
              <a:cs typeface="Abel"/>
              <a:sym typeface="Abel"/>
            </a:endParaRPr>
          </a:p>
          <a:p>
            <a:pPr indent="-215900" lvl="0" marL="241300" rtl="0" algn="l">
              <a:spcBef>
                <a:spcPts val="0"/>
              </a:spcBef>
              <a:spcAft>
                <a:spcPts val="0"/>
              </a:spcAft>
              <a:buClr>
                <a:srgbClr val="31EAFE"/>
              </a:buClr>
              <a:buSzPts val="1400"/>
              <a:buFont typeface="Abel"/>
              <a:buChar char="◂"/>
            </a:pPr>
            <a:r>
              <a:rPr lang="en-US" sz="1200">
                <a:solidFill>
                  <a:schemeClr val="lt1"/>
                </a:solidFill>
                <a:latin typeface="Abel"/>
                <a:ea typeface="Abel"/>
                <a:cs typeface="Abel"/>
                <a:sym typeface="Abel"/>
              </a:rPr>
              <a:t>Best results when Regional Sales are not included</a:t>
            </a:r>
            <a:r>
              <a:rPr lang="en-US" sz="1000">
                <a:solidFill>
                  <a:schemeClr val="lt1"/>
                </a:solidFill>
                <a:latin typeface="Abel"/>
                <a:ea typeface="Abel"/>
                <a:cs typeface="Abel"/>
                <a:sym typeface="Abel"/>
              </a:rPr>
              <a:t> </a:t>
            </a:r>
            <a:endParaRPr sz="1000">
              <a:solidFill>
                <a:schemeClr val="lt1"/>
              </a:solidFill>
              <a:latin typeface="Abel"/>
              <a:ea typeface="Abel"/>
              <a:cs typeface="Abel"/>
              <a:sym typeface="Abel"/>
            </a:endParaRPr>
          </a:p>
        </p:txBody>
      </p:sp>
      <p:sp>
        <p:nvSpPr>
          <p:cNvPr id="1125" name="Google Shape;1125;g915babf42c_0_1125"/>
          <p:cNvSpPr txBox="1"/>
          <p:nvPr/>
        </p:nvSpPr>
        <p:spPr>
          <a:xfrm>
            <a:off x="5126575" y="959025"/>
            <a:ext cx="3000000" cy="828600"/>
          </a:xfrm>
          <a:prstGeom prst="rect">
            <a:avLst/>
          </a:prstGeom>
          <a:noFill/>
          <a:ln>
            <a:noFill/>
          </a:ln>
        </p:spPr>
        <p:txBody>
          <a:bodyPr anchorCtr="0" anchor="t" bIns="91425" lIns="91425" spcFirstLastPara="1" rIns="91425" wrap="square" tIns="91425">
            <a:noAutofit/>
          </a:bodyPr>
          <a:lstStyle/>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Slower than other models</a:t>
            </a:r>
            <a:endParaRPr sz="1200">
              <a:solidFill>
                <a:schemeClr val="lt1"/>
              </a:solidFill>
              <a:latin typeface="Abel"/>
              <a:ea typeface="Abel"/>
              <a:cs typeface="Abel"/>
              <a:sym typeface="Abel"/>
            </a:endParaRPr>
          </a:p>
          <a:p>
            <a:pPr indent="-215900" lvl="0" marL="241300" rtl="0" algn="l">
              <a:spcBef>
                <a:spcPts val="0"/>
              </a:spcBef>
              <a:spcAft>
                <a:spcPts val="0"/>
              </a:spcAft>
              <a:buClr>
                <a:srgbClr val="31EAFE"/>
              </a:buClr>
              <a:buSzPts val="1400"/>
              <a:buChar char="◂"/>
            </a:pPr>
            <a:r>
              <a:rPr lang="en-US" sz="1200">
                <a:solidFill>
                  <a:schemeClr val="lt1"/>
                </a:solidFill>
                <a:latin typeface="Abel"/>
                <a:ea typeface="Abel"/>
                <a:cs typeface="Abel"/>
                <a:sym typeface="Abel"/>
              </a:rPr>
              <a:t>Poor results with variables without strong linear relationship</a:t>
            </a:r>
            <a:endParaRPr sz="1200">
              <a:solidFill>
                <a:schemeClr val="lt1"/>
              </a:solidFill>
              <a:latin typeface="Abel"/>
              <a:ea typeface="Abel"/>
              <a:cs typeface="Abel"/>
              <a:sym typeface="Abel"/>
            </a:endParaRPr>
          </a:p>
        </p:txBody>
      </p:sp>
      <p:sp>
        <p:nvSpPr>
          <p:cNvPr id="1126" name="Google Shape;1126;g915babf42c_0_1125"/>
          <p:cNvSpPr txBox="1"/>
          <p:nvPr/>
        </p:nvSpPr>
        <p:spPr>
          <a:xfrm>
            <a:off x="5117050" y="1757400"/>
            <a:ext cx="3000000" cy="82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t/>
            </a:r>
            <a:endParaRPr sz="1200">
              <a:solidFill>
                <a:schemeClr val="lt1"/>
              </a:solidFill>
              <a:latin typeface="Abel"/>
              <a:ea typeface="Abel"/>
              <a:cs typeface="Abel"/>
              <a:sym typeface="Abel"/>
            </a:endParaRPr>
          </a:p>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P</a:t>
            </a:r>
            <a:r>
              <a:rPr lang="en-US" sz="1200">
                <a:solidFill>
                  <a:schemeClr val="lt1"/>
                </a:solidFill>
                <a:latin typeface="Abel"/>
                <a:ea typeface="Abel"/>
                <a:cs typeface="Abel"/>
                <a:sym typeface="Abel"/>
              </a:rPr>
              <a:t>oor results when regional sales were not included</a:t>
            </a:r>
            <a:endParaRPr sz="1200">
              <a:solidFill>
                <a:schemeClr val="lt1"/>
              </a:solidFill>
              <a:latin typeface="Abel"/>
              <a:ea typeface="Abel"/>
              <a:cs typeface="Abel"/>
              <a:sym typeface="Abel"/>
            </a:endParaRPr>
          </a:p>
        </p:txBody>
      </p:sp>
      <p:sp>
        <p:nvSpPr>
          <p:cNvPr id="1127" name="Google Shape;1127;g915babf42c_0_1125"/>
          <p:cNvSpPr txBox="1"/>
          <p:nvPr/>
        </p:nvSpPr>
        <p:spPr>
          <a:xfrm>
            <a:off x="1754725" y="2683050"/>
            <a:ext cx="2828400" cy="540000"/>
          </a:xfrm>
          <a:prstGeom prst="rect">
            <a:avLst/>
          </a:prstGeom>
          <a:noFill/>
          <a:ln>
            <a:noFill/>
          </a:ln>
        </p:spPr>
        <p:txBody>
          <a:bodyPr anchorCtr="0" anchor="t" bIns="91425" lIns="91425" spcFirstLastPara="1" rIns="91425" wrap="square" tIns="91425">
            <a:noAutofit/>
          </a:bodyPr>
          <a:lstStyle/>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Relatively fast</a:t>
            </a:r>
            <a:endParaRPr sz="1200">
              <a:solidFill>
                <a:schemeClr val="lt1"/>
              </a:solidFill>
              <a:latin typeface="Abel"/>
              <a:ea typeface="Abel"/>
              <a:cs typeface="Abel"/>
              <a:sym typeface="Abel"/>
            </a:endParaRPr>
          </a:p>
          <a:p>
            <a:pPr indent="0" lvl="0" marL="0" rtl="0" algn="l">
              <a:spcBef>
                <a:spcPts val="300"/>
              </a:spcBef>
              <a:spcAft>
                <a:spcPts val="0"/>
              </a:spcAft>
              <a:buNone/>
            </a:pPr>
            <a:r>
              <a:t/>
            </a:r>
            <a:endParaRPr sz="1200">
              <a:solidFill>
                <a:schemeClr val="lt1"/>
              </a:solidFill>
              <a:latin typeface="Abel"/>
              <a:ea typeface="Abel"/>
              <a:cs typeface="Abel"/>
              <a:sym typeface="Abel"/>
            </a:endParaRPr>
          </a:p>
        </p:txBody>
      </p:sp>
      <p:sp>
        <p:nvSpPr>
          <p:cNvPr id="1128" name="Google Shape;1128;g915babf42c_0_1125"/>
          <p:cNvSpPr txBox="1"/>
          <p:nvPr/>
        </p:nvSpPr>
        <p:spPr>
          <a:xfrm>
            <a:off x="5117050" y="2654475"/>
            <a:ext cx="2828400" cy="540000"/>
          </a:xfrm>
          <a:prstGeom prst="rect">
            <a:avLst/>
          </a:prstGeom>
          <a:noFill/>
          <a:ln>
            <a:noFill/>
          </a:ln>
        </p:spPr>
        <p:txBody>
          <a:bodyPr anchorCtr="0" anchor="t" bIns="91425" lIns="91425" spcFirstLastPara="1" rIns="91425" wrap="square" tIns="91425">
            <a:noAutofit/>
          </a:bodyPr>
          <a:lstStyle/>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Did not yield better result than other models</a:t>
            </a:r>
            <a:endParaRPr sz="1200">
              <a:solidFill>
                <a:schemeClr val="lt1"/>
              </a:solidFill>
              <a:latin typeface="Abel"/>
              <a:ea typeface="Abel"/>
              <a:cs typeface="Abel"/>
              <a:sym typeface="Abel"/>
            </a:endParaRPr>
          </a:p>
          <a:p>
            <a:pPr indent="0" lvl="0" marL="0" rtl="0" algn="l">
              <a:spcBef>
                <a:spcPts val="300"/>
              </a:spcBef>
              <a:spcAft>
                <a:spcPts val="0"/>
              </a:spcAft>
              <a:buNone/>
            </a:pPr>
            <a:r>
              <a:t/>
            </a:r>
            <a:endParaRPr sz="1200">
              <a:solidFill>
                <a:schemeClr val="lt1"/>
              </a:solidFill>
              <a:latin typeface="Abel"/>
              <a:ea typeface="Abel"/>
              <a:cs typeface="Abel"/>
              <a:sym typeface="Abel"/>
            </a:endParaRPr>
          </a:p>
        </p:txBody>
      </p:sp>
      <p:sp>
        <p:nvSpPr>
          <p:cNvPr id="1129" name="Google Shape;1129;g915babf42c_0_1125"/>
          <p:cNvSpPr txBox="1"/>
          <p:nvPr/>
        </p:nvSpPr>
        <p:spPr>
          <a:xfrm>
            <a:off x="100013" y="3352800"/>
            <a:ext cx="17526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928B8"/>
                </a:solidFill>
                <a:highlight>
                  <a:srgbClr val="FFFFFF"/>
                </a:highlight>
                <a:latin typeface="Abel"/>
                <a:ea typeface="Abel"/>
                <a:cs typeface="Abel"/>
                <a:sym typeface="Abel"/>
              </a:rPr>
              <a:t>VOTING</a:t>
            </a:r>
            <a:r>
              <a:rPr lang="en-US" sz="1200">
                <a:solidFill>
                  <a:srgbClr val="0928B8"/>
                </a:solidFill>
                <a:highlight>
                  <a:srgbClr val="FFFFFF"/>
                </a:highlight>
                <a:latin typeface="Abel"/>
                <a:ea typeface="Abel"/>
                <a:cs typeface="Abel"/>
                <a:sym typeface="Abel"/>
              </a:rPr>
              <a:t> REGRESSOR</a:t>
            </a:r>
            <a:endParaRPr sz="1200">
              <a:solidFill>
                <a:srgbClr val="0928B8"/>
              </a:solidFill>
              <a:highlight>
                <a:srgbClr val="FFFFFF"/>
              </a:highlight>
              <a:latin typeface="Abel"/>
              <a:ea typeface="Abel"/>
              <a:cs typeface="Abel"/>
              <a:sym typeface="Abel"/>
            </a:endParaRPr>
          </a:p>
        </p:txBody>
      </p:sp>
      <p:sp>
        <p:nvSpPr>
          <p:cNvPr id="1130" name="Google Shape;1130;g915babf42c_0_1125"/>
          <p:cNvSpPr txBox="1"/>
          <p:nvPr/>
        </p:nvSpPr>
        <p:spPr>
          <a:xfrm>
            <a:off x="1764250" y="3254550"/>
            <a:ext cx="2828400" cy="540000"/>
          </a:xfrm>
          <a:prstGeom prst="rect">
            <a:avLst/>
          </a:prstGeom>
          <a:noFill/>
          <a:ln>
            <a:noFill/>
          </a:ln>
        </p:spPr>
        <p:txBody>
          <a:bodyPr anchorCtr="0" anchor="t" bIns="91425" lIns="91425" spcFirstLastPara="1" rIns="91425" wrap="square" tIns="91425">
            <a:noAutofit/>
          </a:bodyPr>
          <a:lstStyle/>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Relatively fast</a:t>
            </a:r>
            <a:endParaRPr sz="1200">
              <a:solidFill>
                <a:schemeClr val="lt1"/>
              </a:solidFill>
              <a:latin typeface="Abel"/>
              <a:ea typeface="Abel"/>
              <a:cs typeface="Abel"/>
              <a:sym typeface="Abel"/>
            </a:endParaRPr>
          </a:p>
          <a:p>
            <a:pPr indent="0" lvl="0" marL="0" rtl="0" algn="l">
              <a:spcBef>
                <a:spcPts val="300"/>
              </a:spcBef>
              <a:spcAft>
                <a:spcPts val="0"/>
              </a:spcAft>
              <a:buNone/>
            </a:pPr>
            <a:r>
              <a:t/>
            </a:r>
            <a:endParaRPr sz="1200">
              <a:solidFill>
                <a:schemeClr val="lt1"/>
              </a:solidFill>
              <a:latin typeface="Abel"/>
              <a:ea typeface="Abel"/>
              <a:cs typeface="Abel"/>
              <a:sym typeface="Abel"/>
            </a:endParaRPr>
          </a:p>
        </p:txBody>
      </p:sp>
      <p:sp>
        <p:nvSpPr>
          <p:cNvPr id="1131" name="Google Shape;1131;g915babf42c_0_1125"/>
          <p:cNvSpPr txBox="1"/>
          <p:nvPr/>
        </p:nvSpPr>
        <p:spPr>
          <a:xfrm>
            <a:off x="5117050" y="3206925"/>
            <a:ext cx="3149100" cy="540000"/>
          </a:xfrm>
          <a:prstGeom prst="rect">
            <a:avLst/>
          </a:prstGeom>
          <a:noFill/>
          <a:ln>
            <a:noFill/>
          </a:ln>
        </p:spPr>
        <p:txBody>
          <a:bodyPr anchorCtr="0" anchor="t" bIns="91425" lIns="91425" spcFirstLastPara="1" rIns="91425" wrap="square" tIns="91425">
            <a:noAutofit/>
          </a:bodyPr>
          <a:lstStyle/>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Soft voting results in an MSE that is better than some models and worse than others</a:t>
            </a:r>
            <a:endParaRPr sz="1200">
              <a:solidFill>
                <a:schemeClr val="lt1"/>
              </a:solidFill>
              <a:latin typeface="Abel"/>
              <a:ea typeface="Abel"/>
              <a:cs typeface="Abel"/>
              <a:sym typeface="Abel"/>
            </a:endParaRPr>
          </a:p>
          <a:p>
            <a:pPr indent="-203200" lvl="0" marL="241300" rtl="0" algn="l">
              <a:spcBef>
                <a:spcPts val="0"/>
              </a:spcBef>
              <a:spcAft>
                <a:spcPts val="0"/>
              </a:spcAft>
              <a:buClr>
                <a:srgbClr val="31EAFE"/>
              </a:buClr>
              <a:buSzPts val="1200"/>
              <a:buFont typeface="Abel"/>
              <a:buChar char="◂"/>
            </a:pPr>
            <a:r>
              <a:rPr lang="en-US" sz="1200">
                <a:solidFill>
                  <a:schemeClr val="lt1"/>
                </a:solidFill>
                <a:latin typeface="Abel"/>
                <a:ea typeface="Abel"/>
                <a:cs typeface="Abel"/>
                <a:sym typeface="Abel"/>
              </a:rPr>
              <a:t>Worst performing model without regional sales</a:t>
            </a:r>
            <a:endParaRPr sz="1200">
              <a:solidFill>
                <a:schemeClr val="lt1"/>
              </a:solidFill>
              <a:latin typeface="Abel"/>
              <a:ea typeface="Abel"/>
              <a:cs typeface="Abel"/>
              <a:sym typeface="Abel"/>
            </a:endParaRPr>
          </a:p>
          <a:p>
            <a:pPr indent="0" lvl="0" marL="0" rtl="0" algn="l">
              <a:spcBef>
                <a:spcPts val="300"/>
              </a:spcBef>
              <a:spcAft>
                <a:spcPts val="0"/>
              </a:spcAft>
              <a:buNone/>
            </a:pPr>
            <a:r>
              <a:t/>
            </a:r>
            <a:endParaRPr sz="1200">
              <a:solidFill>
                <a:schemeClr val="lt1"/>
              </a:solidFill>
              <a:latin typeface="Abel"/>
              <a:ea typeface="Abel"/>
              <a:cs typeface="Abel"/>
              <a:sym typeface="Abel"/>
            </a:endParaRPr>
          </a:p>
        </p:txBody>
      </p:sp>
      <p:sp>
        <p:nvSpPr>
          <p:cNvPr id="1132" name="Google Shape;1132;g915babf42c_0_1125"/>
          <p:cNvSpPr txBox="1"/>
          <p:nvPr/>
        </p:nvSpPr>
        <p:spPr>
          <a:xfrm>
            <a:off x="95250" y="4010025"/>
            <a:ext cx="17526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928B8"/>
                </a:solidFill>
                <a:highlight>
                  <a:srgbClr val="FFFFFF"/>
                </a:highlight>
                <a:latin typeface="Abel"/>
                <a:ea typeface="Abel"/>
                <a:cs typeface="Abel"/>
                <a:sym typeface="Abel"/>
              </a:rPr>
              <a:t>K NEAREST NEIGHBOR CLASSIFIER</a:t>
            </a:r>
            <a:endParaRPr sz="1200">
              <a:solidFill>
                <a:srgbClr val="0928B8"/>
              </a:solidFill>
              <a:highlight>
                <a:srgbClr val="FFFFFF"/>
              </a:highlight>
              <a:latin typeface="Abel"/>
              <a:ea typeface="Abel"/>
              <a:cs typeface="Abel"/>
              <a:sym typeface="Abel"/>
            </a:endParaRPr>
          </a:p>
        </p:txBody>
      </p:sp>
      <p:sp>
        <p:nvSpPr>
          <p:cNvPr id="1133" name="Google Shape;1133;g915babf42c_0_1125"/>
          <p:cNvSpPr txBox="1"/>
          <p:nvPr/>
        </p:nvSpPr>
        <p:spPr>
          <a:xfrm>
            <a:off x="1764250" y="3902250"/>
            <a:ext cx="2828400" cy="540000"/>
          </a:xfrm>
          <a:prstGeom prst="rect">
            <a:avLst/>
          </a:prstGeom>
          <a:noFill/>
          <a:ln>
            <a:noFill/>
          </a:ln>
        </p:spPr>
        <p:txBody>
          <a:bodyPr anchorCtr="0" anchor="t" bIns="91425" lIns="91425" spcFirstLastPara="1" rIns="91425" wrap="square" tIns="91425">
            <a:noAutofit/>
          </a:bodyPr>
          <a:lstStyle/>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Relatively fast</a:t>
            </a:r>
            <a:endParaRPr sz="1200">
              <a:solidFill>
                <a:schemeClr val="lt1"/>
              </a:solidFill>
              <a:latin typeface="Abel"/>
              <a:ea typeface="Abel"/>
              <a:cs typeface="Abel"/>
              <a:sym typeface="Abel"/>
            </a:endParaRPr>
          </a:p>
          <a:p>
            <a:pPr indent="0" lvl="0" marL="0" rtl="0" algn="l">
              <a:spcBef>
                <a:spcPts val="300"/>
              </a:spcBef>
              <a:spcAft>
                <a:spcPts val="0"/>
              </a:spcAft>
              <a:buNone/>
            </a:pPr>
            <a:r>
              <a:t/>
            </a:r>
            <a:endParaRPr sz="1200">
              <a:solidFill>
                <a:schemeClr val="lt1"/>
              </a:solidFill>
              <a:latin typeface="Abel"/>
              <a:ea typeface="Abel"/>
              <a:cs typeface="Abel"/>
              <a:sym typeface="Abel"/>
            </a:endParaRPr>
          </a:p>
        </p:txBody>
      </p:sp>
      <p:sp>
        <p:nvSpPr>
          <p:cNvPr id="1134" name="Google Shape;1134;g915babf42c_0_1125"/>
          <p:cNvSpPr txBox="1"/>
          <p:nvPr/>
        </p:nvSpPr>
        <p:spPr>
          <a:xfrm>
            <a:off x="5126575" y="3892725"/>
            <a:ext cx="3149100" cy="540000"/>
          </a:xfrm>
          <a:prstGeom prst="rect">
            <a:avLst/>
          </a:prstGeom>
          <a:noFill/>
          <a:ln>
            <a:noFill/>
          </a:ln>
        </p:spPr>
        <p:txBody>
          <a:bodyPr anchorCtr="0" anchor="t" bIns="91425" lIns="91425" spcFirstLastPara="1" rIns="91425" wrap="square" tIns="91425">
            <a:noAutofit/>
          </a:bodyPr>
          <a:lstStyle/>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Relatively poor accuracy </a:t>
            </a:r>
            <a:endParaRPr sz="1200">
              <a:solidFill>
                <a:schemeClr val="lt1"/>
              </a:solidFill>
              <a:latin typeface="Abel"/>
              <a:ea typeface="Abel"/>
              <a:cs typeface="Abel"/>
              <a:sym typeface="Abel"/>
            </a:endParaRPr>
          </a:p>
          <a:p>
            <a:pPr indent="-215900" lvl="0" marL="241300" rtl="0" algn="l">
              <a:spcBef>
                <a:spcPts val="0"/>
              </a:spcBef>
              <a:spcAft>
                <a:spcPts val="0"/>
              </a:spcAft>
              <a:buClr>
                <a:srgbClr val="31EAFE"/>
              </a:buClr>
              <a:buSzPts val="1400"/>
              <a:buChar char="◂"/>
            </a:pPr>
            <a:r>
              <a:rPr lang="en-US" sz="1200">
                <a:solidFill>
                  <a:schemeClr val="lt1"/>
                </a:solidFill>
                <a:latin typeface="Abel"/>
                <a:ea typeface="Abel"/>
                <a:cs typeface="Abel"/>
                <a:sym typeface="Abel"/>
              </a:rPr>
              <a:t>3 bins are probably not sufficient</a:t>
            </a:r>
            <a:endParaRPr sz="1200">
              <a:solidFill>
                <a:schemeClr val="lt1"/>
              </a:solidFill>
              <a:latin typeface="Abel"/>
              <a:ea typeface="Abel"/>
              <a:cs typeface="Abel"/>
              <a:sym typeface="Abel"/>
            </a:endParaRPr>
          </a:p>
          <a:p>
            <a:pPr indent="0" lvl="0" marL="0" rtl="0" algn="l">
              <a:spcBef>
                <a:spcPts val="300"/>
              </a:spcBef>
              <a:spcAft>
                <a:spcPts val="0"/>
              </a:spcAft>
              <a:buNone/>
            </a:pPr>
            <a:r>
              <a:t/>
            </a:r>
            <a:endParaRPr sz="1200">
              <a:solidFill>
                <a:schemeClr val="lt1"/>
              </a:solidFill>
              <a:latin typeface="Abel"/>
              <a:ea typeface="Abel"/>
              <a:cs typeface="Abel"/>
              <a:sym typeface="Abel"/>
            </a:endParaRPr>
          </a:p>
        </p:txBody>
      </p:sp>
      <p:sp>
        <p:nvSpPr>
          <p:cNvPr id="1135" name="Google Shape;1135;g915babf42c_0_1125"/>
          <p:cNvSpPr txBox="1"/>
          <p:nvPr/>
        </p:nvSpPr>
        <p:spPr>
          <a:xfrm>
            <a:off x="95250" y="4438650"/>
            <a:ext cx="17526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928B8"/>
                </a:solidFill>
                <a:highlight>
                  <a:srgbClr val="FFFFFF"/>
                </a:highlight>
                <a:latin typeface="Abel"/>
                <a:ea typeface="Abel"/>
                <a:cs typeface="Abel"/>
                <a:sym typeface="Abel"/>
              </a:rPr>
              <a:t>DECISION TREE</a:t>
            </a:r>
            <a:r>
              <a:rPr lang="en-US" sz="1200">
                <a:solidFill>
                  <a:srgbClr val="0928B8"/>
                </a:solidFill>
                <a:highlight>
                  <a:srgbClr val="FFFFFF"/>
                </a:highlight>
                <a:latin typeface="Abel"/>
                <a:ea typeface="Abel"/>
                <a:cs typeface="Abel"/>
                <a:sym typeface="Abel"/>
              </a:rPr>
              <a:t> CLASSIFIER</a:t>
            </a:r>
            <a:endParaRPr sz="1200">
              <a:solidFill>
                <a:srgbClr val="0928B8"/>
              </a:solidFill>
              <a:highlight>
                <a:srgbClr val="FFFFFF"/>
              </a:highlight>
              <a:latin typeface="Abel"/>
              <a:ea typeface="Abel"/>
              <a:cs typeface="Abel"/>
              <a:sym typeface="Abel"/>
            </a:endParaRPr>
          </a:p>
        </p:txBody>
      </p:sp>
      <p:sp>
        <p:nvSpPr>
          <p:cNvPr id="1136" name="Google Shape;1136;g915babf42c_0_1125"/>
          <p:cNvSpPr txBox="1"/>
          <p:nvPr/>
        </p:nvSpPr>
        <p:spPr>
          <a:xfrm>
            <a:off x="1764250" y="4340400"/>
            <a:ext cx="2790600" cy="540000"/>
          </a:xfrm>
          <a:prstGeom prst="rect">
            <a:avLst/>
          </a:prstGeom>
          <a:noFill/>
          <a:ln>
            <a:noFill/>
          </a:ln>
        </p:spPr>
        <p:txBody>
          <a:bodyPr anchorCtr="0" anchor="t" bIns="91425" lIns="91425" spcFirstLastPara="1" rIns="91425" wrap="square" tIns="91425">
            <a:noAutofit/>
          </a:bodyPr>
          <a:lstStyle/>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Much better accuracy than K Nearest Neighbor Classifier because of lack of linear relationship</a:t>
            </a:r>
            <a:endParaRPr sz="1200">
              <a:solidFill>
                <a:schemeClr val="lt1"/>
              </a:solidFill>
              <a:latin typeface="Abel"/>
              <a:ea typeface="Abel"/>
              <a:cs typeface="Abel"/>
              <a:sym typeface="Abel"/>
            </a:endParaRPr>
          </a:p>
          <a:p>
            <a:pPr indent="0" lvl="0" marL="0" rtl="0" algn="l">
              <a:spcBef>
                <a:spcPts val="300"/>
              </a:spcBef>
              <a:spcAft>
                <a:spcPts val="0"/>
              </a:spcAft>
              <a:buNone/>
            </a:pPr>
            <a:r>
              <a:t/>
            </a:r>
            <a:endParaRPr sz="1200">
              <a:solidFill>
                <a:schemeClr val="lt1"/>
              </a:solidFill>
              <a:latin typeface="Abel"/>
              <a:ea typeface="Abel"/>
              <a:cs typeface="Abel"/>
              <a:sym typeface="Abel"/>
            </a:endParaRPr>
          </a:p>
        </p:txBody>
      </p:sp>
      <p:sp>
        <p:nvSpPr>
          <p:cNvPr id="1137" name="Google Shape;1137;g915babf42c_0_1125"/>
          <p:cNvSpPr txBox="1"/>
          <p:nvPr/>
        </p:nvSpPr>
        <p:spPr>
          <a:xfrm>
            <a:off x="5126575" y="4378500"/>
            <a:ext cx="3645900" cy="540000"/>
          </a:xfrm>
          <a:prstGeom prst="rect">
            <a:avLst/>
          </a:prstGeom>
          <a:noFill/>
          <a:ln>
            <a:noFill/>
          </a:ln>
        </p:spPr>
        <p:txBody>
          <a:bodyPr anchorCtr="0" anchor="t" bIns="91425" lIns="91425" spcFirstLastPara="1" rIns="91425" wrap="square" tIns="91425">
            <a:noAutofit/>
          </a:bodyPr>
          <a:lstStyle/>
          <a:p>
            <a:pPr indent="-215900" lvl="0" marL="241300" rtl="0" algn="l">
              <a:spcBef>
                <a:spcPts val="300"/>
              </a:spcBef>
              <a:spcAft>
                <a:spcPts val="0"/>
              </a:spcAft>
              <a:buClr>
                <a:srgbClr val="31EAFE"/>
              </a:buClr>
              <a:buSzPts val="1400"/>
              <a:buChar char="◂"/>
            </a:pPr>
            <a:r>
              <a:rPr lang="en-US" sz="1200">
                <a:solidFill>
                  <a:schemeClr val="lt1"/>
                </a:solidFill>
                <a:latin typeface="Abel"/>
                <a:ea typeface="Abel"/>
                <a:cs typeface="Abel"/>
                <a:sym typeface="Abel"/>
              </a:rPr>
              <a:t>Precision is poorer for high volume classes than Recall</a:t>
            </a:r>
            <a:r>
              <a:rPr lang="en-US" sz="1200">
                <a:solidFill>
                  <a:schemeClr val="lt1"/>
                </a:solidFill>
                <a:latin typeface="Abel"/>
                <a:ea typeface="Abel"/>
                <a:cs typeface="Abel"/>
                <a:sym typeface="Abel"/>
              </a:rPr>
              <a:t> </a:t>
            </a:r>
            <a:endParaRPr sz="1200">
              <a:solidFill>
                <a:schemeClr val="lt1"/>
              </a:solidFill>
              <a:latin typeface="Abel"/>
              <a:ea typeface="Abel"/>
              <a:cs typeface="Abel"/>
              <a:sym typeface="Abel"/>
            </a:endParaRPr>
          </a:p>
          <a:p>
            <a:pPr indent="-215900" lvl="0" marL="241300" rtl="0" algn="l">
              <a:spcBef>
                <a:spcPts val="0"/>
              </a:spcBef>
              <a:spcAft>
                <a:spcPts val="0"/>
              </a:spcAft>
              <a:buClr>
                <a:srgbClr val="31EAFE"/>
              </a:buClr>
              <a:buSzPts val="1400"/>
              <a:buChar char="◂"/>
            </a:pPr>
            <a:r>
              <a:rPr lang="en-US" sz="1200">
                <a:solidFill>
                  <a:schemeClr val="lt1"/>
                </a:solidFill>
                <a:latin typeface="Abel"/>
                <a:ea typeface="Abel"/>
                <a:cs typeface="Abel"/>
                <a:sym typeface="Abel"/>
              </a:rPr>
              <a:t>3 bins are probably not sufficient</a:t>
            </a:r>
            <a:endParaRPr sz="1200">
              <a:solidFill>
                <a:schemeClr val="lt1"/>
              </a:solidFill>
              <a:latin typeface="Abel"/>
              <a:ea typeface="Abel"/>
              <a:cs typeface="Abel"/>
              <a:sym typeface="Abel"/>
            </a:endParaRPr>
          </a:p>
          <a:p>
            <a:pPr indent="0" lvl="0" marL="0" rtl="0" algn="l">
              <a:spcBef>
                <a:spcPts val="300"/>
              </a:spcBef>
              <a:spcAft>
                <a:spcPts val="0"/>
              </a:spcAft>
              <a:buNone/>
            </a:pPr>
            <a:r>
              <a:t/>
            </a:r>
            <a:endParaRPr sz="1200">
              <a:solidFill>
                <a:schemeClr val="lt1"/>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
          <p:cNvSpPr txBox="1"/>
          <p:nvPr>
            <p:ph idx="1" type="subTitle"/>
          </p:nvPr>
        </p:nvSpPr>
        <p:spPr>
          <a:xfrm>
            <a:off x="5413058" y="1607134"/>
            <a:ext cx="3012300" cy="21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rgbClr val="F3F3F3"/>
                </a:solidFill>
                <a:latin typeface="Abel"/>
                <a:ea typeface="Abel"/>
                <a:cs typeface="Abel"/>
                <a:sym typeface="Abel"/>
              </a:rPr>
              <a:t>Over the years, the global industry has been experiencing unprecedented growth. By 2022, experts forecast the industry will produce 196 billion in revenue. </a:t>
            </a:r>
            <a:endParaRPr sz="1200">
              <a:latin typeface="Abel"/>
              <a:ea typeface="Abel"/>
              <a:cs typeface="Abel"/>
              <a:sym typeface="Abel"/>
            </a:endParaRPr>
          </a:p>
          <a:p>
            <a:pPr indent="0" lvl="0" marL="0" rtl="0" algn="l">
              <a:lnSpc>
                <a:spcPct val="100000"/>
              </a:lnSpc>
              <a:spcBef>
                <a:spcPts val="0"/>
              </a:spcBef>
              <a:spcAft>
                <a:spcPts val="0"/>
              </a:spcAft>
              <a:buClr>
                <a:schemeClr val="dk1"/>
              </a:buClr>
              <a:buSzPts val="1100"/>
              <a:buFont typeface="Arial"/>
              <a:buNone/>
            </a:pPr>
            <a:r>
              <a:t/>
            </a:r>
            <a:endParaRPr sz="1400">
              <a:solidFill>
                <a:srgbClr val="F3F3F3"/>
              </a:solidFill>
              <a:latin typeface="Abel"/>
              <a:ea typeface="Abel"/>
              <a:cs typeface="Abel"/>
              <a:sym typeface="Abel"/>
            </a:endParaRPr>
          </a:p>
          <a:p>
            <a:pPr indent="0" lvl="0" marL="0" rtl="0" algn="l">
              <a:lnSpc>
                <a:spcPct val="100000"/>
              </a:lnSpc>
              <a:spcBef>
                <a:spcPts val="0"/>
              </a:spcBef>
              <a:spcAft>
                <a:spcPts val="0"/>
              </a:spcAft>
              <a:buClr>
                <a:schemeClr val="dk1"/>
              </a:buClr>
              <a:buSzPts val="1100"/>
              <a:buFont typeface="Arial"/>
              <a:buNone/>
            </a:pPr>
            <a:r>
              <a:rPr lang="en-US" sz="1400">
                <a:solidFill>
                  <a:srgbClr val="F3F3F3"/>
                </a:solidFill>
                <a:latin typeface="Abel"/>
                <a:ea typeface="Abel"/>
                <a:cs typeface="Abel"/>
                <a:sym typeface="Abel"/>
              </a:rPr>
              <a:t>CLIENT, an American company is set to enter this fiercely competitive market as video game producer, and is aiming to a have a cut of the pie. </a:t>
            </a:r>
            <a:endParaRPr sz="1200">
              <a:latin typeface="Abel"/>
              <a:ea typeface="Abel"/>
              <a:cs typeface="Abel"/>
              <a:sym typeface="Abel"/>
            </a:endParaRPr>
          </a:p>
        </p:txBody>
      </p:sp>
      <p:sp>
        <p:nvSpPr>
          <p:cNvPr id="551" name="Google Shape;551;p3"/>
          <p:cNvSpPr txBox="1"/>
          <p:nvPr>
            <p:ph type="title"/>
          </p:nvPr>
        </p:nvSpPr>
        <p:spPr>
          <a:xfrm>
            <a:off x="1750757" y="2259300"/>
            <a:ext cx="2446800"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rgbClr val="F3F3F3"/>
                </a:solidFill>
              </a:rPr>
              <a:t>BACKGROUND</a:t>
            </a:r>
            <a:endParaRPr>
              <a:solidFill>
                <a:srgbClr val="F3F3F3"/>
              </a:solidFill>
            </a:endParaRPr>
          </a:p>
        </p:txBody>
      </p:sp>
      <p:pic>
        <p:nvPicPr>
          <p:cNvPr id="552" name="Google Shape;552;p3"/>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553" name="Google Shape;553;p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554" name="Google Shape;554;p3"/>
          <p:cNvGrpSpPr/>
          <p:nvPr/>
        </p:nvGrpSpPr>
        <p:grpSpPr>
          <a:xfrm>
            <a:off x="3199414" y="3095733"/>
            <a:ext cx="5944582" cy="1320238"/>
            <a:chOff x="2735900" y="3141850"/>
            <a:chExt cx="4615000" cy="1024950"/>
          </a:xfrm>
        </p:grpSpPr>
        <p:sp>
          <p:nvSpPr>
            <p:cNvPr id="555" name="Google Shape;555;p3"/>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1" name="Shape 1141"/>
        <p:cNvGrpSpPr/>
        <p:nvPr/>
      </p:nvGrpSpPr>
      <p:grpSpPr>
        <a:xfrm>
          <a:off x="0" y="0"/>
          <a:ext cx="0" cy="0"/>
          <a:chOff x="0" y="0"/>
          <a:chExt cx="0" cy="0"/>
        </a:xfrm>
      </p:grpSpPr>
      <p:pic>
        <p:nvPicPr>
          <p:cNvPr id="1142" name="Google Shape;1142;g915babf42c_0_1258"/>
          <p:cNvPicPr preferRelativeResize="0"/>
          <p:nvPr/>
        </p:nvPicPr>
        <p:blipFill rotWithShape="1">
          <a:blip r:embed="rId4">
            <a:alphaModFix/>
          </a:blip>
          <a:srcRect b="2555" l="5927" r="2177" t="2783"/>
          <a:stretch/>
        </p:blipFill>
        <p:spPr>
          <a:xfrm>
            <a:off x="2981325" y="1045675"/>
            <a:ext cx="3324224" cy="3420649"/>
          </a:xfrm>
          <a:prstGeom prst="rect">
            <a:avLst/>
          </a:prstGeom>
          <a:noFill/>
          <a:ln>
            <a:noFill/>
          </a:ln>
        </p:spPr>
      </p:pic>
      <p:sp>
        <p:nvSpPr>
          <p:cNvPr id="1143" name="Google Shape;1143;g915babf42c_0_1258"/>
          <p:cNvSpPr txBox="1"/>
          <p:nvPr>
            <p:ph idx="8" type="subTitle"/>
          </p:nvPr>
        </p:nvSpPr>
        <p:spPr>
          <a:xfrm>
            <a:off x="504925" y="977177"/>
            <a:ext cx="1881300" cy="16650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US" sz="1200">
                <a:latin typeface="Abel"/>
                <a:ea typeface="Abel"/>
                <a:cs typeface="Abel"/>
                <a:sym typeface="Abel"/>
              </a:rPr>
              <a:t>Based on the models we built and the feature selection methods we employed, we are unlikely to  select with confidence an optimal model that can address client’s objectives.</a:t>
            </a:r>
            <a:endParaRPr>
              <a:solidFill>
                <a:srgbClr val="F3F3F3"/>
              </a:solidFill>
            </a:endParaRPr>
          </a:p>
        </p:txBody>
      </p:sp>
      <p:sp>
        <p:nvSpPr>
          <p:cNvPr id="1144" name="Google Shape;1144;g915babf42c_0_1258"/>
          <p:cNvSpPr txBox="1"/>
          <p:nvPr>
            <p:ph idx="1" type="subTitle"/>
          </p:nvPr>
        </p:nvSpPr>
        <p:spPr>
          <a:xfrm>
            <a:off x="514450" y="3129150"/>
            <a:ext cx="1881300" cy="11124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US" sz="1200">
                <a:latin typeface="Abel"/>
                <a:ea typeface="Abel"/>
                <a:cs typeface="Abel"/>
                <a:sym typeface="Abel"/>
              </a:rPr>
              <a:t>With the limited data at hand, we are not able to build a predictive sales equation.</a:t>
            </a:r>
            <a:endParaRPr>
              <a:solidFill>
                <a:srgbClr val="F3F3F3"/>
              </a:solidFill>
            </a:endParaRPr>
          </a:p>
        </p:txBody>
      </p:sp>
      <p:sp>
        <p:nvSpPr>
          <p:cNvPr id="1145" name="Google Shape;1145;g915babf42c_0_1258"/>
          <p:cNvSpPr txBox="1"/>
          <p:nvPr>
            <p:ph idx="4" type="subTitle"/>
          </p:nvPr>
        </p:nvSpPr>
        <p:spPr>
          <a:xfrm>
            <a:off x="6595119" y="922475"/>
            <a:ext cx="2211000" cy="34206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US" sz="1200">
                <a:latin typeface="Abel"/>
                <a:ea typeface="Abel"/>
                <a:cs typeface="Abel"/>
                <a:sym typeface="Abel"/>
              </a:rPr>
              <a:t>However, we can use the data to understand  the following at a macro-level :</a:t>
            </a:r>
            <a:endParaRPr sz="1400">
              <a:solidFill>
                <a:schemeClr val="dk1"/>
              </a:solidFill>
              <a:latin typeface="Abel"/>
              <a:ea typeface="Abel"/>
              <a:cs typeface="Abel"/>
              <a:sym typeface="Abel"/>
            </a:endParaRPr>
          </a:p>
          <a:p>
            <a:pPr indent="0" lvl="0" marL="0" rtl="0" algn="l">
              <a:lnSpc>
                <a:spcPct val="115000"/>
              </a:lnSpc>
              <a:spcBef>
                <a:spcPts val="300"/>
              </a:spcBef>
              <a:spcAft>
                <a:spcPts val="0"/>
              </a:spcAft>
              <a:buNone/>
            </a:pPr>
            <a:r>
              <a:t/>
            </a:r>
            <a:endParaRPr sz="1400">
              <a:solidFill>
                <a:schemeClr val="dk1"/>
              </a:solidFill>
              <a:latin typeface="Abel"/>
              <a:ea typeface="Abel"/>
              <a:cs typeface="Abel"/>
              <a:sym typeface="Abel"/>
            </a:endParaRPr>
          </a:p>
          <a:p>
            <a:pPr indent="-285750" lvl="4" marL="323850" rtl="0" algn="l">
              <a:lnSpc>
                <a:spcPct val="115000"/>
              </a:lnSpc>
              <a:spcBef>
                <a:spcPts val="300"/>
              </a:spcBef>
              <a:spcAft>
                <a:spcPts val="0"/>
              </a:spcAft>
              <a:buClr>
                <a:srgbClr val="31EAFE"/>
              </a:buClr>
              <a:buSzPts val="1200"/>
              <a:buFont typeface="Abel"/>
              <a:buChar char="•"/>
            </a:pPr>
            <a:r>
              <a:rPr lang="en-US" sz="1200">
                <a:latin typeface="Abel"/>
                <a:ea typeface="Abel"/>
                <a:cs typeface="Abel"/>
                <a:sym typeface="Abel"/>
              </a:rPr>
              <a:t>The biggest market opportunity in generating revenue are North America and Europe. </a:t>
            </a:r>
            <a:endParaRPr sz="1200">
              <a:latin typeface="Abel"/>
              <a:ea typeface="Abel"/>
              <a:cs typeface="Abel"/>
              <a:sym typeface="Abel"/>
            </a:endParaRPr>
          </a:p>
          <a:p>
            <a:pPr indent="-285750" lvl="4" marL="323850" rtl="0" algn="l">
              <a:lnSpc>
                <a:spcPct val="115000"/>
              </a:lnSpc>
              <a:spcBef>
                <a:spcPts val="300"/>
              </a:spcBef>
              <a:spcAft>
                <a:spcPts val="0"/>
              </a:spcAft>
              <a:buClr>
                <a:srgbClr val="31EAFE"/>
              </a:buClr>
              <a:buSzPts val="1200"/>
              <a:buFont typeface="Abel"/>
              <a:buChar char="•"/>
            </a:pPr>
            <a:r>
              <a:rPr lang="en-US" sz="1200">
                <a:latin typeface="Abel"/>
                <a:ea typeface="Abel"/>
                <a:cs typeface="Abel"/>
                <a:sym typeface="Abel"/>
              </a:rPr>
              <a:t>The genres Action, Shooter,  Sports, Role-Playing are most likely to contribute to higher revenue.</a:t>
            </a:r>
            <a:endParaRPr sz="1200">
              <a:latin typeface="Abel"/>
              <a:ea typeface="Abel"/>
              <a:cs typeface="Abel"/>
              <a:sym typeface="Abel"/>
            </a:endParaRPr>
          </a:p>
          <a:p>
            <a:pPr indent="-285750" lvl="4" marL="323850" rtl="0" algn="l">
              <a:lnSpc>
                <a:spcPct val="115000"/>
              </a:lnSpc>
              <a:spcBef>
                <a:spcPts val="300"/>
              </a:spcBef>
              <a:spcAft>
                <a:spcPts val="0"/>
              </a:spcAft>
              <a:buClr>
                <a:srgbClr val="31EAFE"/>
              </a:buClr>
              <a:buSzPts val="1200"/>
              <a:buFont typeface="Abel"/>
              <a:buChar char="•"/>
            </a:pPr>
            <a:r>
              <a:rPr lang="en-US" sz="1200">
                <a:latin typeface="Abel"/>
                <a:ea typeface="Abel"/>
                <a:cs typeface="Abel"/>
                <a:sym typeface="Abel"/>
              </a:rPr>
              <a:t>The video game must be available in console </a:t>
            </a:r>
            <a:endParaRPr sz="1400">
              <a:solidFill>
                <a:schemeClr val="dk1"/>
              </a:solidFill>
              <a:latin typeface="Abel"/>
              <a:ea typeface="Abel"/>
              <a:cs typeface="Abel"/>
              <a:sym typeface="Abel"/>
            </a:endParaRPr>
          </a:p>
          <a:p>
            <a:pPr indent="-285750" lvl="4" marL="323850" rtl="0" algn="l">
              <a:lnSpc>
                <a:spcPct val="115000"/>
              </a:lnSpc>
              <a:spcBef>
                <a:spcPts val="300"/>
              </a:spcBef>
              <a:spcAft>
                <a:spcPts val="0"/>
              </a:spcAft>
              <a:buClr>
                <a:srgbClr val="31EAFE"/>
              </a:buClr>
              <a:buSzPts val="1200"/>
              <a:buFont typeface="Abel"/>
              <a:buChar char="•"/>
            </a:pPr>
            <a:r>
              <a:rPr lang="en-US" sz="1200">
                <a:latin typeface="Abel"/>
                <a:ea typeface="Abel"/>
                <a:cs typeface="Abel"/>
                <a:sym typeface="Abel"/>
              </a:rPr>
              <a:t>Sony and Microsoft are considered most reliable first-parties.</a:t>
            </a:r>
            <a:endParaRPr>
              <a:solidFill>
                <a:srgbClr val="F3F3F3"/>
              </a:solidFill>
            </a:endParaRPr>
          </a:p>
        </p:txBody>
      </p:sp>
      <p:sp>
        <p:nvSpPr>
          <p:cNvPr id="1146" name="Google Shape;1146;g915babf42c_0_1258"/>
          <p:cNvSpPr/>
          <p:nvPr/>
        </p:nvSpPr>
        <p:spPr>
          <a:xfrm>
            <a:off x="4510200" y="37253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g915babf42c_0_1258"/>
          <p:cNvSpPr/>
          <p:nvPr/>
        </p:nvSpPr>
        <p:spPr>
          <a:xfrm>
            <a:off x="5550600" y="269030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g915babf42c_0_1258"/>
          <p:cNvSpPr/>
          <p:nvPr/>
        </p:nvSpPr>
        <p:spPr>
          <a:xfrm>
            <a:off x="4510200" y="16557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9" name="Google Shape;1149;g915babf42c_0_1258"/>
          <p:cNvCxnSpPr>
            <a:stCxn id="1148" idx="3"/>
          </p:cNvCxnSpPr>
          <p:nvPr/>
        </p:nvCxnSpPr>
        <p:spPr>
          <a:xfrm flipH="1" rot="10800000">
            <a:off x="4633800" y="1369825"/>
            <a:ext cx="1878300" cy="347700"/>
          </a:xfrm>
          <a:prstGeom prst="bentConnector3">
            <a:avLst>
              <a:gd fmla="val 50000" name="adj1"/>
            </a:avLst>
          </a:prstGeom>
          <a:noFill/>
          <a:ln cap="flat" cmpd="sng" w="9525">
            <a:solidFill>
              <a:schemeClr val="lt2"/>
            </a:solidFill>
            <a:prstDash val="lgDash"/>
            <a:round/>
            <a:headEnd len="med" w="med" type="none"/>
            <a:tailEnd len="med" w="med" type="none"/>
          </a:ln>
        </p:spPr>
      </p:cxnSp>
      <p:cxnSp>
        <p:nvCxnSpPr>
          <p:cNvPr id="1150" name="Google Shape;1150;g915babf42c_0_1258"/>
          <p:cNvCxnSpPr>
            <a:stCxn id="1147" idx="3"/>
          </p:cNvCxnSpPr>
          <p:nvPr/>
        </p:nvCxnSpPr>
        <p:spPr>
          <a:xfrm>
            <a:off x="5674200" y="2752100"/>
            <a:ext cx="864900" cy="466800"/>
          </a:xfrm>
          <a:prstGeom prst="bentConnector3">
            <a:avLst>
              <a:gd fmla="val 50000" name="adj1"/>
            </a:avLst>
          </a:prstGeom>
          <a:noFill/>
          <a:ln cap="flat" cmpd="sng" w="9525">
            <a:solidFill>
              <a:schemeClr val="lt2"/>
            </a:solidFill>
            <a:prstDash val="lgDash"/>
            <a:round/>
            <a:headEnd len="med" w="med" type="none"/>
            <a:tailEnd len="med" w="med" type="none"/>
          </a:ln>
        </p:spPr>
      </p:cxnSp>
      <p:cxnSp>
        <p:nvCxnSpPr>
          <p:cNvPr id="1151" name="Google Shape;1151;g915babf42c_0_1258"/>
          <p:cNvCxnSpPr/>
          <p:nvPr/>
        </p:nvCxnSpPr>
        <p:spPr>
          <a:xfrm rot="10800000">
            <a:off x="2382300" y="1828875"/>
            <a:ext cx="1119900" cy="869700"/>
          </a:xfrm>
          <a:prstGeom prst="bentConnector3">
            <a:avLst>
              <a:gd fmla="val 50000" name="adj1"/>
            </a:avLst>
          </a:prstGeom>
          <a:noFill/>
          <a:ln cap="flat" cmpd="sng" w="9525">
            <a:solidFill>
              <a:schemeClr val="lt2"/>
            </a:solidFill>
            <a:prstDash val="lgDash"/>
            <a:round/>
            <a:headEnd len="med" w="med" type="none"/>
            <a:tailEnd len="med" w="med" type="none"/>
          </a:ln>
        </p:spPr>
      </p:cxnSp>
      <p:cxnSp>
        <p:nvCxnSpPr>
          <p:cNvPr id="1152" name="Google Shape;1152;g915babf42c_0_1258"/>
          <p:cNvCxnSpPr>
            <a:stCxn id="1146" idx="1"/>
          </p:cNvCxnSpPr>
          <p:nvPr/>
        </p:nvCxnSpPr>
        <p:spPr>
          <a:xfrm rot="10800000">
            <a:off x="2377200" y="3641625"/>
            <a:ext cx="2133000" cy="145500"/>
          </a:xfrm>
          <a:prstGeom prst="bentConnector3">
            <a:avLst>
              <a:gd fmla="val 50000" name="adj1"/>
            </a:avLst>
          </a:prstGeom>
          <a:noFill/>
          <a:ln cap="flat" cmpd="sng" w="9525">
            <a:solidFill>
              <a:schemeClr val="lt2"/>
            </a:solidFill>
            <a:prstDash val="lgDash"/>
            <a:round/>
            <a:headEnd len="med" w="med" type="none"/>
            <a:tailEnd len="med" w="med" type="none"/>
          </a:ln>
        </p:spPr>
      </p:cxnSp>
      <p:grpSp>
        <p:nvGrpSpPr>
          <p:cNvPr id="1153" name="Google Shape;1153;g915babf42c_0_1258"/>
          <p:cNvGrpSpPr/>
          <p:nvPr/>
        </p:nvGrpSpPr>
        <p:grpSpPr>
          <a:xfrm>
            <a:off x="4386421" y="2608276"/>
            <a:ext cx="377870" cy="288096"/>
            <a:chOff x="1190625" y="858100"/>
            <a:chExt cx="5219200" cy="3979225"/>
          </a:xfrm>
        </p:grpSpPr>
        <p:sp>
          <p:nvSpPr>
            <p:cNvPr id="1154" name="Google Shape;1154;g915babf42c_0_1258"/>
            <p:cNvSpPr/>
            <p:nvPr/>
          </p:nvSpPr>
          <p:spPr>
            <a:xfrm>
              <a:off x="1190625" y="1346375"/>
              <a:ext cx="309900" cy="300125"/>
            </a:xfrm>
            <a:custGeom>
              <a:rect b="b" l="l" r="r" t="t"/>
              <a:pathLst>
                <a:path extrusionOk="0" h="12005" w="12396">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g915babf42c_0_1258"/>
            <p:cNvSpPr/>
            <p:nvPr/>
          </p:nvSpPr>
          <p:spPr>
            <a:xfrm>
              <a:off x="6099900" y="1346375"/>
              <a:ext cx="309925" cy="300125"/>
            </a:xfrm>
            <a:custGeom>
              <a:rect b="b" l="l" r="r" t="t"/>
              <a:pathLst>
                <a:path extrusionOk="0" h="12005" w="12397">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g915babf42c_0_1258"/>
            <p:cNvSpPr/>
            <p:nvPr/>
          </p:nvSpPr>
          <p:spPr>
            <a:xfrm>
              <a:off x="1190625" y="4048925"/>
              <a:ext cx="309900" cy="300125"/>
            </a:xfrm>
            <a:custGeom>
              <a:rect b="b" l="l" r="r" t="t"/>
              <a:pathLst>
                <a:path extrusionOk="0" h="12005" w="12396">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g915babf42c_0_1258"/>
            <p:cNvSpPr/>
            <p:nvPr/>
          </p:nvSpPr>
          <p:spPr>
            <a:xfrm>
              <a:off x="6099900" y="4048925"/>
              <a:ext cx="309925" cy="300125"/>
            </a:xfrm>
            <a:custGeom>
              <a:rect b="b" l="l" r="r" t="t"/>
              <a:pathLst>
                <a:path extrusionOk="0" h="12005" w="12397">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g915babf42c_0_1258"/>
            <p:cNvSpPr/>
            <p:nvPr/>
          </p:nvSpPr>
          <p:spPr>
            <a:xfrm>
              <a:off x="3612650" y="858100"/>
              <a:ext cx="375150" cy="257500"/>
            </a:xfrm>
            <a:custGeom>
              <a:rect b="b" l="l" r="r" t="t"/>
              <a:pathLst>
                <a:path extrusionOk="0" h="10300" w="15006">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g915babf42c_0_1258"/>
            <p:cNvSpPr/>
            <p:nvPr/>
          </p:nvSpPr>
          <p:spPr>
            <a:xfrm>
              <a:off x="3612650" y="4579400"/>
              <a:ext cx="375150" cy="257925"/>
            </a:xfrm>
            <a:custGeom>
              <a:rect b="b" l="l" r="r" t="t"/>
              <a:pathLst>
                <a:path extrusionOk="0" h="10317" w="15006">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g915babf42c_0_1258"/>
            <p:cNvSpPr/>
            <p:nvPr/>
          </p:nvSpPr>
          <p:spPr>
            <a:xfrm>
              <a:off x="3203250" y="2222225"/>
              <a:ext cx="1193925" cy="1250975"/>
            </a:xfrm>
            <a:custGeom>
              <a:rect b="b" l="l" r="r" t="t"/>
              <a:pathLst>
                <a:path extrusionOk="0" h="50039" w="47757">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915babf42c_0_1258"/>
            <p:cNvSpPr/>
            <p:nvPr/>
          </p:nvSpPr>
          <p:spPr>
            <a:xfrm>
              <a:off x="1243625" y="1283575"/>
              <a:ext cx="5113175" cy="3129100"/>
            </a:xfrm>
            <a:custGeom>
              <a:rect b="b" l="l" r="r" t="t"/>
              <a:pathLst>
                <a:path extrusionOk="0" h="125164" w="204527">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g915babf42c_0_1258"/>
            <p:cNvSpPr/>
            <p:nvPr/>
          </p:nvSpPr>
          <p:spPr>
            <a:xfrm>
              <a:off x="4627125" y="2767775"/>
              <a:ext cx="307450" cy="685875"/>
            </a:xfrm>
            <a:custGeom>
              <a:rect b="b" l="l" r="r" t="t"/>
              <a:pathLst>
                <a:path extrusionOk="0" h="27435" w="12298">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g915babf42c_0_1258"/>
            <p:cNvSpPr/>
            <p:nvPr/>
          </p:nvSpPr>
          <p:spPr>
            <a:xfrm>
              <a:off x="4238125" y="1853850"/>
              <a:ext cx="565150" cy="541275"/>
            </a:xfrm>
            <a:custGeom>
              <a:rect b="b" l="l" r="r" t="t"/>
              <a:pathLst>
                <a:path extrusionOk="0" h="21651" w="22606">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g915babf42c_0_1258"/>
            <p:cNvSpPr/>
            <p:nvPr/>
          </p:nvSpPr>
          <p:spPr>
            <a:xfrm>
              <a:off x="2665850" y="2242850"/>
              <a:ext cx="306650" cy="683975"/>
            </a:xfrm>
            <a:custGeom>
              <a:rect b="b" l="l" r="r" t="t"/>
              <a:pathLst>
                <a:path extrusionOk="0" h="27359" w="12266">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915babf42c_0_1258"/>
            <p:cNvSpPr/>
            <p:nvPr/>
          </p:nvSpPr>
          <p:spPr>
            <a:xfrm>
              <a:off x="2796325" y="3299700"/>
              <a:ext cx="564350" cy="541300"/>
            </a:xfrm>
            <a:custGeom>
              <a:rect b="b" l="l" r="r" t="t"/>
              <a:pathLst>
                <a:path extrusionOk="0" h="21652" w="22574">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915babf42c_0_1258"/>
            <p:cNvSpPr/>
            <p:nvPr/>
          </p:nvSpPr>
          <p:spPr>
            <a:xfrm>
              <a:off x="3723550" y="3685450"/>
              <a:ext cx="694000" cy="296625"/>
            </a:xfrm>
            <a:custGeom>
              <a:rect b="b" l="l" r="r" t="t"/>
              <a:pathLst>
                <a:path extrusionOk="0" h="11865" w="2776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g915babf42c_0_1258"/>
            <p:cNvSpPr/>
            <p:nvPr/>
          </p:nvSpPr>
          <p:spPr>
            <a:xfrm>
              <a:off x="3182050" y="1713350"/>
              <a:ext cx="694025" cy="297675"/>
            </a:xfrm>
            <a:custGeom>
              <a:rect b="b" l="l" r="r" t="t"/>
              <a:pathLst>
                <a:path extrusionOk="0" h="11907" w="27761">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g915babf42c_0_1258"/>
          <p:cNvSpPr/>
          <p:nvPr/>
        </p:nvSpPr>
        <p:spPr>
          <a:xfrm>
            <a:off x="3440275" y="26328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g915babf42c_0_1258"/>
          <p:cNvSpPr txBox="1"/>
          <p:nvPr>
            <p:ph idx="3" type="ctrTitle"/>
          </p:nvPr>
        </p:nvSpPr>
        <p:spPr>
          <a:xfrm>
            <a:off x="390522" y="182675"/>
            <a:ext cx="3720900" cy="668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sz="2400"/>
              <a:t>CONCLUSION </a:t>
            </a:r>
            <a:r>
              <a:rPr lang="en-US" sz="2400">
                <a:latin typeface="Abel"/>
                <a:ea typeface="Abel"/>
                <a:cs typeface="Abel"/>
                <a:sym typeface="Abel"/>
              </a:rPr>
              <a:t>: </a:t>
            </a:r>
            <a:r>
              <a:rPr lang="en-US" sz="2400"/>
              <a:t>OPTIMAL MODEL</a:t>
            </a:r>
            <a:endParaRPr sz="2400"/>
          </a:p>
        </p:txBody>
      </p:sp>
      <p:cxnSp>
        <p:nvCxnSpPr>
          <p:cNvPr id="1170" name="Google Shape;1170;g915babf42c_0_1258"/>
          <p:cNvCxnSpPr/>
          <p:nvPr/>
        </p:nvCxnSpPr>
        <p:spPr>
          <a:xfrm>
            <a:off x="0" y="797052"/>
            <a:ext cx="2392500" cy="600"/>
          </a:xfrm>
          <a:prstGeom prst="straightConnector1">
            <a:avLst/>
          </a:prstGeom>
          <a:noFill/>
          <a:ln cap="flat" cmpd="sng" w="28575">
            <a:solidFill>
              <a:srgbClr val="31EAFE"/>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par>
                                <p:cTn fill="hold" nodeType="with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grpSp>
        <p:nvGrpSpPr>
          <p:cNvPr id="1175" name="Google Shape;1175;g915babf42c_0_1296"/>
          <p:cNvGrpSpPr/>
          <p:nvPr/>
        </p:nvGrpSpPr>
        <p:grpSpPr>
          <a:xfrm rot="10800000">
            <a:off x="9226" y="383608"/>
            <a:ext cx="6192407" cy="1320238"/>
            <a:chOff x="2735900" y="3141850"/>
            <a:chExt cx="4615000" cy="1024950"/>
          </a:xfrm>
        </p:grpSpPr>
        <p:sp>
          <p:nvSpPr>
            <p:cNvPr id="1176" name="Google Shape;1176;g915babf42c_0_1296"/>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915babf42c_0_1296"/>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g915babf42c_0_129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1179" name="Google Shape;1179;g915babf42c_0_1296"/>
          <p:cNvSpPr txBox="1"/>
          <p:nvPr>
            <p:ph type="title"/>
          </p:nvPr>
        </p:nvSpPr>
        <p:spPr>
          <a:xfrm>
            <a:off x="5548409" y="2209058"/>
            <a:ext cx="2797200" cy="62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rgbClr val="F3F3F3"/>
                </a:solidFill>
              </a:rPr>
              <a:t>Summary</a:t>
            </a:r>
            <a:endParaRPr>
              <a:solidFill>
                <a:srgbClr val="F3F3F3"/>
              </a:solidFill>
            </a:endParaRPr>
          </a:p>
        </p:txBody>
      </p:sp>
      <p:pic>
        <p:nvPicPr>
          <p:cNvPr id="1180" name="Google Shape;1180;g915babf42c_0_1296"/>
          <p:cNvPicPr preferRelativeResize="0"/>
          <p:nvPr/>
        </p:nvPicPr>
        <p:blipFill>
          <a:blip r:embed="rId3">
            <a:alphaModFix/>
          </a:blip>
          <a:stretch>
            <a:fillRect/>
          </a:stretch>
        </p:blipFill>
        <p:spPr>
          <a:xfrm flipH="1" rot="5400000">
            <a:off x="6092313" y="1471038"/>
            <a:ext cx="3371849" cy="1439425"/>
          </a:xfrm>
          <a:prstGeom prst="rect">
            <a:avLst/>
          </a:prstGeom>
          <a:noFill/>
          <a:ln>
            <a:noFill/>
          </a:ln>
        </p:spPr>
      </p:pic>
      <p:sp>
        <p:nvSpPr>
          <p:cNvPr id="1181" name="Google Shape;1181;g915babf42c_0_1296"/>
          <p:cNvSpPr txBox="1"/>
          <p:nvPr/>
        </p:nvSpPr>
        <p:spPr>
          <a:xfrm>
            <a:off x="518600" y="1073708"/>
            <a:ext cx="4758300" cy="68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None/>
            </a:pPr>
            <a:r>
              <a:t/>
            </a:r>
            <a:endParaRPr i="0" sz="1200" u="none" cap="none" strike="noStrike">
              <a:solidFill>
                <a:srgbClr val="FFFFFF"/>
              </a:solidFill>
              <a:latin typeface="Abel"/>
              <a:ea typeface="Abel"/>
              <a:cs typeface="Abel"/>
              <a:sym typeface="Abel"/>
            </a:endParaRPr>
          </a:p>
          <a:p>
            <a:pPr indent="-203200" lvl="0" marL="241300" marR="0" rtl="0" algn="l">
              <a:lnSpc>
                <a:spcPct val="115000"/>
              </a:lnSpc>
              <a:spcBef>
                <a:spcPts val="300"/>
              </a:spcBef>
              <a:spcAft>
                <a:spcPts val="0"/>
              </a:spcAft>
              <a:buClr>
                <a:srgbClr val="31EAFE"/>
              </a:buClr>
              <a:buSzPts val="1200"/>
              <a:buFont typeface="Abel"/>
              <a:buChar char="◂"/>
            </a:pPr>
            <a:r>
              <a:rPr i="0" lang="en-US" sz="1200" u="none" cap="none" strike="noStrike">
                <a:solidFill>
                  <a:srgbClr val="FFFFFF"/>
                </a:solidFill>
                <a:latin typeface="Abel"/>
                <a:ea typeface="Abel"/>
                <a:cs typeface="Abel"/>
                <a:sym typeface="Abel"/>
              </a:rPr>
              <a:t>Our data was not sufficient to help us develop a</a:t>
            </a:r>
            <a:r>
              <a:rPr lang="en-US" sz="1200">
                <a:solidFill>
                  <a:srgbClr val="FFFFFF"/>
                </a:solidFill>
                <a:latin typeface="Abel"/>
                <a:ea typeface="Abel"/>
                <a:cs typeface="Abel"/>
                <a:sym typeface="Abel"/>
              </a:rPr>
              <a:t>n </a:t>
            </a:r>
            <a:r>
              <a:rPr i="0" lang="en-US" sz="1200" u="none" cap="none" strike="noStrike">
                <a:solidFill>
                  <a:srgbClr val="FFFFFF"/>
                </a:solidFill>
                <a:latin typeface="Abel"/>
                <a:ea typeface="Abel"/>
                <a:cs typeface="Abel"/>
                <a:sym typeface="Abel"/>
              </a:rPr>
              <a:t>equation that we could share with our client to predict the sales of a game based on genre, platform or first-party.</a:t>
            </a:r>
            <a:endParaRPr i="0" sz="1200" u="none" cap="none" strike="noStrike">
              <a:solidFill>
                <a:srgbClr val="FFFFFF"/>
              </a:solidFill>
              <a:latin typeface="Abel"/>
              <a:ea typeface="Abel"/>
              <a:cs typeface="Abel"/>
              <a:sym typeface="Abel"/>
            </a:endParaRPr>
          </a:p>
          <a:p>
            <a:pPr indent="0" lvl="0" marL="457200" marR="0" rtl="0" algn="l">
              <a:lnSpc>
                <a:spcPct val="115000"/>
              </a:lnSpc>
              <a:spcBef>
                <a:spcPts val="300"/>
              </a:spcBef>
              <a:spcAft>
                <a:spcPts val="0"/>
              </a:spcAft>
              <a:buNone/>
            </a:pPr>
            <a:r>
              <a:t/>
            </a:r>
            <a:endParaRPr sz="1200">
              <a:solidFill>
                <a:srgbClr val="FFFFFF"/>
              </a:solidFill>
              <a:latin typeface="Abel"/>
              <a:ea typeface="Abel"/>
              <a:cs typeface="Abel"/>
              <a:sym typeface="Abel"/>
            </a:endParaRPr>
          </a:p>
          <a:p>
            <a:pPr indent="-127000" lvl="0" marL="241300" marR="0" rtl="0" algn="l">
              <a:lnSpc>
                <a:spcPct val="115000"/>
              </a:lnSpc>
              <a:spcBef>
                <a:spcPts val="0"/>
              </a:spcBef>
              <a:spcAft>
                <a:spcPts val="0"/>
              </a:spcAft>
              <a:buClr>
                <a:srgbClr val="11FFFF"/>
              </a:buClr>
              <a:buSzPts val="1200"/>
              <a:buFont typeface="Roboto Slab"/>
              <a:buNone/>
            </a:pPr>
            <a:r>
              <a:t/>
            </a:r>
            <a:endParaRPr i="0" sz="1200" u="none" cap="none" strike="noStrike">
              <a:solidFill>
                <a:srgbClr val="FFFFFF"/>
              </a:solidFill>
              <a:latin typeface="Abel"/>
              <a:ea typeface="Abel"/>
              <a:cs typeface="Abel"/>
              <a:sym typeface="Abel"/>
            </a:endParaRPr>
          </a:p>
        </p:txBody>
      </p:sp>
      <p:sp>
        <p:nvSpPr>
          <p:cNvPr id="1182" name="Google Shape;1182;g915babf42c_0_1296"/>
          <p:cNvSpPr txBox="1"/>
          <p:nvPr/>
        </p:nvSpPr>
        <p:spPr>
          <a:xfrm>
            <a:off x="500000" y="1756514"/>
            <a:ext cx="4758300" cy="89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None/>
            </a:pPr>
            <a:r>
              <a:t/>
            </a:r>
            <a:endParaRPr i="0" sz="1200" u="none" cap="none" strike="noStrike">
              <a:solidFill>
                <a:srgbClr val="FFFFFF"/>
              </a:solidFill>
              <a:latin typeface="Abel"/>
              <a:ea typeface="Abel"/>
              <a:cs typeface="Abel"/>
              <a:sym typeface="Abel"/>
            </a:endParaRPr>
          </a:p>
          <a:p>
            <a:pPr indent="0" lvl="0" marL="0" marR="0" rtl="0" algn="l">
              <a:lnSpc>
                <a:spcPct val="115000"/>
              </a:lnSpc>
              <a:spcBef>
                <a:spcPts val="300"/>
              </a:spcBef>
              <a:spcAft>
                <a:spcPts val="0"/>
              </a:spcAft>
              <a:buNone/>
            </a:pPr>
            <a:r>
              <a:t/>
            </a:r>
            <a:endParaRPr sz="1200">
              <a:solidFill>
                <a:srgbClr val="FFFFFF"/>
              </a:solidFill>
              <a:latin typeface="Abel"/>
              <a:ea typeface="Abel"/>
              <a:cs typeface="Abel"/>
              <a:sym typeface="Abel"/>
            </a:endParaRPr>
          </a:p>
          <a:p>
            <a:pPr indent="-203200" lvl="0" marL="241300" marR="0" rtl="0" algn="l">
              <a:lnSpc>
                <a:spcPct val="115000"/>
              </a:lnSpc>
              <a:spcBef>
                <a:spcPts val="300"/>
              </a:spcBef>
              <a:spcAft>
                <a:spcPts val="0"/>
              </a:spcAft>
              <a:buClr>
                <a:srgbClr val="31EAFE"/>
              </a:buClr>
              <a:buSzPts val="1200"/>
              <a:buFont typeface="Abel"/>
              <a:buChar char="◂"/>
            </a:pPr>
            <a:r>
              <a:rPr i="0" lang="en-US" sz="1200" u="none" cap="none" strike="noStrike">
                <a:solidFill>
                  <a:srgbClr val="FFFFFF"/>
                </a:solidFill>
                <a:latin typeface="Abel"/>
                <a:ea typeface="Abel"/>
                <a:cs typeface="Abel"/>
                <a:sym typeface="Abel"/>
              </a:rPr>
              <a:t>Nor could we build a model that could help determine the optimal combination between genre, platform type and first-party to help our client generate $100M in the first 5 years.</a:t>
            </a:r>
            <a:endParaRPr sz="1200">
              <a:solidFill>
                <a:srgbClr val="FFFFFF"/>
              </a:solidFill>
              <a:latin typeface="Abel"/>
              <a:ea typeface="Abel"/>
              <a:cs typeface="Abel"/>
              <a:sym typeface="Abel"/>
            </a:endParaRPr>
          </a:p>
          <a:p>
            <a:pPr indent="-127000" lvl="0" marL="241300" marR="0" rtl="0" algn="l">
              <a:lnSpc>
                <a:spcPct val="115000"/>
              </a:lnSpc>
              <a:spcBef>
                <a:spcPts val="300"/>
              </a:spcBef>
              <a:spcAft>
                <a:spcPts val="0"/>
              </a:spcAft>
              <a:buClr>
                <a:srgbClr val="11FFFF"/>
              </a:buClr>
              <a:buSzPts val="1200"/>
              <a:buFont typeface="Roboto Slab"/>
              <a:buNone/>
            </a:pPr>
            <a:r>
              <a:t/>
            </a:r>
            <a:endParaRPr i="0" sz="1200" u="none" cap="none" strike="noStrike">
              <a:solidFill>
                <a:srgbClr val="FFFFFF"/>
              </a:solidFill>
              <a:latin typeface="Abel"/>
              <a:ea typeface="Abel"/>
              <a:cs typeface="Abel"/>
              <a:sym typeface="Abel"/>
            </a:endParaRPr>
          </a:p>
          <a:p>
            <a:pPr indent="-127000" lvl="0" marL="241300" marR="0" rtl="0" algn="l">
              <a:lnSpc>
                <a:spcPct val="115000"/>
              </a:lnSpc>
              <a:spcBef>
                <a:spcPts val="0"/>
              </a:spcBef>
              <a:spcAft>
                <a:spcPts val="0"/>
              </a:spcAft>
              <a:buClr>
                <a:srgbClr val="11FFFF"/>
              </a:buClr>
              <a:buSzPts val="1200"/>
              <a:buFont typeface="Roboto Slab"/>
              <a:buNone/>
            </a:pPr>
            <a:r>
              <a:t/>
            </a:r>
            <a:endParaRPr i="0" sz="1200" u="none" cap="none" strike="noStrike">
              <a:solidFill>
                <a:srgbClr val="FFFFFF"/>
              </a:solidFill>
              <a:latin typeface="Abel"/>
              <a:ea typeface="Abel"/>
              <a:cs typeface="Abel"/>
              <a:sym typeface="Abel"/>
            </a:endParaRPr>
          </a:p>
        </p:txBody>
      </p:sp>
      <p:sp>
        <p:nvSpPr>
          <p:cNvPr id="1183" name="Google Shape;1183;g915babf42c_0_1296"/>
          <p:cNvSpPr txBox="1"/>
          <p:nvPr/>
        </p:nvSpPr>
        <p:spPr>
          <a:xfrm>
            <a:off x="472075" y="2733667"/>
            <a:ext cx="4758300" cy="117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None/>
            </a:pPr>
            <a:r>
              <a:t/>
            </a:r>
            <a:endParaRPr i="0" sz="1200" u="none" cap="none" strike="noStrike">
              <a:solidFill>
                <a:srgbClr val="FFFFFF"/>
              </a:solidFill>
              <a:latin typeface="Abel"/>
              <a:ea typeface="Abel"/>
              <a:cs typeface="Abel"/>
              <a:sym typeface="Abel"/>
            </a:endParaRPr>
          </a:p>
          <a:p>
            <a:pPr indent="-203200" lvl="0" marL="241300" marR="0" rtl="0" algn="l">
              <a:lnSpc>
                <a:spcPct val="115000"/>
              </a:lnSpc>
              <a:spcBef>
                <a:spcPts val="300"/>
              </a:spcBef>
              <a:spcAft>
                <a:spcPts val="0"/>
              </a:spcAft>
              <a:buClr>
                <a:srgbClr val="31EAFE"/>
              </a:buClr>
              <a:buSzPts val="1200"/>
              <a:buFont typeface="Abel"/>
              <a:buChar char="◂"/>
            </a:pPr>
            <a:r>
              <a:rPr i="0" lang="en-US" sz="1200" u="none" cap="none" strike="noStrike">
                <a:solidFill>
                  <a:srgbClr val="FFFFFF"/>
                </a:solidFill>
                <a:latin typeface="Abel"/>
                <a:ea typeface="Abel"/>
                <a:cs typeface="Abel"/>
                <a:sym typeface="Abel"/>
              </a:rPr>
              <a:t>We have provided a macro view of the category landscape based on our exploratory data &amp; analysis which helps our client understand where to focus, the number of games to target per year, and which genres, platform types, and first-parties to prioritize.</a:t>
            </a:r>
            <a:endParaRPr i="0" sz="1200" u="none" cap="none" strike="noStrike">
              <a:solidFill>
                <a:srgbClr val="FFFFFF"/>
              </a:solidFill>
              <a:latin typeface="Abel"/>
              <a:ea typeface="Abel"/>
              <a:cs typeface="Abel"/>
              <a:sym typeface="Abel"/>
            </a:endParaRPr>
          </a:p>
          <a:p>
            <a:pPr indent="-127000" lvl="0" marL="241300" marR="0" rtl="0" algn="l">
              <a:lnSpc>
                <a:spcPct val="115000"/>
              </a:lnSpc>
              <a:spcBef>
                <a:spcPts val="0"/>
              </a:spcBef>
              <a:spcAft>
                <a:spcPts val="0"/>
              </a:spcAft>
              <a:buClr>
                <a:srgbClr val="11FFFF"/>
              </a:buClr>
              <a:buSzPts val="1200"/>
              <a:buFont typeface="Roboto Slab"/>
              <a:buNone/>
            </a:pPr>
            <a:r>
              <a:t/>
            </a:r>
            <a:endParaRPr i="0" sz="1200" u="none" cap="none" strike="noStrike">
              <a:solidFill>
                <a:srgbClr val="FFFFFF"/>
              </a:solidFill>
              <a:latin typeface="Abel"/>
              <a:ea typeface="Abel"/>
              <a:cs typeface="Abel"/>
              <a:sym typeface="Abel"/>
            </a:endParaRPr>
          </a:p>
          <a:p>
            <a:pPr indent="-127000" lvl="0" marL="241300" marR="0" rtl="0" algn="l">
              <a:lnSpc>
                <a:spcPct val="115000"/>
              </a:lnSpc>
              <a:spcBef>
                <a:spcPts val="0"/>
              </a:spcBef>
              <a:spcAft>
                <a:spcPts val="0"/>
              </a:spcAft>
              <a:buClr>
                <a:srgbClr val="11FFFF"/>
              </a:buClr>
              <a:buSzPts val="1200"/>
              <a:buFont typeface="Roboto Slab"/>
              <a:buNone/>
            </a:pPr>
            <a:r>
              <a:t/>
            </a:r>
            <a:endParaRPr i="0" sz="1200" u="none" cap="none" strike="noStrike">
              <a:solidFill>
                <a:srgbClr val="FFFFFF"/>
              </a:solidFill>
              <a:latin typeface="Abel"/>
              <a:ea typeface="Abel"/>
              <a:cs typeface="Abel"/>
              <a:sym typeface="Abel"/>
            </a:endParaRPr>
          </a:p>
        </p:txBody>
      </p:sp>
      <p:sp>
        <p:nvSpPr>
          <p:cNvPr id="1184" name="Google Shape;1184;g915babf42c_0_1296"/>
          <p:cNvSpPr txBox="1"/>
          <p:nvPr/>
        </p:nvSpPr>
        <p:spPr>
          <a:xfrm>
            <a:off x="472058" y="3890023"/>
            <a:ext cx="4758300" cy="558300"/>
          </a:xfrm>
          <a:prstGeom prst="rect">
            <a:avLst/>
          </a:prstGeom>
          <a:noFill/>
          <a:ln>
            <a:noFill/>
          </a:ln>
        </p:spPr>
        <p:txBody>
          <a:bodyPr anchorCtr="0" anchor="ctr" bIns="91425" lIns="91425" spcFirstLastPara="1" rIns="91425" wrap="square" tIns="91425">
            <a:noAutofit/>
          </a:bodyPr>
          <a:lstStyle/>
          <a:p>
            <a:pPr indent="-127000" lvl="0" marL="241300" marR="0" rtl="0" algn="l">
              <a:lnSpc>
                <a:spcPct val="115000"/>
              </a:lnSpc>
              <a:spcBef>
                <a:spcPts val="300"/>
              </a:spcBef>
              <a:spcAft>
                <a:spcPts val="0"/>
              </a:spcAft>
              <a:buClr>
                <a:srgbClr val="11FFFF"/>
              </a:buClr>
              <a:buSzPts val="1200"/>
              <a:buFont typeface="Roboto Slab"/>
              <a:buNone/>
            </a:pPr>
            <a:r>
              <a:t/>
            </a:r>
            <a:endParaRPr i="0" sz="1200" u="none" cap="none" strike="noStrike">
              <a:solidFill>
                <a:srgbClr val="FFFFFF"/>
              </a:solidFill>
              <a:latin typeface="Abel"/>
              <a:ea typeface="Abel"/>
              <a:cs typeface="Abel"/>
              <a:sym typeface="Abel"/>
            </a:endParaRPr>
          </a:p>
          <a:p>
            <a:pPr indent="-203200" lvl="0" marL="241300" marR="0" rtl="0" algn="l">
              <a:lnSpc>
                <a:spcPct val="115000"/>
              </a:lnSpc>
              <a:spcBef>
                <a:spcPts val="300"/>
              </a:spcBef>
              <a:spcAft>
                <a:spcPts val="0"/>
              </a:spcAft>
              <a:buClr>
                <a:srgbClr val="31EAFE"/>
              </a:buClr>
              <a:buSzPts val="1200"/>
              <a:buFont typeface="Abel"/>
              <a:buChar char="◂"/>
            </a:pPr>
            <a:r>
              <a:rPr i="0" lang="en-US" sz="1200" u="none" cap="none" strike="noStrike">
                <a:solidFill>
                  <a:srgbClr val="FFFFFF"/>
                </a:solidFill>
                <a:latin typeface="Abel"/>
                <a:ea typeface="Abel"/>
                <a:cs typeface="Abel"/>
                <a:sym typeface="Abel"/>
              </a:rPr>
              <a:t>In order to build a model that would allow us to predict game sales, the client would need to invest in additional data sources.</a:t>
            </a:r>
            <a:endParaRPr i="0" sz="1200" u="none" cap="none" strike="noStrike">
              <a:solidFill>
                <a:srgbClr val="FFFFFF"/>
              </a:solidFill>
              <a:latin typeface="Abel"/>
              <a:ea typeface="Abel"/>
              <a:cs typeface="Abel"/>
              <a:sym typeface="Abel"/>
            </a:endParaRPr>
          </a:p>
          <a:p>
            <a:pPr indent="-127000" lvl="0" marL="241300" marR="0" rtl="0" algn="l">
              <a:lnSpc>
                <a:spcPct val="115000"/>
              </a:lnSpc>
              <a:spcBef>
                <a:spcPts val="0"/>
              </a:spcBef>
              <a:spcAft>
                <a:spcPts val="0"/>
              </a:spcAft>
              <a:buClr>
                <a:srgbClr val="11FFFF"/>
              </a:buClr>
              <a:buSzPts val="1200"/>
              <a:buFont typeface="Roboto Slab"/>
              <a:buNone/>
            </a:pPr>
            <a:r>
              <a:t/>
            </a:r>
            <a:endParaRPr i="0" sz="1200" u="none" cap="none" strike="noStrike">
              <a:solidFill>
                <a:srgbClr val="FFFFFF"/>
              </a:solidFill>
              <a:latin typeface="Abel"/>
              <a:ea typeface="Abel"/>
              <a:cs typeface="Abel"/>
              <a:sym typeface="Abel"/>
            </a:endParaRPr>
          </a:p>
          <a:p>
            <a:pPr indent="-127000" lvl="0" marL="241300" marR="0" rtl="0" algn="l">
              <a:lnSpc>
                <a:spcPct val="115000"/>
              </a:lnSpc>
              <a:spcBef>
                <a:spcPts val="0"/>
              </a:spcBef>
              <a:spcAft>
                <a:spcPts val="0"/>
              </a:spcAft>
              <a:buClr>
                <a:srgbClr val="11FFFF"/>
              </a:buClr>
              <a:buSzPts val="1200"/>
              <a:buFont typeface="Roboto Slab"/>
              <a:buNone/>
            </a:pPr>
            <a:r>
              <a:t/>
            </a:r>
            <a:endParaRPr i="0" sz="1200" u="none" cap="none" strike="noStrike">
              <a:solidFill>
                <a:srgbClr val="FFFFFF"/>
              </a:solidFill>
              <a:latin typeface="Abel"/>
              <a:ea typeface="Abel"/>
              <a:cs typeface="Abel"/>
              <a:sym typeface="A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000"/>
                                        <p:tgtEl>
                                          <p:spTgt spid="1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88" name="Shape 1188"/>
        <p:cNvGrpSpPr/>
        <p:nvPr/>
      </p:nvGrpSpPr>
      <p:grpSpPr>
        <a:xfrm>
          <a:off x="0" y="0"/>
          <a:ext cx="0" cy="0"/>
          <a:chOff x="0" y="0"/>
          <a:chExt cx="0" cy="0"/>
        </a:xfrm>
      </p:grpSpPr>
      <p:pic>
        <p:nvPicPr>
          <p:cNvPr id="1189" name="Google Shape;1189;g915babf42c_0_1420"/>
          <p:cNvPicPr preferRelativeResize="0"/>
          <p:nvPr/>
        </p:nvPicPr>
        <p:blipFill rotWithShape="1">
          <a:blip r:embed="rId3">
            <a:alphaModFix/>
          </a:blip>
          <a:srcRect b="0" l="1409" r="1361" t="12503"/>
          <a:stretch/>
        </p:blipFill>
        <p:spPr>
          <a:xfrm>
            <a:off x="-76825" y="-36676"/>
            <a:ext cx="9144000" cy="5143500"/>
          </a:xfrm>
          <a:prstGeom prst="rect">
            <a:avLst/>
          </a:prstGeom>
          <a:noFill/>
          <a:ln>
            <a:noFill/>
          </a:ln>
        </p:spPr>
      </p:pic>
      <p:sp>
        <p:nvSpPr>
          <p:cNvPr id="1190" name="Google Shape;1190;g915babf42c_0_1420"/>
          <p:cNvSpPr txBox="1"/>
          <p:nvPr>
            <p:ph type="ctrTitle"/>
          </p:nvPr>
        </p:nvSpPr>
        <p:spPr>
          <a:xfrm>
            <a:off x="393225" y="-209554"/>
            <a:ext cx="5214300" cy="94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t>FURTHER EXPLORATION:  Additional Data</a:t>
            </a:r>
            <a:endParaRPr/>
          </a:p>
        </p:txBody>
      </p:sp>
      <p:cxnSp>
        <p:nvCxnSpPr>
          <p:cNvPr id="1191" name="Google Shape;1191;g915babf42c_0_1420"/>
          <p:cNvCxnSpPr/>
          <p:nvPr/>
        </p:nvCxnSpPr>
        <p:spPr>
          <a:xfrm>
            <a:off x="0" y="949452"/>
            <a:ext cx="2392500" cy="600"/>
          </a:xfrm>
          <a:prstGeom prst="straightConnector1">
            <a:avLst/>
          </a:prstGeom>
          <a:noFill/>
          <a:ln cap="flat" cmpd="sng" w="28575">
            <a:solidFill>
              <a:srgbClr val="31EAFE"/>
            </a:solidFill>
            <a:prstDash val="solid"/>
            <a:round/>
            <a:headEnd len="med" w="med" type="none"/>
            <a:tailEnd len="med" w="med" type="none"/>
          </a:ln>
        </p:spPr>
      </p:cxnSp>
      <p:sp>
        <p:nvSpPr>
          <p:cNvPr id="1192" name="Google Shape;1192;g915babf42c_0_1420"/>
          <p:cNvSpPr/>
          <p:nvPr/>
        </p:nvSpPr>
        <p:spPr>
          <a:xfrm>
            <a:off x="386722" y="593525"/>
            <a:ext cx="6366600" cy="340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i="0" lang="en-US" sz="1100" u="none" cap="none" strike="noStrike">
                <a:solidFill>
                  <a:schemeClr val="lt1"/>
                </a:solidFill>
                <a:latin typeface="Abel"/>
                <a:ea typeface="Abel"/>
                <a:cs typeface="Abel"/>
                <a:sym typeface="Abel"/>
              </a:rPr>
              <a:t>Here are some suggestions </a:t>
            </a:r>
            <a:r>
              <a:rPr lang="en-US" sz="1100">
                <a:solidFill>
                  <a:schemeClr val="lt1"/>
                </a:solidFill>
                <a:latin typeface="Abel"/>
                <a:ea typeface="Abel"/>
                <a:cs typeface="Abel"/>
                <a:sym typeface="Abel"/>
              </a:rPr>
              <a:t>of </a:t>
            </a:r>
            <a:r>
              <a:rPr i="0" lang="en-US" sz="1100" u="none" cap="none" strike="noStrike">
                <a:solidFill>
                  <a:schemeClr val="lt1"/>
                </a:solidFill>
                <a:latin typeface="Abel"/>
                <a:ea typeface="Abel"/>
                <a:cs typeface="Abel"/>
                <a:sym typeface="Abel"/>
              </a:rPr>
              <a:t> additional data to gather for the client:</a:t>
            </a:r>
            <a:endParaRPr i="0" sz="1100" u="none" cap="none" strike="noStrike">
              <a:solidFill>
                <a:schemeClr val="lt1"/>
              </a:solidFill>
              <a:latin typeface="Abel"/>
              <a:ea typeface="Abel"/>
              <a:cs typeface="Abel"/>
              <a:sym typeface="Abel"/>
            </a:endParaRPr>
          </a:p>
        </p:txBody>
      </p:sp>
      <p:sp>
        <p:nvSpPr>
          <p:cNvPr id="1193" name="Google Shape;1193;g915babf42c_0_1420"/>
          <p:cNvSpPr txBox="1"/>
          <p:nvPr/>
        </p:nvSpPr>
        <p:spPr>
          <a:xfrm>
            <a:off x="428625" y="1028700"/>
            <a:ext cx="3906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300">
                <a:solidFill>
                  <a:srgbClr val="00FFFF"/>
                </a:solidFill>
                <a:latin typeface="Teko Light"/>
                <a:ea typeface="Teko Light"/>
                <a:cs typeface="Teko Light"/>
                <a:sym typeface="Teko Light"/>
              </a:rPr>
              <a:t>1</a:t>
            </a:r>
            <a:endParaRPr sz="5300">
              <a:solidFill>
                <a:srgbClr val="00FFFF"/>
              </a:solidFill>
              <a:latin typeface="Teko Light"/>
              <a:ea typeface="Teko Light"/>
              <a:cs typeface="Teko Light"/>
              <a:sym typeface="Teko Light"/>
            </a:endParaRPr>
          </a:p>
        </p:txBody>
      </p:sp>
      <p:sp>
        <p:nvSpPr>
          <p:cNvPr id="1194" name="Google Shape;1194;g915babf42c_0_1420"/>
          <p:cNvSpPr txBox="1"/>
          <p:nvPr/>
        </p:nvSpPr>
        <p:spPr>
          <a:xfrm>
            <a:off x="409575" y="1895650"/>
            <a:ext cx="4098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300">
                <a:solidFill>
                  <a:srgbClr val="00FFFF"/>
                </a:solidFill>
                <a:latin typeface="Teko Light"/>
                <a:ea typeface="Teko Light"/>
                <a:cs typeface="Teko Light"/>
                <a:sym typeface="Teko Light"/>
              </a:rPr>
              <a:t>2</a:t>
            </a:r>
            <a:endParaRPr sz="5300">
              <a:solidFill>
                <a:srgbClr val="00FFFF"/>
              </a:solidFill>
              <a:latin typeface="Teko Light"/>
              <a:ea typeface="Teko Light"/>
              <a:cs typeface="Teko Light"/>
              <a:sym typeface="Teko Light"/>
            </a:endParaRPr>
          </a:p>
        </p:txBody>
      </p:sp>
      <p:sp>
        <p:nvSpPr>
          <p:cNvPr id="1195" name="Google Shape;1195;g915babf42c_0_1420"/>
          <p:cNvSpPr txBox="1"/>
          <p:nvPr/>
        </p:nvSpPr>
        <p:spPr>
          <a:xfrm>
            <a:off x="419100" y="2857500"/>
            <a:ext cx="3906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300">
                <a:solidFill>
                  <a:srgbClr val="00FFFF"/>
                </a:solidFill>
                <a:latin typeface="Teko Light"/>
                <a:ea typeface="Teko Light"/>
                <a:cs typeface="Teko Light"/>
                <a:sym typeface="Teko Light"/>
              </a:rPr>
              <a:t>3</a:t>
            </a:r>
            <a:endParaRPr sz="5300">
              <a:solidFill>
                <a:srgbClr val="00FFFF"/>
              </a:solidFill>
              <a:latin typeface="Teko Light"/>
              <a:ea typeface="Teko Light"/>
              <a:cs typeface="Teko Light"/>
              <a:sym typeface="Teko Light"/>
            </a:endParaRPr>
          </a:p>
        </p:txBody>
      </p:sp>
      <p:sp>
        <p:nvSpPr>
          <p:cNvPr id="1196" name="Google Shape;1196;g915babf42c_0_1420"/>
          <p:cNvSpPr txBox="1"/>
          <p:nvPr/>
        </p:nvSpPr>
        <p:spPr>
          <a:xfrm>
            <a:off x="409575" y="3779875"/>
            <a:ext cx="3906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300">
                <a:solidFill>
                  <a:srgbClr val="00FFFF"/>
                </a:solidFill>
                <a:latin typeface="Teko Light"/>
                <a:ea typeface="Teko Light"/>
                <a:cs typeface="Teko Light"/>
                <a:sym typeface="Teko Light"/>
              </a:rPr>
              <a:t>4</a:t>
            </a:r>
            <a:endParaRPr sz="5300">
              <a:solidFill>
                <a:srgbClr val="00FFFF"/>
              </a:solidFill>
              <a:latin typeface="Teko Light"/>
              <a:ea typeface="Teko Light"/>
              <a:cs typeface="Teko Light"/>
              <a:sym typeface="Teko Light"/>
            </a:endParaRPr>
          </a:p>
        </p:txBody>
      </p:sp>
      <p:sp>
        <p:nvSpPr>
          <p:cNvPr id="1197" name="Google Shape;1197;g915babf42c_0_1420"/>
          <p:cNvSpPr txBox="1"/>
          <p:nvPr/>
        </p:nvSpPr>
        <p:spPr>
          <a:xfrm>
            <a:off x="676275" y="1200150"/>
            <a:ext cx="54864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Abel"/>
                <a:ea typeface="Abel"/>
                <a:cs typeface="Abel"/>
                <a:sym typeface="Abel"/>
              </a:rPr>
              <a:t>Year One Sales, Average annual sales during  first  5 years of Catalogue</a:t>
            </a:r>
            <a:endParaRPr b="1">
              <a:solidFill>
                <a:srgbClr val="FFFFFF"/>
              </a:solidFill>
              <a:latin typeface="Abel"/>
              <a:ea typeface="Abel"/>
              <a:cs typeface="Abel"/>
              <a:sym typeface="Abel"/>
            </a:endParaRPr>
          </a:p>
          <a:p>
            <a:pPr indent="0" lvl="0" marL="0" rtl="0" algn="l">
              <a:spcBef>
                <a:spcPts val="0"/>
              </a:spcBef>
              <a:spcAft>
                <a:spcPts val="0"/>
              </a:spcAft>
              <a:buClr>
                <a:schemeClr val="dk1"/>
              </a:buClr>
              <a:buFont typeface="Arial"/>
              <a:buNone/>
            </a:pPr>
            <a:r>
              <a:rPr lang="en-US" sz="900">
                <a:solidFill>
                  <a:srgbClr val="FFFFFF"/>
                </a:solidFill>
                <a:latin typeface="Abel"/>
                <a:ea typeface="Abel"/>
                <a:cs typeface="Abel"/>
                <a:sym typeface="Abel"/>
              </a:rPr>
              <a:t>Year 1 sales are the best indicators of a game’s catalogue sales and would likely be a better indicator than Lifetime Global Sales. Source: NPD Group</a:t>
            </a:r>
            <a:endParaRPr sz="900">
              <a:solidFill>
                <a:srgbClr val="FFFFFF"/>
              </a:solidFill>
              <a:latin typeface="Abel"/>
              <a:ea typeface="Abel"/>
              <a:cs typeface="Abel"/>
              <a:sym typeface="Abel"/>
            </a:endParaRPr>
          </a:p>
        </p:txBody>
      </p:sp>
      <p:sp>
        <p:nvSpPr>
          <p:cNvPr id="1198" name="Google Shape;1198;g915babf42c_0_1420"/>
          <p:cNvSpPr txBox="1"/>
          <p:nvPr/>
        </p:nvSpPr>
        <p:spPr>
          <a:xfrm>
            <a:off x="704850" y="2085975"/>
            <a:ext cx="1838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Abel"/>
                <a:ea typeface="Abel"/>
                <a:cs typeface="Abel"/>
                <a:sym typeface="Abel"/>
              </a:rPr>
              <a:t>Game Reviews</a:t>
            </a:r>
            <a:endParaRPr b="1">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Do game reviews influence sales?</a:t>
            </a:r>
            <a:endParaRPr sz="900">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Source IGN, Metacritic, GameSpot: </a:t>
            </a:r>
            <a:endParaRPr sz="900">
              <a:solidFill>
                <a:srgbClr val="FFFFFF"/>
              </a:solidFill>
              <a:latin typeface="Abel"/>
              <a:ea typeface="Abel"/>
              <a:cs typeface="Abel"/>
              <a:sym typeface="Abel"/>
            </a:endParaRPr>
          </a:p>
        </p:txBody>
      </p:sp>
      <p:sp>
        <p:nvSpPr>
          <p:cNvPr id="1199" name="Google Shape;1199;g915babf42c_0_1420"/>
          <p:cNvSpPr txBox="1"/>
          <p:nvPr/>
        </p:nvSpPr>
        <p:spPr>
          <a:xfrm>
            <a:off x="704850" y="3038475"/>
            <a:ext cx="2313300" cy="5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Abel"/>
                <a:ea typeface="Abel"/>
                <a:cs typeface="Abel"/>
                <a:sym typeface="Abel"/>
              </a:rPr>
              <a:t>Gameplay Modes</a:t>
            </a:r>
            <a:endParaRPr b="1">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Do types of gameplay modes  influence sales?</a:t>
            </a:r>
            <a:endParaRPr sz="900">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Source: </a:t>
            </a:r>
            <a:r>
              <a:rPr lang="en-US" sz="900">
                <a:solidFill>
                  <a:srgbClr val="FFFFFF"/>
                </a:solidFill>
                <a:latin typeface="Abel"/>
                <a:ea typeface="Abel"/>
                <a:cs typeface="Abel"/>
                <a:sym typeface="Abel"/>
              </a:rPr>
              <a:t>IGN, Metacritic, GameSpot, NPD</a:t>
            </a:r>
            <a:r>
              <a:rPr lang="en-US" sz="900">
                <a:solidFill>
                  <a:srgbClr val="FFFFFF"/>
                </a:solidFill>
                <a:latin typeface="Abel"/>
                <a:ea typeface="Abel"/>
                <a:cs typeface="Abel"/>
                <a:sym typeface="Abel"/>
              </a:rPr>
              <a:t> </a:t>
            </a:r>
            <a:endParaRPr sz="900">
              <a:solidFill>
                <a:srgbClr val="FFFFFF"/>
              </a:solidFill>
              <a:latin typeface="Abel"/>
              <a:ea typeface="Abel"/>
              <a:cs typeface="Abel"/>
              <a:sym typeface="Abel"/>
            </a:endParaRPr>
          </a:p>
        </p:txBody>
      </p:sp>
      <p:sp>
        <p:nvSpPr>
          <p:cNvPr id="1200" name="Google Shape;1200;g915babf42c_0_1420"/>
          <p:cNvSpPr txBox="1"/>
          <p:nvPr/>
        </p:nvSpPr>
        <p:spPr>
          <a:xfrm>
            <a:off x="704850" y="3981450"/>
            <a:ext cx="2162100" cy="5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Abel"/>
                <a:ea typeface="Abel"/>
                <a:cs typeface="Abel"/>
                <a:sym typeface="Abel"/>
              </a:rPr>
              <a:t>Launch Advertising Spend</a:t>
            </a:r>
            <a:endParaRPr b="1">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Did marketing drive sales post-launch? </a:t>
            </a:r>
            <a:endParaRPr sz="900">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Source: Statista,  3rd Party Ad agencies</a:t>
            </a:r>
            <a:endParaRPr sz="900">
              <a:solidFill>
                <a:srgbClr val="FFFFFF"/>
              </a:solidFill>
              <a:latin typeface="Abel"/>
              <a:ea typeface="Abel"/>
              <a:cs typeface="Abel"/>
              <a:sym typeface="Abel"/>
            </a:endParaRPr>
          </a:p>
        </p:txBody>
      </p:sp>
      <p:sp>
        <p:nvSpPr>
          <p:cNvPr id="1201" name="Google Shape;1201;g915babf42c_0_1420"/>
          <p:cNvSpPr txBox="1"/>
          <p:nvPr/>
        </p:nvSpPr>
        <p:spPr>
          <a:xfrm>
            <a:off x="2847975" y="1914700"/>
            <a:ext cx="4098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300">
                <a:solidFill>
                  <a:srgbClr val="00FFFF"/>
                </a:solidFill>
                <a:latin typeface="Teko Light"/>
                <a:ea typeface="Teko Light"/>
                <a:cs typeface="Teko Light"/>
                <a:sym typeface="Teko Light"/>
              </a:rPr>
              <a:t>5</a:t>
            </a:r>
            <a:endParaRPr sz="5300">
              <a:solidFill>
                <a:srgbClr val="00FFFF"/>
              </a:solidFill>
              <a:latin typeface="Teko Light"/>
              <a:ea typeface="Teko Light"/>
              <a:cs typeface="Teko Light"/>
              <a:sym typeface="Teko Light"/>
            </a:endParaRPr>
          </a:p>
        </p:txBody>
      </p:sp>
      <p:sp>
        <p:nvSpPr>
          <p:cNvPr id="1202" name="Google Shape;1202;g915babf42c_0_1420"/>
          <p:cNvSpPr txBox="1"/>
          <p:nvPr/>
        </p:nvSpPr>
        <p:spPr>
          <a:xfrm>
            <a:off x="2857500" y="2876550"/>
            <a:ext cx="3906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300">
                <a:solidFill>
                  <a:srgbClr val="00FFFF"/>
                </a:solidFill>
                <a:latin typeface="Teko Light"/>
                <a:ea typeface="Teko Light"/>
                <a:cs typeface="Teko Light"/>
                <a:sym typeface="Teko Light"/>
              </a:rPr>
              <a:t>6</a:t>
            </a:r>
            <a:endParaRPr sz="5300">
              <a:solidFill>
                <a:srgbClr val="00FFFF"/>
              </a:solidFill>
              <a:latin typeface="Teko Light"/>
              <a:ea typeface="Teko Light"/>
              <a:cs typeface="Teko Light"/>
              <a:sym typeface="Teko Light"/>
            </a:endParaRPr>
          </a:p>
        </p:txBody>
      </p:sp>
      <p:sp>
        <p:nvSpPr>
          <p:cNvPr id="1203" name="Google Shape;1203;g915babf42c_0_1420"/>
          <p:cNvSpPr txBox="1"/>
          <p:nvPr/>
        </p:nvSpPr>
        <p:spPr>
          <a:xfrm>
            <a:off x="2895600" y="3798925"/>
            <a:ext cx="3906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300">
                <a:solidFill>
                  <a:srgbClr val="00FFFF"/>
                </a:solidFill>
                <a:latin typeface="Teko Light"/>
                <a:ea typeface="Teko Light"/>
                <a:cs typeface="Teko Light"/>
                <a:sym typeface="Teko Light"/>
              </a:rPr>
              <a:t>7</a:t>
            </a:r>
            <a:endParaRPr sz="5300">
              <a:solidFill>
                <a:srgbClr val="00FFFF"/>
              </a:solidFill>
              <a:latin typeface="Teko Light"/>
              <a:ea typeface="Teko Light"/>
              <a:cs typeface="Teko Light"/>
              <a:sym typeface="Teko Light"/>
            </a:endParaRPr>
          </a:p>
        </p:txBody>
      </p:sp>
      <p:sp>
        <p:nvSpPr>
          <p:cNvPr id="1204" name="Google Shape;1204;g915babf42c_0_1420"/>
          <p:cNvSpPr txBox="1"/>
          <p:nvPr/>
        </p:nvSpPr>
        <p:spPr>
          <a:xfrm>
            <a:off x="3124200" y="2095500"/>
            <a:ext cx="21621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Abel"/>
                <a:ea typeface="Abel"/>
                <a:cs typeface="Abel"/>
                <a:sym typeface="Abel"/>
              </a:rPr>
              <a:t>Game Demographics</a:t>
            </a:r>
            <a:endParaRPr b="1">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Do game skew towards certain demographic?</a:t>
            </a:r>
            <a:endParaRPr sz="900">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Source: NPD, Internal Quantitative Research </a:t>
            </a:r>
            <a:endParaRPr sz="900">
              <a:solidFill>
                <a:srgbClr val="FFFFFF"/>
              </a:solidFill>
              <a:latin typeface="Abel"/>
              <a:ea typeface="Abel"/>
              <a:cs typeface="Abel"/>
              <a:sym typeface="Abel"/>
            </a:endParaRPr>
          </a:p>
        </p:txBody>
      </p:sp>
      <p:sp>
        <p:nvSpPr>
          <p:cNvPr id="1205" name="Google Shape;1205;g915babf42c_0_1420"/>
          <p:cNvSpPr txBox="1"/>
          <p:nvPr/>
        </p:nvSpPr>
        <p:spPr>
          <a:xfrm>
            <a:off x="3133725" y="3067050"/>
            <a:ext cx="21621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Abel"/>
                <a:ea typeface="Abel"/>
                <a:cs typeface="Abel"/>
                <a:sym typeface="Abel"/>
              </a:rPr>
              <a:t>DLC, Add-ons (post launch)</a:t>
            </a:r>
            <a:endParaRPr b="1">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Does additional content drive sales?</a:t>
            </a:r>
            <a:endParaRPr sz="900">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Source: IGN</a:t>
            </a:r>
            <a:endParaRPr sz="900">
              <a:solidFill>
                <a:srgbClr val="FFFFFF"/>
              </a:solidFill>
              <a:latin typeface="Abel"/>
              <a:ea typeface="Abel"/>
              <a:cs typeface="Abel"/>
              <a:sym typeface="Abel"/>
            </a:endParaRPr>
          </a:p>
        </p:txBody>
      </p:sp>
      <p:sp>
        <p:nvSpPr>
          <p:cNvPr id="1206" name="Google Shape;1206;g915babf42c_0_1420"/>
          <p:cNvSpPr txBox="1"/>
          <p:nvPr/>
        </p:nvSpPr>
        <p:spPr>
          <a:xfrm>
            <a:off x="3133725" y="4000500"/>
            <a:ext cx="21621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Abel"/>
                <a:ea typeface="Abel"/>
                <a:cs typeface="Abel"/>
                <a:sym typeface="Abel"/>
              </a:rPr>
              <a:t>Incentives</a:t>
            </a:r>
            <a:endParaRPr b="1">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Do incentive drive sales during launch? </a:t>
            </a:r>
            <a:endParaRPr sz="900">
              <a:solidFill>
                <a:srgbClr val="FFFFFF"/>
              </a:solidFill>
              <a:latin typeface="Abel"/>
              <a:ea typeface="Abel"/>
              <a:cs typeface="Abel"/>
              <a:sym typeface="Abel"/>
            </a:endParaRPr>
          </a:p>
          <a:p>
            <a:pPr indent="0" lvl="0" marL="0" rtl="0" algn="l">
              <a:spcBef>
                <a:spcPts val="0"/>
              </a:spcBef>
              <a:spcAft>
                <a:spcPts val="0"/>
              </a:spcAft>
              <a:buNone/>
            </a:pPr>
            <a:r>
              <a:rPr lang="en-US" sz="900">
                <a:solidFill>
                  <a:srgbClr val="FFFFFF"/>
                </a:solidFill>
                <a:latin typeface="Abel"/>
                <a:ea typeface="Abel"/>
                <a:cs typeface="Abel"/>
                <a:sym typeface="Abel"/>
              </a:rPr>
              <a:t>Source: IGN, Metacritic</a:t>
            </a:r>
            <a:endParaRPr sz="900">
              <a:solidFill>
                <a:srgbClr val="FFFFFF"/>
              </a:solidFill>
              <a:latin typeface="Abel"/>
              <a:ea typeface="Abel"/>
              <a:cs typeface="Abel"/>
              <a:sym typeface="A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par>
                                <p:cTn fill="hold" nodeType="with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0"/>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par>
                                <p:cTn fill="hold" nodeType="with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1000"/>
                                        <p:tgtEl>
                                          <p:spTgt spid="1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000"/>
                                        <p:tgtEl>
                                          <p:spTgt spid="1195"/>
                                        </p:tgtEl>
                                      </p:cBhvr>
                                    </p:animEffect>
                                  </p:childTnLst>
                                </p:cTn>
                              </p:par>
                              <p:par>
                                <p:cTn fill="hold" nodeType="with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0"/>
                                        <p:tgtEl>
                                          <p:spTgt spid="1196"/>
                                        </p:tgtEl>
                                      </p:cBhvr>
                                    </p:animEffect>
                                  </p:childTnLst>
                                </p:cTn>
                              </p:par>
                              <p:par>
                                <p:cTn fill="hold" nodeType="with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par>
                                <p:cTn fill="hold" nodeType="with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par>
                                <p:cTn fill="hold" nodeType="with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000"/>
                                        <p:tgtEl>
                                          <p:spTgt spid="1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42"/>
          <p:cNvSpPr txBox="1"/>
          <p:nvPr>
            <p:ph type="ctrTitle"/>
          </p:nvPr>
        </p:nvSpPr>
        <p:spPr>
          <a:xfrm>
            <a:off x="-483075" y="-234279"/>
            <a:ext cx="52143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Font typeface="Teko"/>
              <a:buNone/>
            </a:pPr>
            <a:r>
              <a:rPr lang="en-US"/>
              <a:t>FURTHER EXPLANATION: Models to Explore  </a:t>
            </a:r>
            <a:endParaRPr/>
          </a:p>
        </p:txBody>
      </p:sp>
      <p:sp>
        <p:nvSpPr>
          <p:cNvPr id="1212" name="Google Shape;1212;p42"/>
          <p:cNvSpPr/>
          <p:nvPr/>
        </p:nvSpPr>
        <p:spPr>
          <a:xfrm>
            <a:off x="208475" y="940900"/>
            <a:ext cx="8440200" cy="3983400"/>
          </a:xfrm>
          <a:prstGeom prst="rect">
            <a:avLst/>
          </a:prstGeom>
          <a:noFill/>
          <a:ln>
            <a:noFill/>
          </a:ln>
        </p:spPr>
        <p:txBody>
          <a:bodyPr anchorCtr="0" anchor="t" bIns="45700" lIns="91425" spcFirstLastPara="1" rIns="91425" wrap="square" tIns="45700">
            <a:spAutoFit/>
          </a:bodyPr>
          <a:lstStyle/>
          <a:p>
            <a:pPr indent="-203200" lvl="0" marL="241300" marR="0" rtl="0" algn="l">
              <a:lnSpc>
                <a:spcPct val="115000"/>
              </a:lnSpc>
              <a:spcBef>
                <a:spcPts val="0"/>
              </a:spcBef>
              <a:spcAft>
                <a:spcPts val="0"/>
              </a:spcAft>
              <a:buClr>
                <a:srgbClr val="11FFFF"/>
              </a:buClr>
              <a:buSzPts val="1200"/>
              <a:buFont typeface="Abel"/>
              <a:buChar char="◂"/>
            </a:pPr>
            <a:r>
              <a:rPr i="0" lang="en-US" sz="1200" u="none" cap="none" strike="noStrike">
                <a:solidFill>
                  <a:schemeClr val="lt1"/>
                </a:solidFill>
                <a:latin typeface="Abel"/>
                <a:ea typeface="Abel"/>
                <a:cs typeface="Abel"/>
                <a:sym typeface="Abel"/>
              </a:rPr>
              <a:t>Due to the lack of linear relationship between Global Sales, Genre, Platform Type &amp; First Party, consider Polynomial Regression.</a:t>
            </a:r>
            <a:r>
              <a:rPr lang="en-US" sz="1200">
                <a:latin typeface="Abel"/>
                <a:ea typeface="Abel"/>
                <a:cs typeface="Abel"/>
                <a:sym typeface="Abel"/>
              </a:rPr>
              <a:t> </a:t>
            </a:r>
            <a:r>
              <a:rPr i="0" lang="en-US" sz="1200" u="none" cap="none" strike="noStrike">
                <a:solidFill>
                  <a:schemeClr val="lt1"/>
                </a:solidFill>
                <a:latin typeface="Abel"/>
                <a:ea typeface="Abel"/>
                <a:cs typeface="Abel"/>
                <a:sym typeface="Abel"/>
              </a:rPr>
              <a:t>This is more complex &amp; would require additional information about the relationship</a:t>
            </a:r>
            <a:r>
              <a:rPr lang="en-US" sz="1200">
                <a:solidFill>
                  <a:schemeClr val="lt1"/>
                </a:solidFill>
                <a:latin typeface="Abel"/>
                <a:ea typeface="Abel"/>
                <a:cs typeface="Abel"/>
                <a:sym typeface="Abel"/>
              </a:rPr>
              <a:t> among </a:t>
            </a:r>
            <a:r>
              <a:rPr i="0" lang="en-US" sz="1200" u="none" cap="none" strike="noStrike">
                <a:solidFill>
                  <a:schemeClr val="lt1"/>
                </a:solidFill>
                <a:latin typeface="Abel"/>
                <a:ea typeface="Abel"/>
                <a:cs typeface="Abel"/>
                <a:sym typeface="Abel"/>
              </a:rPr>
              <a:t> feature variables</a:t>
            </a:r>
            <a:endParaRPr sz="1200">
              <a:latin typeface="Abel"/>
              <a:ea typeface="Abel"/>
              <a:cs typeface="Abel"/>
              <a:sym typeface="Abel"/>
            </a:endParaRPr>
          </a:p>
          <a:p>
            <a:pPr indent="0" lvl="1" marL="38100" marR="0" rtl="0" algn="l">
              <a:lnSpc>
                <a:spcPct val="115000"/>
              </a:lnSpc>
              <a:spcBef>
                <a:spcPts val="300"/>
              </a:spcBef>
              <a:spcAft>
                <a:spcPts val="0"/>
              </a:spcAft>
              <a:buNone/>
            </a:pPr>
            <a:r>
              <a:t/>
            </a:r>
            <a:endParaRPr i="0" sz="1200" u="none" cap="none" strike="noStrike">
              <a:solidFill>
                <a:schemeClr val="lt1"/>
              </a:solidFill>
              <a:latin typeface="Abel"/>
              <a:ea typeface="Abel"/>
              <a:cs typeface="Abel"/>
              <a:sym typeface="Abel"/>
            </a:endParaRPr>
          </a:p>
          <a:p>
            <a:pPr indent="-203200" lvl="0" marL="241300" marR="0" rtl="0" algn="l">
              <a:lnSpc>
                <a:spcPct val="115000"/>
              </a:lnSpc>
              <a:spcBef>
                <a:spcPts val="300"/>
              </a:spcBef>
              <a:spcAft>
                <a:spcPts val="0"/>
              </a:spcAft>
              <a:buClr>
                <a:srgbClr val="11FFFF"/>
              </a:buClr>
              <a:buSzPts val="1200"/>
              <a:buFont typeface="Abel"/>
              <a:buChar char="◂"/>
            </a:pPr>
            <a:r>
              <a:rPr i="0" lang="en-US" sz="1200" u="none" cap="none" strike="noStrike">
                <a:solidFill>
                  <a:schemeClr val="lt1"/>
                </a:solidFill>
                <a:latin typeface="Abel"/>
                <a:ea typeface="Abel"/>
                <a:cs typeface="Abel"/>
                <a:sym typeface="Abel"/>
              </a:rPr>
              <a:t>Consider building a Regression MLP neural network</a:t>
            </a:r>
            <a:r>
              <a:rPr lang="en-US" sz="1200">
                <a:solidFill>
                  <a:schemeClr val="lt1"/>
                </a:solidFill>
                <a:latin typeface="Abel"/>
                <a:ea typeface="Abel"/>
                <a:cs typeface="Abel"/>
                <a:sym typeface="Abel"/>
              </a:rPr>
              <a:t>. </a:t>
            </a:r>
            <a:r>
              <a:rPr i="0" lang="en-US" sz="1200" u="none" cap="none" strike="noStrike">
                <a:solidFill>
                  <a:schemeClr val="lt1"/>
                </a:solidFill>
                <a:latin typeface="Abel"/>
                <a:ea typeface="Abel"/>
                <a:cs typeface="Abel"/>
                <a:sym typeface="Abel"/>
              </a:rPr>
              <a:t>Additional layers could help find relationships </a:t>
            </a:r>
            <a:r>
              <a:rPr lang="en-US" sz="1200">
                <a:solidFill>
                  <a:schemeClr val="lt1"/>
                </a:solidFill>
                <a:latin typeface="Abel"/>
                <a:ea typeface="Abel"/>
                <a:cs typeface="Abel"/>
                <a:sym typeface="Abel"/>
              </a:rPr>
              <a:t>among </a:t>
            </a:r>
            <a:r>
              <a:rPr i="0" lang="en-US" sz="1200" u="none" cap="none" strike="noStrike">
                <a:solidFill>
                  <a:schemeClr val="lt1"/>
                </a:solidFill>
                <a:latin typeface="Abel"/>
                <a:ea typeface="Abel"/>
                <a:cs typeface="Abel"/>
                <a:sym typeface="Abel"/>
              </a:rPr>
              <a:t>feature variables</a:t>
            </a:r>
            <a:r>
              <a:rPr lang="en-US" sz="1200">
                <a:solidFill>
                  <a:srgbClr val="FFFFFF"/>
                </a:solidFill>
                <a:latin typeface="Abel"/>
                <a:ea typeface="Abel"/>
                <a:cs typeface="Abel"/>
                <a:sym typeface="Abel"/>
              </a:rPr>
              <a:t>. This c</a:t>
            </a:r>
            <a:r>
              <a:rPr i="0" lang="en-US" sz="1200" u="none" cap="none" strike="noStrike">
                <a:solidFill>
                  <a:srgbClr val="FFFFFF"/>
                </a:solidFill>
                <a:latin typeface="Abel"/>
                <a:ea typeface="Abel"/>
                <a:cs typeface="Abel"/>
                <a:sym typeface="Abel"/>
              </a:rPr>
              <a:t>ould b</a:t>
            </a:r>
            <a:r>
              <a:rPr lang="en-US" sz="1200">
                <a:solidFill>
                  <a:srgbClr val="FFFFFF"/>
                </a:solidFill>
                <a:latin typeface="Abel"/>
                <a:ea typeface="Abel"/>
                <a:cs typeface="Abel"/>
                <a:sym typeface="Abel"/>
              </a:rPr>
              <a:t>e</a:t>
            </a:r>
            <a:r>
              <a:rPr i="0" lang="en-US" sz="1200" u="none" cap="none" strike="noStrike">
                <a:solidFill>
                  <a:srgbClr val="FFFFFF"/>
                </a:solidFill>
                <a:latin typeface="Abel"/>
                <a:ea typeface="Abel"/>
                <a:cs typeface="Abel"/>
                <a:sym typeface="Abel"/>
              </a:rPr>
              <a:t> challenging to interpret and explain to the client and may not have enough instances to </a:t>
            </a:r>
            <a:r>
              <a:rPr lang="en-US" sz="1200">
                <a:solidFill>
                  <a:srgbClr val="FFFFFF"/>
                </a:solidFill>
                <a:latin typeface="Abel"/>
                <a:ea typeface="Abel"/>
                <a:cs typeface="Abel"/>
                <a:sym typeface="Abel"/>
              </a:rPr>
              <a:t> </a:t>
            </a:r>
            <a:r>
              <a:rPr i="0" lang="en-US" sz="1200" u="none" cap="none" strike="noStrike">
                <a:solidFill>
                  <a:srgbClr val="FFFFFF"/>
                </a:solidFill>
                <a:latin typeface="Abel"/>
                <a:ea typeface="Abel"/>
                <a:cs typeface="Abel"/>
                <a:sym typeface="Abel"/>
              </a:rPr>
              <a:t>optimize a neural network</a:t>
            </a:r>
            <a:endParaRPr sz="1200">
              <a:solidFill>
                <a:srgbClr val="FFFFFF"/>
              </a:solidFill>
              <a:latin typeface="Abel"/>
              <a:ea typeface="Abel"/>
              <a:cs typeface="Abel"/>
              <a:sym typeface="Abel"/>
            </a:endParaRPr>
          </a:p>
          <a:p>
            <a:pPr indent="0" lvl="1" marL="38100" marR="0" rtl="0" algn="l">
              <a:lnSpc>
                <a:spcPct val="115000"/>
              </a:lnSpc>
              <a:spcBef>
                <a:spcPts val="300"/>
              </a:spcBef>
              <a:spcAft>
                <a:spcPts val="0"/>
              </a:spcAft>
              <a:buNone/>
            </a:pPr>
            <a:r>
              <a:t/>
            </a:r>
            <a:endParaRPr i="0" sz="1200" u="none" cap="none" strike="noStrike">
              <a:solidFill>
                <a:schemeClr val="lt1"/>
              </a:solidFill>
              <a:latin typeface="Abel"/>
              <a:ea typeface="Abel"/>
              <a:cs typeface="Abel"/>
              <a:sym typeface="Abel"/>
            </a:endParaRPr>
          </a:p>
          <a:p>
            <a:pPr indent="-203200" lvl="0" marL="241300" marR="0" rtl="0" algn="l">
              <a:lnSpc>
                <a:spcPct val="115000"/>
              </a:lnSpc>
              <a:spcBef>
                <a:spcPts val="300"/>
              </a:spcBef>
              <a:spcAft>
                <a:spcPts val="0"/>
              </a:spcAft>
              <a:buClr>
                <a:srgbClr val="11FFFF"/>
              </a:buClr>
              <a:buSzPts val="1200"/>
              <a:buFont typeface="Abel"/>
              <a:buChar char="◂"/>
            </a:pPr>
            <a:r>
              <a:rPr i="0" lang="en-US" sz="1200" u="none" cap="none" strike="noStrike">
                <a:solidFill>
                  <a:schemeClr val="lt1"/>
                </a:solidFill>
                <a:latin typeface="Abel"/>
                <a:ea typeface="Abel"/>
                <a:cs typeface="Abel"/>
                <a:sym typeface="Abel"/>
              </a:rPr>
              <a:t>Consider using Clustering for Anomaly Detection</a:t>
            </a:r>
            <a:r>
              <a:rPr lang="en-US" sz="1200">
                <a:solidFill>
                  <a:schemeClr val="lt1"/>
                </a:solidFill>
                <a:latin typeface="Abel"/>
                <a:ea typeface="Abel"/>
                <a:cs typeface="Abel"/>
                <a:sym typeface="Abel"/>
              </a:rPr>
              <a:t>. </a:t>
            </a:r>
            <a:r>
              <a:rPr i="0" lang="en-US" sz="1200" u="none" cap="none" strike="noStrike">
                <a:solidFill>
                  <a:schemeClr val="lt1"/>
                </a:solidFill>
                <a:latin typeface="Abel"/>
                <a:ea typeface="Abel"/>
                <a:cs typeface="Abel"/>
                <a:sym typeface="Abel"/>
              </a:rPr>
              <a:t>The most successful games are outliers in Global Sales so understanding if there are similar  features among the anomalies could </a:t>
            </a:r>
            <a:r>
              <a:rPr lang="en-US" sz="1200">
                <a:solidFill>
                  <a:schemeClr val="lt1"/>
                </a:solidFill>
                <a:latin typeface="Abel"/>
                <a:ea typeface="Abel"/>
                <a:cs typeface="Abel"/>
                <a:sym typeface="Abel"/>
              </a:rPr>
              <a:t> </a:t>
            </a:r>
            <a:r>
              <a:rPr i="0" lang="en-US" sz="1200" u="none" cap="none" strike="noStrike">
                <a:solidFill>
                  <a:schemeClr val="lt1"/>
                </a:solidFill>
                <a:latin typeface="Abel"/>
                <a:ea typeface="Abel"/>
                <a:cs typeface="Abel"/>
                <a:sym typeface="Abel"/>
              </a:rPr>
              <a:t>help 	drive decisions as</a:t>
            </a:r>
            <a:r>
              <a:rPr lang="en-US" sz="1200">
                <a:solidFill>
                  <a:schemeClr val="lt1"/>
                </a:solidFill>
                <a:latin typeface="Abel"/>
                <a:ea typeface="Abel"/>
                <a:cs typeface="Abel"/>
                <a:sym typeface="Abel"/>
              </a:rPr>
              <a:t> to </a:t>
            </a:r>
            <a:r>
              <a:rPr i="0" lang="en-US" sz="1200" u="none" cap="none" strike="noStrike">
                <a:solidFill>
                  <a:schemeClr val="lt1"/>
                </a:solidFill>
                <a:latin typeface="Abel"/>
                <a:ea typeface="Abel"/>
                <a:cs typeface="Abel"/>
                <a:sym typeface="Abel"/>
              </a:rPr>
              <a:t>which type of game to make</a:t>
            </a:r>
            <a:r>
              <a:rPr lang="en-US" sz="1200">
                <a:latin typeface="Abel"/>
                <a:ea typeface="Abel"/>
                <a:cs typeface="Abel"/>
                <a:sym typeface="Abel"/>
              </a:rPr>
              <a:t> </a:t>
            </a:r>
            <a:r>
              <a:rPr i="0" lang="en-US" sz="1200" u="none" cap="none" strike="noStrike">
                <a:solidFill>
                  <a:schemeClr val="lt1"/>
                </a:solidFill>
                <a:latin typeface="Abel"/>
                <a:ea typeface="Abel"/>
                <a:cs typeface="Abel"/>
                <a:sym typeface="Abel"/>
              </a:rPr>
              <a:t>Consider clustering methods beyond K-means because of the disparity in the size of the clusters</a:t>
            </a:r>
            <a:endParaRPr sz="1200">
              <a:latin typeface="Abel"/>
              <a:ea typeface="Abel"/>
              <a:cs typeface="Abel"/>
              <a:sym typeface="Abel"/>
            </a:endParaRPr>
          </a:p>
          <a:p>
            <a:pPr indent="0" lvl="1" marL="38100" marR="0" rtl="0" algn="l">
              <a:lnSpc>
                <a:spcPct val="115000"/>
              </a:lnSpc>
              <a:spcBef>
                <a:spcPts val="300"/>
              </a:spcBef>
              <a:spcAft>
                <a:spcPts val="0"/>
              </a:spcAft>
              <a:buNone/>
            </a:pPr>
            <a:r>
              <a:t/>
            </a:r>
            <a:endParaRPr i="0" sz="1200" u="none" cap="none" strike="noStrike">
              <a:solidFill>
                <a:schemeClr val="lt1"/>
              </a:solidFill>
              <a:latin typeface="Abel"/>
              <a:ea typeface="Abel"/>
              <a:cs typeface="Abel"/>
              <a:sym typeface="Abel"/>
            </a:endParaRPr>
          </a:p>
          <a:p>
            <a:pPr indent="-203200" lvl="0" marL="241300" marR="0" rtl="0" algn="l">
              <a:lnSpc>
                <a:spcPct val="115000"/>
              </a:lnSpc>
              <a:spcBef>
                <a:spcPts val="300"/>
              </a:spcBef>
              <a:spcAft>
                <a:spcPts val="0"/>
              </a:spcAft>
              <a:buClr>
                <a:srgbClr val="11FFFF"/>
              </a:buClr>
              <a:buSzPts val="1200"/>
              <a:buFont typeface="Abel"/>
              <a:buChar char="◂"/>
            </a:pPr>
            <a:r>
              <a:rPr i="0" lang="en-US" sz="1200" u="none" cap="none" strike="noStrike">
                <a:solidFill>
                  <a:schemeClr val="lt1"/>
                </a:solidFill>
                <a:latin typeface="Abel"/>
                <a:ea typeface="Abel"/>
                <a:cs typeface="Abel"/>
                <a:sym typeface="Abel"/>
              </a:rPr>
              <a:t>Revisit the analysis by console generation</a:t>
            </a:r>
            <a:r>
              <a:rPr lang="en-US" sz="1200">
                <a:solidFill>
                  <a:schemeClr val="lt1"/>
                </a:solidFill>
                <a:latin typeface="Abel"/>
                <a:ea typeface="Abel"/>
                <a:cs typeface="Abel"/>
                <a:sym typeface="Abel"/>
              </a:rPr>
              <a:t>. </a:t>
            </a:r>
            <a:r>
              <a:rPr i="0" lang="en-US" sz="1200" u="none" cap="none" strike="noStrike">
                <a:solidFill>
                  <a:schemeClr val="lt1"/>
                </a:solidFill>
                <a:latin typeface="Abel"/>
                <a:ea typeface="Abel"/>
                <a:cs typeface="Abel"/>
                <a:sym typeface="Abel"/>
              </a:rPr>
              <a:t>Trends have shifted over the years and some of the shift could be driven by console generation (example:  PS2 	vs PS3 vs PS4)</a:t>
            </a:r>
            <a:r>
              <a:rPr lang="en-US" sz="1200">
                <a:latin typeface="Abel"/>
                <a:ea typeface="Abel"/>
                <a:cs typeface="Abel"/>
                <a:sym typeface="Abel"/>
              </a:rPr>
              <a:t>. </a:t>
            </a:r>
            <a:r>
              <a:rPr i="0" lang="en-US" sz="1200" u="none" cap="none" strike="noStrike">
                <a:solidFill>
                  <a:schemeClr val="lt1"/>
                </a:solidFill>
                <a:latin typeface="Abel"/>
                <a:ea typeface="Abel"/>
                <a:cs typeface="Abel"/>
                <a:sym typeface="Abel"/>
              </a:rPr>
              <a:t>Re-running the models based on Platform vs Platform Type or by splitting the years of data by generation could 	offer additional 	insights that are more relevant to today’s landscape</a:t>
            </a:r>
            <a:endParaRPr sz="1200">
              <a:latin typeface="Abel"/>
              <a:ea typeface="Abel"/>
              <a:cs typeface="Abel"/>
              <a:sym typeface="Abel"/>
            </a:endParaRPr>
          </a:p>
          <a:p>
            <a:pPr indent="0" lvl="1" marL="38100" marR="0" rtl="0" algn="l">
              <a:lnSpc>
                <a:spcPct val="115000"/>
              </a:lnSpc>
              <a:spcBef>
                <a:spcPts val="300"/>
              </a:spcBef>
              <a:spcAft>
                <a:spcPts val="0"/>
              </a:spcAft>
              <a:buNone/>
            </a:pPr>
            <a:r>
              <a:t/>
            </a:r>
            <a:endParaRPr i="0" sz="1200" u="none" cap="none" strike="noStrike">
              <a:solidFill>
                <a:schemeClr val="lt1"/>
              </a:solidFill>
              <a:latin typeface="Abel"/>
              <a:ea typeface="Abel"/>
              <a:cs typeface="Abel"/>
              <a:sym typeface="Abel"/>
            </a:endParaRPr>
          </a:p>
          <a:p>
            <a:pPr indent="-203200" lvl="0" marL="241300" marR="0" rtl="0" algn="l">
              <a:lnSpc>
                <a:spcPct val="115000"/>
              </a:lnSpc>
              <a:spcBef>
                <a:spcPts val="300"/>
              </a:spcBef>
              <a:spcAft>
                <a:spcPts val="0"/>
              </a:spcAft>
              <a:buClr>
                <a:srgbClr val="11FFFF"/>
              </a:buClr>
              <a:buSzPts val="1200"/>
              <a:buFont typeface="Abel"/>
              <a:buChar char="◂"/>
            </a:pPr>
            <a:r>
              <a:rPr i="0" lang="en-US" sz="1200" u="none" cap="none" strike="noStrike">
                <a:solidFill>
                  <a:schemeClr val="lt1"/>
                </a:solidFill>
                <a:latin typeface="Abel"/>
                <a:ea typeface="Abel"/>
                <a:cs typeface="Abel"/>
                <a:sym typeface="Abel"/>
              </a:rPr>
              <a:t>Text Sentiment Analysis based on Title Name</a:t>
            </a:r>
            <a:r>
              <a:rPr lang="en-US" sz="1200">
                <a:solidFill>
                  <a:schemeClr val="lt1"/>
                </a:solidFill>
                <a:latin typeface="Abel"/>
                <a:ea typeface="Abel"/>
                <a:cs typeface="Abel"/>
                <a:sym typeface="Abel"/>
              </a:rPr>
              <a:t>. </a:t>
            </a:r>
            <a:r>
              <a:rPr i="0" lang="en-US" sz="1200" u="none" cap="none" strike="noStrike">
                <a:solidFill>
                  <a:schemeClr val="lt1"/>
                </a:solidFill>
                <a:latin typeface="Abel"/>
                <a:ea typeface="Abel"/>
                <a:cs typeface="Abel"/>
                <a:sym typeface="Abel"/>
              </a:rPr>
              <a:t>Rather than create tens of thousands of dummy variables based on the names for linear regression, we could conduct a regression 	analysis based on the sentiment of the words used for names to determine if there are any words or combinations of words are linked to </a:t>
            </a:r>
            <a:r>
              <a:rPr lang="en-US" sz="1200">
                <a:solidFill>
                  <a:schemeClr val="lt1"/>
                </a:solidFill>
                <a:latin typeface="Abel"/>
                <a:ea typeface="Abel"/>
                <a:cs typeface="Abel"/>
                <a:sym typeface="Abel"/>
              </a:rPr>
              <a:t> </a:t>
            </a:r>
            <a:r>
              <a:rPr i="0" lang="en-US" sz="1200" u="none" cap="none" strike="noStrike">
                <a:solidFill>
                  <a:schemeClr val="lt1"/>
                </a:solidFill>
                <a:latin typeface="Abel"/>
                <a:ea typeface="Abel"/>
                <a:cs typeface="Abel"/>
                <a:sym typeface="Abel"/>
              </a:rPr>
              <a:t>sales</a:t>
            </a:r>
            <a:r>
              <a:rPr lang="en-US" sz="1200">
                <a:solidFill>
                  <a:schemeClr val="lt1"/>
                </a:solidFill>
                <a:latin typeface="Abel"/>
                <a:ea typeface="Abel"/>
                <a:cs typeface="Abel"/>
                <a:sym typeface="Abel"/>
              </a:rPr>
              <a:t>.</a:t>
            </a:r>
            <a:endParaRPr i="0" sz="1200" u="none" cap="none" strike="noStrike">
              <a:solidFill>
                <a:schemeClr val="lt1"/>
              </a:solidFill>
              <a:latin typeface="Abel"/>
              <a:ea typeface="Abel"/>
              <a:cs typeface="Abel"/>
              <a:sym typeface="Abel"/>
            </a:endParaRPr>
          </a:p>
        </p:txBody>
      </p:sp>
      <p:cxnSp>
        <p:nvCxnSpPr>
          <p:cNvPr id="1213" name="Google Shape;1213;p42"/>
          <p:cNvCxnSpPr/>
          <p:nvPr/>
        </p:nvCxnSpPr>
        <p:spPr>
          <a:xfrm>
            <a:off x="0" y="711327"/>
            <a:ext cx="2392500" cy="600"/>
          </a:xfrm>
          <a:prstGeom prst="straightConnector1">
            <a:avLst/>
          </a:prstGeom>
          <a:noFill/>
          <a:ln cap="flat" cmpd="sng" w="28575">
            <a:solidFill>
              <a:srgbClr val="31EAFE"/>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2"/>
          <p:cNvSpPr txBox="1"/>
          <p:nvPr>
            <p:ph idx="1" type="subTitle"/>
          </p:nvPr>
        </p:nvSpPr>
        <p:spPr>
          <a:xfrm>
            <a:off x="1443675" y="2154492"/>
            <a:ext cx="2471700" cy="34469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t>Email us with questions.</a:t>
            </a:r>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1219" name="Google Shape;1219;p12"/>
          <p:cNvSpPr txBox="1"/>
          <p:nvPr>
            <p:ph type="ctrTitle"/>
          </p:nvPr>
        </p:nvSpPr>
        <p:spPr>
          <a:xfrm>
            <a:off x="1527675" y="856200"/>
            <a:ext cx="2303700" cy="101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THANKS</a:t>
            </a:r>
            <a:endParaRPr/>
          </a:p>
        </p:txBody>
      </p:sp>
      <p:sp>
        <p:nvSpPr>
          <p:cNvPr id="1220" name="Google Shape;1220;p12"/>
          <p:cNvSpPr/>
          <p:nvPr/>
        </p:nvSpPr>
        <p:spPr>
          <a:xfrm rot="5400000">
            <a:off x="1223630" y="4249532"/>
            <a:ext cx="6696740" cy="423876"/>
          </a:xfrm>
          <a:custGeom>
            <a:rect b="b" l="l" r="r" t="t"/>
            <a:pathLst>
              <a:path extrusionOk="0" h="6785" w="107195">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2"/>
          <p:cNvSpPr/>
          <p:nvPr/>
        </p:nvSpPr>
        <p:spPr>
          <a:xfrm>
            <a:off x="3283627" y="1216161"/>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2"/>
          <p:cNvSpPr/>
          <p:nvPr/>
        </p:nvSpPr>
        <p:spPr>
          <a:xfrm flipH="1">
            <a:off x="3284202" y="3156913"/>
            <a:ext cx="583118" cy="344692"/>
          </a:xfrm>
          <a:custGeom>
            <a:rect b="b" l="l" r="r" t="t"/>
            <a:pathLst>
              <a:path extrusionOk="0" h="7454" w="1261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23" name="Google Shape;1223;p12"/>
          <p:cNvCxnSpPr/>
          <p:nvPr/>
        </p:nvCxnSpPr>
        <p:spPr>
          <a:xfrm rot="10800000">
            <a:off x="1356300" y="1673547"/>
            <a:ext cx="0" cy="1369500"/>
          </a:xfrm>
          <a:prstGeom prst="straightConnector1">
            <a:avLst/>
          </a:prstGeom>
          <a:noFill/>
          <a:ln cap="flat" cmpd="sng" w="9525">
            <a:solidFill>
              <a:srgbClr val="11FFFF"/>
            </a:solidFill>
            <a:prstDash val="solid"/>
            <a:round/>
            <a:headEnd len="sm" w="sm" type="none"/>
            <a:tailEnd len="sm" w="sm" type="none"/>
          </a:ln>
        </p:spPr>
      </p:cxnSp>
      <p:sp>
        <p:nvSpPr>
          <p:cNvPr id="1224" name="Google Shape;1224;p12"/>
          <p:cNvSpPr/>
          <p:nvPr/>
        </p:nvSpPr>
        <p:spPr>
          <a:xfrm rot="-5400000">
            <a:off x="3856709" y="2295932"/>
            <a:ext cx="144800" cy="125911"/>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2"/>
          <p:cNvSpPr/>
          <p:nvPr/>
        </p:nvSpPr>
        <p:spPr>
          <a:xfrm rot="5400000">
            <a:off x="5094009" y="3703445"/>
            <a:ext cx="144800" cy="125911"/>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2"/>
          <p:cNvSpPr/>
          <p:nvPr/>
        </p:nvSpPr>
        <p:spPr>
          <a:xfrm>
            <a:off x="4314475" y="1026100"/>
            <a:ext cx="87000" cy="87000"/>
          </a:xfrm>
          <a:prstGeom prst="rect">
            <a:avLst/>
          </a:prstGeom>
          <a:no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2"/>
          <p:cNvSpPr txBox="1"/>
          <p:nvPr>
            <p:ph type="ctrTitle"/>
          </p:nvPr>
        </p:nvSpPr>
        <p:spPr>
          <a:xfrm>
            <a:off x="5099550" y="875250"/>
            <a:ext cx="2303700" cy="101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GAME OVER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g91bf6bc001_0_138"/>
          <p:cNvSpPr txBox="1"/>
          <p:nvPr/>
        </p:nvSpPr>
        <p:spPr>
          <a:xfrm>
            <a:off x="720725" y="1994050"/>
            <a:ext cx="44664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eko Light"/>
                <a:ea typeface="Teko Light"/>
                <a:cs typeface="Teko Light"/>
                <a:sym typeface="Teko Light"/>
              </a:rPr>
              <a:t>APPENDIX</a:t>
            </a:r>
            <a:endParaRPr sz="2400">
              <a:solidFill>
                <a:srgbClr val="FFFFFF"/>
              </a:solidFill>
              <a:latin typeface="Teko Light"/>
              <a:ea typeface="Teko Light"/>
              <a:cs typeface="Teko Light"/>
              <a:sym typeface="Tek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6" name="Shape 1236"/>
        <p:cNvGrpSpPr/>
        <p:nvPr/>
      </p:nvGrpSpPr>
      <p:grpSpPr>
        <a:xfrm>
          <a:off x="0" y="0"/>
          <a:ext cx="0" cy="0"/>
          <a:chOff x="0" y="0"/>
          <a:chExt cx="0" cy="0"/>
        </a:xfrm>
      </p:grpSpPr>
      <p:sp>
        <p:nvSpPr>
          <p:cNvPr id="1237" name="Google Shape;1237;g915babf42c_0_1397"/>
          <p:cNvSpPr txBox="1"/>
          <p:nvPr>
            <p:ph type="ctrTitle"/>
          </p:nvPr>
        </p:nvSpPr>
        <p:spPr>
          <a:xfrm>
            <a:off x="473159" y="117115"/>
            <a:ext cx="5214300" cy="711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DECISION TREE (CLASSIFIER)</a:t>
            </a:r>
            <a:endParaRPr>
              <a:solidFill>
                <a:srgbClr val="0928B8"/>
              </a:solidFill>
            </a:endParaRPr>
          </a:p>
        </p:txBody>
      </p:sp>
      <p:pic>
        <p:nvPicPr>
          <p:cNvPr id="1238" name="Google Shape;1238;g915babf42c_0_1397"/>
          <p:cNvPicPr preferRelativeResize="0"/>
          <p:nvPr/>
        </p:nvPicPr>
        <p:blipFill rotWithShape="1">
          <a:blip r:embed="rId3">
            <a:alphaModFix/>
          </a:blip>
          <a:srcRect b="12369" l="16522" r="7754" t="38388"/>
          <a:stretch/>
        </p:blipFill>
        <p:spPr>
          <a:xfrm>
            <a:off x="183664" y="1179443"/>
            <a:ext cx="8688888" cy="3001618"/>
          </a:xfrm>
          <a:prstGeom prst="rect">
            <a:avLst/>
          </a:prstGeom>
          <a:noFill/>
          <a:ln>
            <a:noFill/>
          </a:ln>
        </p:spPr>
      </p:pic>
      <p:sp>
        <p:nvSpPr>
          <p:cNvPr id="1239" name="Google Shape;1239;g915babf42c_0_1397"/>
          <p:cNvSpPr txBox="1"/>
          <p:nvPr/>
        </p:nvSpPr>
        <p:spPr>
          <a:xfrm>
            <a:off x="0" y="4711148"/>
            <a:ext cx="50835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000" u="none" cap="none" strike="noStrike">
                <a:solidFill>
                  <a:schemeClr val="lt1"/>
                </a:solidFill>
                <a:latin typeface="Arial"/>
                <a:ea typeface="Arial"/>
                <a:cs typeface="Arial"/>
                <a:sym typeface="Arial"/>
              </a:rPr>
              <a:t>*Best viewed in python file: ML Final Project Scatters &amp; Single Variable Regression JV  </a:t>
            </a:r>
            <a:endParaRPr/>
          </a:p>
        </p:txBody>
      </p:sp>
      <p:cxnSp>
        <p:nvCxnSpPr>
          <p:cNvPr id="1240" name="Google Shape;1240;g915babf42c_0_1397"/>
          <p:cNvCxnSpPr/>
          <p:nvPr/>
        </p:nvCxnSpPr>
        <p:spPr>
          <a:xfrm>
            <a:off x="0" y="797052"/>
            <a:ext cx="2392500" cy="600"/>
          </a:xfrm>
          <a:prstGeom prst="straightConnector1">
            <a:avLst/>
          </a:prstGeom>
          <a:noFill/>
          <a:ln cap="flat" cmpd="sng" w="28575">
            <a:solidFill>
              <a:srgbClr val="0928B8"/>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4" name="Shape 1244"/>
        <p:cNvGrpSpPr/>
        <p:nvPr/>
      </p:nvGrpSpPr>
      <p:grpSpPr>
        <a:xfrm>
          <a:off x="0" y="0"/>
          <a:ext cx="0" cy="0"/>
          <a:chOff x="0" y="0"/>
          <a:chExt cx="0" cy="0"/>
        </a:xfrm>
      </p:grpSpPr>
      <p:sp>
        <p:nvSpPr>
          <p:cNvPr id="1245" name="Google Shape;1245;g94b6a5cee8_0_136"/>
          <p:cNvSpPr txBox="1"/>
          <p:nvPr/>
        </p:nvSpPr>
        <p:spPr>
          <a:xfrm>
            <a:off x="3867150" y="1128713"/>
            <a:ext cx="17430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Ave No of New Release by Genre</a:t>
            </a:r>
            <a:endParaRPr sz="1000">
              <a:latin typeface="Abel"/>
              <a:ea typeface="Abel"/>
              <a:cs typeface="Abel"/>
              <a:sym typeface="Abel"/>
            </a:endParaRPr>
          </a:p>
        </p:txBody>
      </p:sp>
      <p:grpSp>
        <p:nvGrpSpPr>
          <p:cNvPr id="1246" name="Google Shape;1246;g94b6a5cee8_0_136"/>
          <p:cNvGrpSpPr/>
          <p:nvPr/>
        </p:nvGrpSpPr>
        <p:grpSpPr>
          <a:xfrm>
            <a:off x="919163" y="4729200"/>
            <a:ext cx="5595887" cy="323913"/>
            <a:chOff x="919163" y="4491075"/>
            <a:chExt cx="5595887" cy="323913"/>
          </a:xfrm>
        </p:grpSpPr>
        <p:sp>
          <p:nvSpPr>
            <p:cNvPr id="1247" name="Google Shape;1247;g94b6a5cee8_0_136"/>
            <p:cNvSpPr txBox="1"/>
            <p:nvPr/>
          </p:nvSpPr>
          <p:spPr>
            <a:xfrm>
              <a:off x="919163" y="4495813"/>
              <a:ext cx="4857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Shooter</a:t>
              </a:r>
              <a:endParaRPr sz="800">
                <a:latin typeface="Abel"/>
                <a:ea typeface="Abel"/>
                <a:cs typeface="Abel"/>
                <a:sym typeface="Abel"/>
              </a:endParaRPr>
            </a:p>
          </p:txBody>
        </p:sp>
        <p:sp>
          <p:nvSpPr>
            <p:cNvPr id="1248" name="Google Shape;1248;g94b6a5cee8_0_136"/>
            <p:cNvSpPr txBox="1"/>
            <p:nvPr/>
          </p:nvSpPr>
          <p:spPr>
            <a:xfrm>
              <a:off x="1352550" y="4495813"/>
              <a:ext cx="538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Platform</a:t>
              </a:r>
              <a:endParaRPr sz="800">
                <a:latin typeface="Abel"/>
                <a:ea typeface="Abel"/>
                <a:cs typeface="Abel"/>
                <a:sym typeface="Abel"/>
              </a:endParaRPr>
            </a:p>
          </p:txBody>
        </p:sp>
        <p:sp>
          <p:nvSpPr>
            <p:cNvPr id="1249" name="Google Shape;1249;g94b6a5cee8_0_136"/>
            <p:cNvSpPr txBox="1"/>
            <p:nvPr/>
          </p:nvSpPr>
          <p:spPr>
            <a:xfrm>
              <a:off x="1743075" y="4491075"/>
              <a:ext cx="676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Role-Playing</a:t>
              </a:r>
              <a:endParaRPr sz="800">
                <a:latin typeface="Abel"/>
                <a:ea typeface="Abel"/>
                <a:cs typeface="Abel"/>
                <a:sym typeface="Abel"/>
              </a:endParaRPr>
            </a:p>
          </p:txBody>
        </p:sp>
        <p:sp>
          <p:nvSpPr>
            <p:cNvPr id="1250" name="Google Shape;1250;g94b6a5cee8_0_136"/>
            <p:cNvSpPr txBox="1"/>
            <p:nvPr/>
          </p:nvSpPr>
          <p:spPr>
            <a:xfrm>
              <a:off x="2276499" y="4495825"/>
              <a:ext cx="4524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Sports</a:t>
              </a:r>
              <a:endParaRPr sz="800">
                <a:latin typeface="Abel"/>
                <a:ea typeface="Abel"/>
                <a:cs typeface="Abel"/>
                <a:sym typeface="Abel"/>
              </a:endParaRPr>
            </a:p>
          </p:txBody>
        </p:sp>
        <p:sp>
          <p:nvSpPr>
            <p:cNvPr id="1251" name="Google Shape;1251;g94b6a5cee8_0_136"/>
            <p:cNvSpPr txBox="1"/>
            <p:nvPr/>
          </p:nvSpPr>
          <p:spPr>
            <a:xfrm>
              <a:off x="2719412" y="4500588"/>
              <a:ext cx="4524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Action</a:t>
              </a:r>
              <a:endParaRPr sz="800">
                <a:latin typeface="Abel"/>
                <a:ea typeface="Abel"/>
                <a:cs typeface="Abel"/>
                <a:sym typeface="Abel"/>
              </a:endParaRPr>
            </a:p>
          </p:txBody>
        </p:sp>
        <p:sp>
          <p:nvSpPr>
            <p:cNvPr id="1252" name="Google Shape;1252;g94b6a5cee8_0_136"/>
            <p:cNvSpPr txBox="1"/>
            <p:nvPr/>
          </p:nvSpPr>
          <p:spPr>
            <a:xfrm>
              <a:off x="3181374" y="4495825"/>
              <a:ext cx="4524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Racing</a:t>
              </a:r>
              <a:endParaRPr sz="800">
                <a:latin typeface="Abel"/>
                <a:ea typeface="Abel"/>
                <a:cs typeface="Abel"/>
                <a:sym typeface="Abel"/>
              </a:endParaRPr>
            </a:p>
          </p:txBody>
        </p:sp>
        <p:sp>
          <p:nvSpPr>
            <p:cNvPr id="1253" name="Google Shape;1253;g94b6a5cee8_0_136"/>
            <p:cNvSpPr txBox="1"/>
            <p:nvPr/>
          </p:nvSpPr>
          <p:spPr>
            <a:xfrm>
              <a:off x="3610025" y="4495838"/>
              <a:ext cx="538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Fighting</a:t>
              </a:r>
              <a:endParaRPr sz="800">
                <a:latin typeface="Abel"/>
                <a:ea typeface="Abel"/>
                <a:cs typeface="Abel"/>
                <a:sym typeface="Abel"/>
              </a:endParaRPr>
            </a:p>
          </p:txBody>
        </p:sp>
        <p:sp>
          <p:nvSpPr>
            <p:cNvPr id="1254" name="Google Shape;1254;g94b6a5cee8_0_136"/>
            <p:cNvSpPr txBox="1"/>
            <p:nvPr/>
          </p:nvSpPr>
          <p:spPr>
            <a:xfrm>
              <a:off x="4119613" y="4491075"/>
              <a:ext cx="538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Misc</a:t>
              </a:r>
              <a:endParaRPr sz="800">
                <a:latin typeface="Abel"/>
                <a:ea typeface="Abel"/>
                <a:cs typeface="Abel"/>
                <a:sym typeface="Abel"/>
              </a:endParaRPr>
            </a:p>
          </p:txBody>
        </p:sp>
        <p:sp>
          <p:nvSpPr>
            <p:cNvPr id="1255" name="Google Shape;1255;g94b6a5cee8_0_136"/>
            <p:cNvSpPr txBox="1"/>
            <p:nvPr/>
          </p:nvSpPr>
          <p:spPr>
            <a:xfrm>
              <a:off x="4486337" y="4495850"/>
              <a:ext cx="6333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Simulation</a:t>
              </a:r>
              <a:endParaRPr sz="800">
                <a:latin typeface="Abel"/>
                <a:ea typeface="Abel"/>
                <a:cs typeface="Abel"/>
                <a:sym typeface="Abel"/>
              </a:endParaRPr>
            </a:p>
          </p:txBody>
        </p:sp>
        <p:sp>
          <p:nvSpPr>
            <p:cNvPr id="1256" name="Google Shape;1256;g94b6a5cee8_0_136"/>
            <p:cNvSpPr txBox="1"/>
            <p:nvPr/>
          </p:nvSpPr>
          <p:spPr>
            <a:xfrm>
              <a:off x="4991162" y="4491088"/>
              <a:ext cx="6333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Puzzle</a:t>
              </a:r>
              <a:endParaRPr sz="800">
                <a:latin typeface="Abel"/>
                <a:ea typeface="Abel"/>
                <a:cs typeface="Abel"/>
                <a:sym typeface="Abel"/>
              </a:endParaRPr>
            </a:p>
          </p:txBody>
        </p:sp>
        <p:sp>
          <p:nvSpPr>
            <p:cNvPr id="1257" name="Google Shape;1257;g94b6a5cee8_0_136"/>
            <p:cNvSpPr txBox="1"/>
            <p:nvPr/>
          </p:nvSpPr>
          <p:spPr>
            <a:xfrm>
              <a:off x="5438837" y="4493469"/>
              <a:ext cx="6333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Strategy</a:t>
              </a:r>
              <a:endParaRPr sz="800">
                <a:latin typeface="Abel"/>
                <a:ea typeface="Abel"/>
                <a:cs typeface="Abel"/>
                <a:sym typeface="Abel"/>
              </a:endParaRPr>
            </a:p>
          </p:txBody>
        </p:sp>
        <p:sp>
          <p:nvSpPr>
            <p:cNvPr id="1258" name="Google Shape;1258;g94b6a5cee8_0_136"/>
            <p:cNvSpPr txBox="1"/>
            <p:nvPr/>
          </p:nvSpPr>
          <p:spPr>
            <a:xfrm>
              <a:off x="5881750" y="4491088"/>
              <a:ext cx="6333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Abel"/>
                  <a:ea typeface="Abel"/>
                  <a:cs typeface="Abel"/>
                  <a:sym typeface="Abel"/>
                </a:rPr>
                <a:t>Adventure</a:t>
              </a:r>
              <a:endParaRPr sz="800">
                <a:latin typeface="Abel"/>
                <a:ea typeface="Abel"/>
                <a:cs typeface="Abel"/>
                <a:sym typeface="Abel"/>
              </a:endParaRPr>
            </a:p>
          </p:txBody>
        </p:sp>
      </p:grpSp>
      <p:grpSp>
        <p:nvGrpSpPr>
          <p:cNvPr id="1259" name="Google Shape;1259;g94b6a5cee8_0_136"/>
          <p:cNvGrpSpPr/>
          <p:nvPr/>
        </p:nvGrpSpPr>
        <p:grpSpPr>
          <a:xfrm>
            <a:off x="281019" y="1257366"/>
            <a:ext cx="6147813" cy="3657583"/>
            <a:chOff x="281019" y="1000191"/>
            <a:chExt cx="6147813" cy="3657583"/>
          </a:xfrm>
        </p:grpSpPr>
        <p:grpSp>
          <p:nvGrpSpPr>
            <p:cNvPr id="1260" name="Google Shape;1260;g94b6a5cee8_0_136"/>
            <p:cNvGrpSpPr/>
            <p:nvPr/>
          </p:nvGrpSpPr>
          <p:grpSpPr>
            <a:xfrm>
              <a:off x="789401" y="1207446"/>
              <a:ext cx="5639431" cy="3315790"/>
              <a:chOff x="714375" y="1793975"/>
              <a:chExt cx="5481563" cy="2752150"/>
            </a:xfrm>
          </p:grpSpPr>
          <p:cxnSp>
            <p:nvCxnSpPr>
              <p:cNvPr id="1261" name="Google Shape;1261;g94b6a5cee8_0_136"/>
              <p:cNvCxnSpPr/>
              <p:nvPr/>
            </p:nvCxnSpPr>
            <p:spPr>
              <a:xfrm flipH="1" rot="10800000">
                <a:off x="723900" y="1793975"/>
                <a:ext cx="5441100" cy="1500"/>
              </a:xfrm>
              <a:prstGeom prst="straightConnector1">
                <a:avLst/>
              </a:prstGeom>
              <a:noFill/>
              <a:ln cap="flat" cmpd="sng" w="9525">
                <a:solidFill>
                  <a:srgbClr val="999999"/>
                </a:solidFill>
                <a:prstDash val="solid"/>
                <a:round/>
                <a:headEnd len="med" w="med" type="none"/>
                <a:tailEnd len="med" w="med" type="none"/>
              </a:ln>
            </p:spPr>
          </p:cxnSp>
          <p:cxnSp>
            <p:nvCxnSpPr>
              <p:cNvPr id="1262" name="Google Shape;1262;g94b6a5cee8_0_136"/>
              <p:cNvCxnSpPr/>
              <p:nvPr/>
            </p:nvCxnSpPr>
            <p:spPr>
              <a:xfrm flipH="1" rot="10800000">
                <a:off x="719138" y="2257650"/>
                <a:ext cx="5476800" cy="9300"/>
              </a:xfrm>
              <a:prstGeom prst="straightConnector1">
                <a:avLst/>
              </a:prstGeom>
              <a:noFill/>
              <a:ln cap="flat" cmpd="sng" w="9525">
                <a:solidFill>
                  <a:srgbClr val="999999"/>
                </a:solidFill>
                <a:prstDash val="solid"/>
                <a:round/>
                <a:headEnd len="med" w="med" type="none"/>
                <a:tailEnd len="med" w="med" type="none"/>
              </a:ln>
            </p:spPr>
          </p:cxnSp>
          <p:cxnSp>
            <p:nvCxnSpPr>
              <p:cNvPr id="1263" name="Google Shape;1263;g94b6a5cee8_0_136"/>
              <p:cNvCxnSpPr/>
              <p:nvPr/>
            </p:nvCxnSpPr>
            <p:spPr>
              <a:xfrm>
                <a:off x="723900" y="2714625"/>
                <a:ext cx="5461500" cy="900"/>
              </a:xfrm>
              <a:prstGeom prst="straightConnector1">
                <a:avLst/>
              </a:prstGeom>
              <a:noFill/>
              <a:ln cap="flat" cmpd="sng" w="9525">
                <a:solidFill>
                  <a:srgbClr val="999999"/>
                </a:solidFill>
                <a:prstDash val="solid"/>
                <a:round/>
                <a:headEnd len="med" w="med" type="none"/>
                <a:tailEnd len="med" w="med" type="none"/>
              </a:ln>
            </p:spPr>
          </p:cxnSp>
          <p:cxnSp>
            <p:nvCxnSpPr>
              <p:cNvPr id="1264" name="Google Shape;1264;g94b6a5cee8_0_136"/>
              <p:cNvCxnSpPr/>
              <p:nvPr/>
            </p:nvCxnSpPr>
            <p:spPr>
              <a:xfrm flipH="1" rot="10800000">
                <a:off x="714375" y="3173000"/>
                <a:ext cx="5455800" cy="3600"/>
              </a:xfrm>
              <a:prstGeom prst="straightConnector1">
                <a:avLst/>
              </a:prstGeom>
              <a:noFill/>
              <a:ln cap="flat" cmpd="sng" w="9525">
                <a:solidFill>
                  <a:srgbClr val="999999"/>
                </a:solidFill>
                <a:prstDash val="solid"/>
                <a:round/>
                <a:headEnd len="med" w="med" type="none"/>
                <a:tailEnd len="med" w="med" type="none"/>
              </a:ln>
            </p:spPr>
          </p:cxnSp>
          <p:cxnSp>
            <p:nvCxnSpPr>
              <p:cNvPr id="1265" name="Google Shape;1265;g94b6a5cee8_0_136"/>
              <p:cNvCxnSpPr/>
              <p:nvPr/>
            </p:nvCxnSpPr>
            <p:spPr>
              <a:xfrm>
                <a:off x="719138" y="3629025"/>
                <a:ext cx="5459700" cy="1800"/>
              </a:xfrm>
              <a:prstGeom prst="straightConnector1">
                <a:avLst/>
              </a:prstGeom>
              <a:noFill/>
              <a:ln cap="flat" cmpd="sng" w="9525">
                <a:solidFill>
                  <a:srgbClr val="999999"/>
                </a:solidFill>
                <a:prstDash val="solid"/>
                <a:round/>
                <a:headEnd len="med" w="med" type="none"/>
                <a:tailEnd len="med" w="med" type="none"/>
              </a:ln>
            </p:spPr>
          </p:cxnSp>
          <p:cxnSp>
            <p:nvCxnSpPr>
              <p:cNvPr id="1266" name="Google Shape;1266;g94b6a5cee8_0_136"/>
              <p:cNvCxnSpPr/>
              <p:nvPr/>
            </p:nvCxnSpPr>
            <p:spPr>
              <a:xfrm flipH="1" rot="10800000">
                <a:off x="719138" y="4088600"/>
                <a:ext cx="5454000" cy="2400"/>
              </a:xfrm>
              <a:prstGeom prst="straightConnector1">
                <a:avLst/>
              </a:prstGeom>
              <a:noFill/>
              <a:ln cap="flat" cmpd="sng" w="9525">
                <a:solidFill>
                  <a:srgbClr val="999999"/>
                </a:solidFill>
                <a:prstDash val="solid"/>
                <a:round/>
                <a:headEnd len="med" w="med" type="none"/>
                <a:tailEnd len="med" w="med" type="none"/>
              </a:ln>
            </p:spPr>
          </p:cxnSp>
          <p:cxnSp>
            <p:nvCxnSpPr>
              <p:cNvPr id="1267" name="Google Shape;1267;g94b6a5cee8_0_136"/>
              <p:cNvCxnSpPr/>
              <p:nvPr/>
            </p:nvCxnSpPr>
            <p:spPr>
              <a:xfrm>
                <a:off x="719150" y="4543425"/>
                <a:ext cx="5462400" cy="2700"/>
              </a:xfrm>
              <a:prstGeom prst="straightConnector1">
                <a:avLst/>
              </a:prstGeom>
              <a:noFill/>
              <a:ln cap="flat" cmpd="sng" w="9525">
                <a:solidFill>
                  <a:srgbClr val="999999"/>
                </a:solidFill>
                <a:prstDash val="solid"/>
                <a:round/>
                <a:headEnd len="med" w="med" type="none"/>
                <a:tailEnd len="med" w="med" type="none"/>
              </a:ln>
            </p:spPr>
          </p:cxnSp>
        </p:grpSp>
        <p:sp>
          <p:nvSpPr>
            <p:cNvPr id="1268" name="Google Shape;1268;g94b6a5cee8_0_136"/>
            <p:cNvSpPr txBox="1"/>
            <p:nvPr/>
          </p:nvSpPr>
          <p:spPr>
            <a:xfrm>
              <a:off x="281019" y="4316674"/>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$ 0.00</a:t>
              </a:r>
              <a:endParaRPr sz="1000">
                <a:latin typeface="Abel"/>
                <a:ea typeface="Abel"/>
                <a:cs typeface="Abel"/>
                <a:sym typeface="Abel"/>
              </a:endParaRPr>
            </a:p>
          </p:txBody>
        </p:sp>
        <p:sp>
          <p:nvSpPr>
            <p:cNvPr id="1269" name="Google Shape;1269;g94b6a5cee8_0_136"/>
            <p:cNvSpPr txBox="1"/>
            <p:nvPr/>
          </p:nvSpPr>
          <p:spPr>
            <a:xfrm>
              <a:off x="281019" y="3777315"/>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$ 0.05</a:t>
              </a:r>
              <a:endParaRPr sz="1000">
                <a:latin typeface="Abel"/>
                <a:ea typeface="Abel"/>
                <a:cs typeface="Abel"/>
                <a:sym typeface="Abel"/>
              </a:endParaRPr>
            </a:p>
          </p:txBody>
        </p:sp>
        <p:sp>
          <p:nvSpPr>
            <p:cNvPr id="1270" name="Google Shape;1270;g94b6a5cee8_0_136"/>
            <p:cNvSpPr txBox="1"/>
            <p:nvPr/>
          </p:nvSpPr>
          <p:spPr>
            <a:xfrm>
              <a:off x="281019" y="3226480"/>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$ 0.10</a:t>
              </a:r>
              <a:endParaRPr sz="1000">
                <a:latin typeface="Abel"/>
                <a:ea typeface="Abel"/>
                <a:cs typeface="Abel"/>
                <a:sym typeface="Abel"/>
              </a:endParaRPr>
            </a:p>
          </p:txBody>
        </p:sp>
        <p:sp>
          <p:nvSpPr>
            <p:cNvPr id="1271" name="Google Shape;1271;g94b6a5cee8_0_136"/>
            <p:cNvSpPr txBox="1"/>
            <p:nvPr/>
          </p:nvSpPr>
          <p:spPr>
            <a:xfrm>
              <a:off x="281019" y="2664170"/>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$ 0.15</a:t>
              </a:r>
              <a:endParaRPr sz="1000">
                <a:latin typeface="Abel"/>
                <a:ea typeface="Abel"/>
                <a:cs typeface="Abel"/>
                <a:sym typeface="Abel"/>
              </a:endParaRPr>
            </a:p>
          </p:txBody>
        </p:sp>
        <p:sp>
          <p:nvSpPr>
            <p:cNvPr id="1272" name="Google Shape;1272;g94b6a5cee8_0_136"/>
            <p:cNvSpPr txBox="1"/>
            <p:nvPr/>
          </p:nvSpPr>
          <p:spPr>
            <a:xfrm>
              <a:off x="286606" y="2113335"/>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$ 0.20</a:t>
              </a:r>
              <a:endParaRPr sz="1000">
                <a:latin typeface="Abel"/>
                <a:ea typeface="Abel"/>
                <a:cs typeface="Abel"/>
                <a:sym typeface="Abel"/>
              </a:endParaRPr>
            </a:p>
          </p:txBody>
        </p:sp>
        <p:sp>
          <p:nvSpPr>
            <p:cNvPr id="1273" name="Google Shape;1273;g94b6a5cee8_0_136"/>
            <p:cNvSpPr/>
            <p:nvPr/>
          </p:nvSpPr>
          <p:spPr>
            <a:xfrm>
              <a:off x="1459800" y="3005376"/>
              <a:ext cx="285000" cy="15180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g94b6a5cee8_0_136"/>
            <p:cNvSpPr txBox="1"/>
            <p:nvPr/>
          </p:nvSpPr>
          <p:spPr>
            <a:xfrm>
              <a:off x="286606" y="1573977"/>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$ 0.25</a:t>
              </a:r>
              <a:endParaRPr sz="1000">
                <a:latin typeface="Abel"/>
                <a:ea typeface="Abel"/>
                <a:cs typeface="Abel"/>
                <a:sym typeface="Abel"/>
              </a:endParaRPr>
            </a:p>
          </p:txBody>
        </p:sp>
        <p:sp>
          <p:nvSpPr>
            <p:cNvPr id="1275" name="Google Shape;1275;g94b6a5cee8_0_136"/>
            <p:cNvSpPr txBox="1"/>
            <p:nvPr/>
          </p:nvSpPr>
          <p:spPr>
            <a:xfrm>
              <a:off x="286606" y="1000191"/>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$ 0.30</a:t>
              </a:r>
              <a:endParaRPr sz="1000">
                <a:latin typeface="Abel"/>
                <a:ea typeface="Abel"/>
                <a:cs typeface="Abel"/>
                <a:sym typeface="Abel"/>
              </a:endParaRPr>
            </a:p>
          </p:txBody>
        </p:sp>
        <p:sp>
          <p:nvSpPr>
            <p:cNvPr id="1276" name="Google Shape;1276;g94b6a5cee8_0_136"/>
            <p:cNvSpPr/>
            <p:nvPr/>
          </p:nvSpPr>
          <p:spPr>
            <a:xfrm>
              <a:off x="1024025" y="1662125"/>
              <a:ext cx="285000" cy="28611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g94b6a5cee8_0_136"/>
            <p:cNvSpPr/>
            <p:nvPr/>
          </p:nvSpPr>
          <p:spPr>
            <a:xfrm>
              <a:off x="1906750" y="3043250"/>
              <a:ext cx="285000" cy="14742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94b6a5cee8_0_136"/>
            <p:cNvSpPr/>
            <p:nvPr/>
          </p:nvSpPr>
          <p:spPr>
            <a:xfrm>
              <a:off x="2348125" y="3071826"/>
              <a:ext cx="285000" cy="14514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94b6a5cee8_0_136"/>
            <p:cNvSpPr/>
            <p:nvPr/>
          </p:nvSpPr>
          <p:spPr>
            <a:xfrm>
              <a:off x="2795075" y="3124201"/>
              <a:ext cx="285000" cy="13992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g94b6a5cee8_0_136"/>
            <p:cNvSpPr/>
            <p:nvPr/>
          </p:nvSpPr>
          <p:spPr>
            <a:xfrm>
              <a:off x="3247600" y="3381375"/>
              <a:ext cx="285000" cy="11361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g94b6a5cee8_0_136"/>
            <p:cNvSpPr/>
            <p:nvPr/>
          </p:nvSpPr>
          <p:spPr>
            <a:xfrm>
              <a:off x="3700150" y="3467093"/>
              <a:ext cx="285000" cy="10503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94b6a5cee8_0_136"/>
            <p:cNvSpPr/>
            <p:nvPr/>
          </p:nvSpPr>
          <p:spPr>
            <a:xfrm>
              <a:off x="4147100" y="3590926"/>
              <a:ext cx="285000" cy="9267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g94b6a5cee8_0_136"/>
            <p:cNvSpPr/>
            <p:nvPr/>
          </p:nvSpPr>
          <p:spPr>
            <a:xfrm>
              <a:off x="4605225" y="3741806"/>
              <a:ext cx="285000" cy="7758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g94b6a5cee8_0_136"/>
            <p:cNvSpPr/>
            <p:nvPr/>
          </p:nvSpPr>
          <p:spPr>
            <a:xfrm>
              <a:off x="5052175" y="4091001"/>
              <a:ext cx="285000" cy="4260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94b6a5cee8_0_136"/>
            <p:cNvSpPr/>
            <p:nvPr/>
          </p:nvSpPr>
          <p:spPr>
            <a:xfrm>
              <a:off x="5521475" y="4143367"/>
              <a:ext cx="285000" cy="3798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94b6a5cee8_0_136"/>
            <p:cNvSpPr/>
            <p:nvPr/>
          </p:nvSpPr>
          <p:spPr>
            <a:xfrm>
              <a:off x="5968425" y="4203233"/>
              <a:ext cx="285000" cy="314400"/>
            </a:xfrm>
            <a:prstGeom prst="roundRect">
              <a:avLst>
                <a:gd fmla="val 16667" name="adj"/>
              </a:avLst>
            </a:prstGeom>
            <a:solidFill>
              <a:srgbClr val="092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94b6a5cee8_0_136"/>
            <p:cNvSpPr/>
            <p:nvPr/>
          </p:nvSpPr>
          <p:spPr>
            <a:xfrm>
              <a:off x="1119197" y="3509975"/>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94b6a5cee8_0_136"/>
            <p:cNvSpPr/>
            <p:nvPr/>
          </p:nvSpPr>
          <p:spPr>
            <a:xfrm>
              <a:off x="1547822" y="4043375"/>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g94b6a5cee8_0_136"/>
            <p:cNvSpPr/>
            <p:nvPr/>
          </p:nvSpPr>
          <p:spPr>
            <a:xfrm>
              <a:off x="2000260" y="3224225"/>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g94b6a5cee8_0_136"/>
            <p:cNvSpPr/>
            <p:nvPr/>
          </p:nvSpPr>
          <p:spPr>
            <a:xfrm>
              <a:off x="2433647" y="2881325"/>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g94b6a5cee8_0_136"/>
            <p:cNvSpPr/>
            <p:nvPr/>
          </p:nvSpPr>
          <p:spPr>
            <a:xfrm>
              <a:off x="2886085" y="1643075"/>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g94b6a5cee8_0_136"/>
            <p:cNvSpPr/>
            <p:nvPr/>
          </p:nvSpPr>
          <p:spPr>
            <a:xfrm>
              <a:off x="3335435" y="3698988"/>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94b6a5cee8_0_136"/>
            <p:cNvSpPr/>
            <p:nvPr/>
          </p:nvSpPr>
          <p:spPr>
            <a:xfrm>
              <a:off x="3792635" y="3965688"/>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g94b6a5cee8_0_136"/>
            <p:cNvSpPr/>
            <p:nvPr/>
          </p:nvSpPr>
          <p:spPr>
            <a:xfrm>
              <a:off x="4240310" y="2889363"/>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g94b6a5cee8_0_136"/>
            <p:cNvSpPr/>
            <p:nvPr/>
          </p:nvSpPr>
          <p:spPr>
            <a:xfrm>
              <a:off x="4697822" y="3727563"/>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g94b6a5cee8_0_136"/>
            <p:cNvSpPr/>
            <p:nvPr/>
          </p:nvSpPr>
          <p:spPr>
            <a:xfrm>
              <a:off x="5145497" y="3979975"/>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g94b6a5cee8_0_136"/>
            <p:cNvSpPr/>
            <p:nvPr/>
          </p:nvSpPr>
          <p:spPr>
            <a:xfrm>
              <a:off x="5607460" y="3975213"/>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g94b6a5cee8_0_136"/>
            <p:cNvSpPr/>
            <p:nvPr/>
          </p:nvSpPr>
          <p:spPr>
            <a:xfrm>
              <a:off x="6059897" y="3275125"/>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g94b6a5cee8_0_136"/>
          <p:cNvSpPr/>
          <p:nvPr/>
        </p:nvSpPr>
        <p:spPr>
          <a:xfrm>
            <a:off x="1585913" y="1266825"/>
            <a:ext cx="304800" cy="57000"/>
          </a:xfrm>
          <a:prstGeom prst="rect">
            <a:avLst/>
          </a:prstGeom>
          <a:solidFill>
            <a:srgbClr val="0928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94b6a5cee8_0_136"/>
          <p:cNvSpPr txBox="1"/>
          <p:nvPr/>
        </p:nvSpPr>
        <p:spPr>
          <a:xfrm>
            <a:off x="1854085" y="1128725"/>
            <a:ext cx="19512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Ave Annual Sales per Title by Genre</a:t>
            </a:r>
            <a:endParaRPr sz="1000">
              <a:latin typeface="Abel"/>
              <a:ea typeface="Abel"/>
              <a:cs typeface="Abel"/>
              <a:sym typeface="Abel"/>
            </a:endParaRPr>
          </a:p>
        </p:txBody>
      </p:sp>
      <p:sp>
        <p:nvSpPr>
          <p:cNvPr id="1301" name="Google Shape;1301;g94b6a5cee8_0_136"/>
          <p:cNvSpPr/>
          <p:nvPr/>
        </p:nvSpPr>
        <p:spPr>
          <a:xfrm>
            <a:off x="3805247" y="1252550"/>
            <a:ext cx="99900" cy="104700"/>
          </a:xfrm>
          <a:prstGeom prst="ellipse">
            <a:avLst/>
          </a:prstGeom>
          <a:solidFill>
            <a:srgbClr val="31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94b6a5cee8_0_136"/>
          <p:cNvSpPr txBox="1"/>
          <p:nvPr>
            <p:ph type="ctrTitle"/>
          </p:nvPr>
        </p:nvSpPr>
        <p:spPr>
          <a:xfrm>
            <a:off x="462350" y="130952"/>
            <a:ext cx="5214300" cy="66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Ave Annual Sales and Ave No of New Release by Genre</a:t>
            </a:r>
            <a:endParaRPr>
              <a:solidFill>
                <a:srgbClr val="0928B8"/>
              </a:solidFill>
            </a:endParaRPr>
          </a:p>
        </p:txBody>
      </p:sp>
      <p:cxnSp>
        <p:nvCxnSpPr>
          <p:cNvPr id="1303" name="Google Shape;1303;g94b6a5cee8_0_136"/>
          <p:cNvCxnSpPr/>
          <p:nvPr/>
        </p:nvCxnSpPr>
        <p:spPr>
          <a:xfrm>
            <a:off x="0" y="797052"/>
            <a:ext cx="2392500" cy="600"/>
          </a:xfrm>
          <a:prstGeom prst="straightConnector1">
            <a:avLst/>
          </a:prstGeom>
          <a:noFill/>
          <a:ln cap="flat" cmpd="sng" w="28575">
            <a:solidFill>
              <a:srgbClr val="31EAFE"/>
            </a:solidFill>
            <a:prstDash val="solid"/>
            <a:round/>
            <a:headEnd len="med" w="med" type="none"/>
            <a:tailEnd len="med" w="med" type="none"/>
          </a:ln>
        </p:spPr>
      </p:cxnSp>
      <p:sp>
        <p:nvSpPr>
          <p:cNvPr id="1304" name="Google Shape;1304;g94b6a5cee8_0_136"/>
          <p:cNvSpPr txBox="1"/>
          <p:nvPr/>
        </p:nvSpPr>
        <p:spPr>
          <a:xfrm>
            <a:off x="6377019" y="4583374"/>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 0</a:t>
            </a:r>
            <a:endParaRPr sz="1000">
              <a:latin typeface="Abel"/>
              <a:ea typeface="Abel"/>
              <a:cs typeface="Abel"/>
              <a:sym typeface="Abel"/>
            </a:endParaRPr>
          </a:p>
        </p:txBody>
      </p:sp>
      <p:sp>
        <p:nvSpPr>
          <p:cNvPr id="1305" name="Google Shape;1305;g94b6a5cee8_0_136"/>
          <p:cNvSpPr txBox="1"/>
          <p:nvPr/>
        </p:nvSpPr>
        <p:spPr>
          <a:xfrm>
            <a:off x="6377019" y="3910665"/>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50</a:t>
            </a:r>
            <a:endParaRPr sz="1000">
              <a:latin typeface="Abel"/>
              <a:ea typeface="Abel"/>
              <a:cs typeface="Abel"/>
              <a:sym typeface="Abel"/>
            </a:endParaRPr>
          </a:p>
        </p:txBody>
      </p:sp>
      <p:sp>
        <p:nvSpPr>
          <p:cNvPr id="1306" name="Google Shape;1306;g94b6a5cee8_0_136"/>
          <p:cNvSpPr txBox="1"/>
          <p:nvPr/>
        </p:nvSpPr>
        <p:spPr>
          <a:xfrm>
            <a:off x="6377019" y="3245530"/>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100</a:t>
            </a:r>
            <a:endParaRPr sz="1000">
              <a:latin typeface="Abel"/>
              <a:ea typeface="Abel"/>
              <a:cs typeface="Abel"/>
              <a:sym typeface="Abel"/>
            </a:endParaRPr>
          </a:p>
        </p:txBody>
      </p:sp>
      <p:sp>
        <p:nvSpPr>
          <p:cNvPr id="1307" name="Google Shape;1307;g94b6a5cee8_0_136"/>
          <p:cNvSpPr txBox="1"/>
          <p:nvPr/>
        </p:nvSpPr>
        <p:spPr>
          <a:xfrm>
            <a:off x="6377019" y="2568920"/>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150</a:t>
            </a:r>
            <a:endParaRPr sz="1000">
              <a:latin typeface="Abel"/>
              <a:ea typeface="Abel"/>
              <a:cs typeface="Abel"/>
              <a:sym typeface="Abel"/>
            </a:endParaRPr>
          </a:p>
        </p:txBody>
      </p:sp>
      <p:sp>
        <p:nvSpPr>
          <p:cNvPr id="1308" name="Google Shape;1308;g94b6a5cee8_0_136"/>
          <p:cNvSpPr txBox="1"/>
          <p:nvPr/>
        </p:nvSpPr>
        <p:spPr>
          <a:xfrm>
            <a:off x="6382606" y="1840677"/>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200</a:t>
            </a:r>
            <a:endParaRPr sz="1000">
              <a:latin typeface="Abel"/>
              <a:ea typeface="Abel"/>
              <a:cs typeface="Abel"/>
              <a:sym typeface="Abel"/>
            </a:endParaRPr>
          </a:p>
        </p:txBody>
      </p:sp>
      <p:sp>
        <p:nvSpPr>
          <p:cNvPr id="1309" name="Google Shape;1309;g94b6a5cee8_0_136"/>
          <p:cNvSpPr txBox="1"/>
          <p:nvPr/>
        </p:nvSpPr>
        <p:spPr>
          <a:xfrm>
            <a:off x="6382606" y="1266891"/>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Abel"/>
              <a:ea typeface="Abel"/>
              <a:cs typeface="Abel"/>
              <a:sym typeface="Abel"/>
            </a:endParaRPr>
          </a:p>
        </p:txBody>
      </p:sp>
      <p:sp>
        <p:nvSpPr>
          <p:cNvPr id="1310" name="Google Shape;1310;g94b6a5cee8_0_136"/>
          <p:cNvSpPr txBox="1"/>
          <p:nvPr/>
        </p:nvSpPr>
        <p:spPr>
          <a:xfrm>
            <a:off x="6373081" y="1259652"/>
            <a:ext cx="6426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250</a:t>
            </a:r>
            <a:endParaRPr sz="1000">
              <a:latin typeface="Abel"/>
              <a:ea typeface="Abel"/>
              <a:cs typeface="Abel"/>
              <a:sym typeface="Abel"/>
            </a:endParaRPr>
          </a:p>
        </p:txBody>
      </p:sp>
      <p:sp>
        <p:nvSpPr>
          <p:cNvPr id="1311" name="Google Shape;1311;g94b6a5cee8_0_136"/>
          <p:cNvSpPr txBox="1"/>
          <p:nvPr/>
        </p:nvSpPr>
        <p:spPr>
          <a:xfrm rot="5400000">
            <a:off x="6165075" y="2907675"/>
            <a:ext cx="15000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Ave No of New Releases</a:t>
            </a:r>
            <a:endParaRPr sz="1000">
              <a:latin typeface="Abel"/>
              <a:ea typeface="Abel"/>
              <a:cs typeface="Abel"/>
              <a:sym typeface="Abel"/>
            </a:endParaRPr>
          </a:p>
        </p:txBody>
      </p:sp>
      <p:sp>
        <p:nvSpPr>
          <p:cNvPr id="1312" name="Google Shape;1312;g94b6a5cee8_0_136"/>
          <p:cNvSpPr txBox="1"/>
          <p:nvPr/>
        </p:nvSpPr>
        <p:spPr>
          <a:xfrm rot="-5400000">
            <a:off x="-812915" y="2786075"/>
            <a:ext cx="19512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Ave Annual Sales per Title in millions</a:t>
            </a:r>
            <a:endParaRPr sz="1000">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
          <p:cNvSpPr/>
          <p:nvPr/>
        </p:nvSpPr>
        <p:spPr>
          <a:xfrm>
            <a:off x="2799731" y="1020748"/>
            <a:ext cx="3544538" cy="3371214"/>
          </a:xfrm>
          <a:custGeom>
            <a:rect b="b" l="l" r="r" t="t"/>
            <a:pathLst>
              <a:path extrusionOk="0" h="44969" w="47281">
                <a:moveTo>
                  <a:pt x="23640" y="798"/>
                </a:moveTo>
                <a:lnTo>
                  <a:pt x="46523" y="17424"/>
                </a:lnTo>
                <a:lnTo>
                  <a:pt x="37780" y="44321"/>
                </a:lnTo>
                <a:lnTo>
                  <a:pt x="9496" y="44321"/>
                </a:lnTo>
                <a:lnTo>
                  <a:pt x="758" y="17424"/>
                </a:lnTo>
                <a:lnTo>
                  <a:pt x="23640" y="798"/>
                </a:lnTo>
                <a:close/>
                <a:moveTo>
                  <a:pt x="23640" y="1"/>
                </a:moveTo>
                <a:lnTo>
                  <a:pt x="186" y="17039"/>
                </a:lnTo>
                <a:lnTo>
                  <a:pt x="0" y="17176"/>
                </a:lnTo>
                <a:lnTo>
                  <a:pt x="9026" y="44968"/>
                </a:lnTo>
                <a:lnTo>
                  <a:pt x="38250" y="44968"/>
                </a:lnTo>
                <a:lnTo>
                  <a:pt x="47281" y="17176"/>
                </a:lnTo>
                <a:lnTo>
                  <a:pt x="23640" y="1"/>
                </a:lnTo>
                <a:close/>
              </a:path>
            </a:pathLst>
          </a:custGeom>
          <a:solidFill>
            <a:srgbClr val="00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
          <p:cNvSpPr/>
          <p:nvPr/>
        </p:nvSpPr>
        <p:spPr>
          <a:xfrm>
            <a:off x="4566640" y="2294363"/>
            <a:ext cx="1754689" cy="437960"/>
          </a:xfrm>
          <a:custGeom>
            <a:rect b="b" l="l" r="r" t="t"/>
            <a:pathLst>
              <a:path extrusionOk="0" h="5842" w="23406">
                <a:moveTo>
                  <a:pt x="23264" y="1"/>
                </a:moveTo>
                <a:lnTo>
                  <a:pt x="0" y="5212"/>
                </a:lnTo>
                <a:lnTo>
                  <a:pt x="138" y="5841"/>
                </a:lnTo>
                <a:lnTo>
                  <a:pt x="23406" y="635"/>
                </a:lnTo>
                <a:lnTo>
                  <a:pt x="23264" y="1"/>
                </a:lnTo>
                <a:close/>
              </a:path>
            </a:pathLst>
          </a:custGeom>
          <a:solidFill>
            <a:srgbClr val="00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
          <p:cNvSpPr/>
          <p:nvPr/>
        </p:nvSpPr>
        <p:spPr>
          <a:xfrm>
            <a:off x="4547673" y="1050660"/>
            <a:ext cx="48579" cy="1658731"/>
          </a:xfrm>
          <a:custGeom>
            <a:rect b="b" l="l" r="r" t="t"/>
            <a:pathLst>
              <a:path extrusionOk="0" h="22126" w="648">
                <a:moveTo>
                  <a:pt x="1" y="1"/>
                </a:moveTo>
                <a:lnTo>
                  <a:pt x="1" y="22125"/>
                </a:lnTo>
                <a:lnTo>
                  <a:pt x="648" y="22125"/>
                </a:lnTo>
                <a:lnTo>
                  <a:pt x="648" y="1"/>
                </a:lnTo>
                <a:close/>
              </a:path>
            </a:pathLst>
          </a:custGeom>
          <a:solidFill>
            <a:srgbClr val="00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
          <p:cNvSpPr/>
          <p:nvPr/>
        </p:nvSpPr>
        <p:spPr>
          <a:xfrm>
            <a:off x="2822596" y="2294063"/>
            <a:ext cx="1754389" cy="438560"/>
          </a:xfrm>
          <a:custGeom>
            <a:rect b="b" l="l" r="r" t="t"/>
            <a:pathLst>
              <a:path extrusionOk="0" h="5850" w="23402">
                <a:moveTo>
                  <a:pt x="143" y="0"/>
                </a:moveTo>
                <a:lnTo>
                  <a:pt x="1" y="630"/>
                </a:lnTo>
                <a:lnTo>
                  <a:pt x="23260" y="5850"/>
                </a:lnTo>
                <a:lnTo>
                  <a:pt x="23402" y="5220"/>
                </a:lnTo>
                <a:lnTo>
                  <a:pt x="143" y="0"/>
                </a:lnTo>
                <a:close/>
              </a:path>
            </a:pathLst>
          </a:custGeom>
          <a:solidFill>
            <a:srgbClr val="00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
          <p:cNvSpPr/>
          <p:nvPr/>
        </p:nvSpPr>
        <p:spPr>
          <a:xfrm>
            <a:off x="3473689" y="2696036"/>
            <a:ext cx="1118590" cy="1684970"/>
          </a:xfrm>
          <a:custGeom>
            <a:rect b="b" l="l" r="r" t="t"/>
            <a:pathLst>
              <a:path extrusionOk="0" h="22476" w="14921">
                <a:moveTo>
                  <a:pt x="14376" y="0"/>
                </a:moveTo>
                <a:lnTo>
                  <a:pt x="1" y="22125"/>
                </a:lnTo>
                <a:lnTo>
                  <a:pt x="546" y="22475"/>
                </a:lnTo>
                <a:lnTo>
                  <a:pt x="14921" y="350"/>
                </a:lnTo>
                <a:lnTo>
                  <a:pt x="14376" y="0"/>
                </a:lnTo>
                <a:close/>
              </a:path>
            </a:pathLst>
          </a:custGeom>
          <a:solidFill>
            <a:srgbClr val="00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
          <p:cNvSpPr/>
          <p:nvPr/>
        </p:nvSpPr>
        <p:spPr>
          <a:xfrm>
            <a:off x="4551346" y="2695662"/>
            <a:ext cx="1118590" cy="1684970"/>
          </a:xfrm>
          <a:custGeom>
            <a:rect b="b" l="l" r="r" t="t"/>
            <a:pathLst>
              <a:path extrusionOk="0" h="22476" w="14921">
                <a:moveTo>
                  <a:pt x="546" y="1"/>
                </a:moveTo>
                <a:lnTo>
                  <a:pt x="1" y="355"/>
                </a:lnTo>
                <a:lnTo>
                  <a:pt x="14380" y="22476"/>
                </a:lnTo>
                <a:lnTo>
                  <a:pt x="14920" y="22121"/>
                </a:lnTo>
                <a:lnTo>
                  <a:pt x="546" y="1"/>
                </a:lnTo>
                <a:close/>
              </a:path>
            </a:pathLst>
          </a:custGeom>
          <a:solidFill>
            <a:srgbClr val="00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
          <p:cNvSpPr/>
          <p:nvPr/>
        </p:nvSpPr>
        <p:spPr>
          <a:xfrm>
            <a:off x="3962030" y="1475204"/>
            <a:ext cx="2259595" cy="2076300"/>
          </a:xfrm>
          <a:custGeom>
            <a:rect b="b" l="l" r="r" t="t"/>
            <a:pathLst>
              <a:path extrusionOk="0" h="27696" w="30141">
                <a:moveTo>
                  <a:pt x="14703" y="1"/>
                </a:moveTo>
                <a:lnTo>
                  <a:pt x="0" y="13405"/>
                </a:lnTo>
                <a:lnTo>
                  <a:pt x="7192" y="27696"/>
                </a:lnTo>
                <a:lnTo>
                  <a:pt x="20308" y="24461"/>
                </a:lnTo>
                <a:lnTo>
                  <a:pt x="30141" y="13427"/>
                </a:lnTo>
                <a:lnTo>
                  <a:pt x="1470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
          <p:cNvSpPr/>
          <p:nvPr/>
        </p:nvSpPr>
        <p:spPr>
          <a:xfrm>
            <a:off x="2629742" y="1807910"/>
            <a:ext cx="2046088" cy="1796896"/>
          </a:xfrm>
          <a:custGeom>
            <a:rect b="b" l="l" r="r" t="t"/>
            <a:pathLst>
              <a:path extrusionOk="0" h="23969" w="27293">
                <a:moveTo>
                  <a:pt x="17349" y="1"/>
                </a:moveTo>
                <a:lnTo>
                  <a:pt x="1" y="4640"/>
                </a:lnTo>
                <a:lnTo>
                  <a:pt x="7800" y="23969"/>
                </a:lnTo>
                <a:lnTo>
                  <a:pt x="27292" y="22998"/>
                </a:lnTo>
                <a:lnTo>
                  <a:pt x="27062" y="6000"/>
                </a:lnTo>
                <a:lnTo>
                  <a:pt x="17349"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
          <p:cNvSpPr/>
          <p:nvPr/>
        </p:nvSpPr>
        <p:spPr>
          <a:xfrm rot="2700000">
            <a:off x="4341692" y="2798693"/>
            <a:ext cx="1932436" cy="1479633"/>
          </a:xfrm>
          <a:custGeom>
            <a:rect b="b" l="l" r="r" t="t"/>
            <a:pathLst>
              <a:path extrusionOk="0" h="19737" w="25777">
                <a:moveTo>
                  <a:pt x="14703" y="0"/>
                </a:moveTo>
                <a:lnTo>
                  <a:pt x="0" y="3984"/>
                </a:lnTo>
                <a:lnTo>
                  <a:pt x="6239" y="19737"/>
                </a:lnTo>
                <a:lnTo>
                  <a:pt x="19887" y="15691"/>
                </a:lnTo>
                <a:lnTo>
                  <a:pt x="25776" y="4600"/>
                </a:lnTo>
                <a:lnTo>
                  <a:pt x="14703"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
          <p:cNvSpPr txBox="1"/>
          <p:nvPr>
            <p:ph idx="4294967295" type="subTitle"/>
          </p:nvPr>
        </p:nvSpPr>
        <p:spPr>
          <a:xfrm>
            <a:off x="3138100" y="2780820"/>
            <a:ext cx="874845" cy="35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chemeClr val="lt1"/>
              </a:buClr>
              <a:buSzPts val="1200"/>
              <a:buFont typeface="Source Code Pro Light"/>
              <a:buNone/>
            </a:pPr>
            <a:r>
              <a:rPr b="0" i="0" lang="en-US" sz="2400" u="none" cap="none" strike="noStrike">
                <a:solidFill>
                  <a:srgbClr val="F3F3F3"/>
                </a:solidFill>
                <a:latin typeface="Teko"/>
                <a:ea typeface="Teko"/>
                <a:cs typeface="Teko"/>
                <a:sym typeface="Teko"/>
              </a:rPr>
              <a:t>159.3 B</a:t>
            </a:r>
            <a:endParaRPr b="0" i="0" sz="2400" u="none" cap="none" strike="noStrike">
              <a:solidFill>
                <a:srgbClr val="F3F3F3"/>
              </a:solidFill>
              <a:latin typeface="Teko"/>
              <a:ea typeface="Teko"/>
              <a:cs typeface="Teko"/>
              <a:sym typeface="Teko"/>
            </a:endParaRPr>
          </a:p>
        </p:txBody>
      </p:sp>
      <p:sp>
        <p:nvSpPr>
          <p:cNvPr id="571" name="Google Shape;571;p4"/>
          <p:cNvSpPr txBox="1"/>
          <p:nvPr>
            <p:ph idx="4294967295" type="subTitle"/>
          </p:nvPr>
        </p:nvSpPr>
        <p:spPr>
          <a:xfrm>
            <a:off x="5214230" y="3403631"/>
            <a:ext cx="750300" cy="35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chemeClr val="lt1"/>
              </a:buClr>
              <a:buSzPts val="1200"/>
              <a:buFont typeface="Source Code Pro Light"/>
              <a:buNone/>
            </a:pPr>
            <a:r>
              <a:rPr b="0" i="0" lang="en-US" sz="2400" u="none" cap="none" strike="noStrike">
                <a:solidFill>
                  <a:srgbClr val="F3F3F3"/>
                </a:solidFill>
                <a:latin typeface="Teko"/>
                <a:ea typeface="Teko"/>
                <a:cs typeface="Teko"/>
                <a:sym typeface="Teko"/>
              </a:rPr>
              <a:t>300 B</a:t>
            </a:r>
            <a:endParaRPr b="0" i="0" sz="2400" u="none" cap="none" strike="noStrike">
              <a:solidFill>
                <a:srgbClr val="F3F3F3"/>
              </a:solidFill>
              <a:latin typeface="Teko"/>
              <a:ea typeface="Teko"/>
              <a:cs typeface="Teko"/>
              <a:sym typeface="Teko"/>
            </a:endParaRPr>
          </a:p>
        </p:txBody>
      </p:sp>
      <p:sp>
        <p:nvSpPr>
          <p:cNvPr id="572" name="Google Shape;572;p4"/>
          <p:cNvSpPr txBox="1"/>
          <p:nvPr>
            <p:ph idx="4294967295" type="subTitle"/>
          </p:nvPr>
        </p:nvSpPr>
        <p:spPr>
          <a:xfrm>
            <a:off x="4876890" y="2006953"/>
            <a:ext cx="868200" cy="35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chemeClr val="lt1"/>
              </a:buClr>
              <a:buSzPts val="1200"/>
              <a:buFont typeface="Source Code Pro Light"/>
              <a:buNone/>
            </a:pPr>
            <a:r>
              <a:rPr b="0" i="0" lang="en-US" sz="2400" u="none" cap="none" strike="noStrike">
                <a:solidFill>
                  <a:srgbClr val="F3F3F3"/>
                </a:solidFill>
                <a:latin typeface="Teko"/>
                <a:ea typeface="Teko"/>
                <a:cs typeface="Teko"/>
                <a:sym typeface="Teko"/>
              </a:rPr>
              <a:t>22 B</a:t>
            </a:r>
            <a:endParaRPr b="0" i="0" sz="2400" u="none" cap="none" strike="noStrike">
              <a:solidFill>
                <a:srgbClr val="F3F3F3"/>
              </a:solidFill>
              <a:latin typeface="Teko"/>
              <a:ea typeface="Teko"/>
              <a:cs typeface="Teko"/>
              <a:sym typeface="Teko"/>
            </a:endParaRPr>
          </a:p>
        </p:txBody>
      </p:sp>
      <p:sp>
        <p:nvSpPr>
          <p:cNvPr id="573" name="Google Shape;573;p4"/>
          <p:cNvSpPr txBox="1"/>
          <p:nvPr>
            <p:ph type="ctrTitle"/>
          </p:nvPr>
        </p:nvSpPr>
        <p:spPr>
          <a:xfrm>
            <a:off x="369900" y="-212679"/>
            <a:ext cx="5214300" cy="94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rgbClr val="F3F3F3"/>
                </a:solidFill>
              </a:rPr>
              <a:t>MARKET SIZE</a:t>
            </a:r>
            <a:endParaRPr>
              <a:solidFill>
                <a:srgbClr val="F3F3F3"/>
              </a:solidFill>
            </a:endParaRPr>
          </a:p>
        </p:txBody>
      </p:sp>
      <p:sp>
        <p:nvSpPr>
          <p:cNvPr id="574" name="Google Shape;574;p4"/>
          <p:cNvSpPr txBox="1"/>
          <p:nvPr>
            <p:ph idx="4294967295" type="subTitle"/>
          </p:nvPr>
        </p:nvSpPr>
        <p:spPr>
          <a:xfrm>
            <a:off x="1146718" y="2697891"/>
            <a:ext cx="1380300" cy="354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Clr>
                <a:schemeClr val="lt1"/>
              </a:buClr>
              <a:buSzPts val="1200"/>
              <a:buFont typeface="Source Code Pro Light"/>
              <a:buNone/>
            </a:pPr>
            <a:r>
              <a:rPr b="0" i="0" lang="en-US" sz="1800" u="none" cap="none" strike="noStrike">
                <a:solidFill>
                  <a:srgbClr val="F3F3F3"/>
                </a:solidFill>
                <a:latin typeface="Teko"/>
                <a:ea typeface="Teko"/>
                <a:cs typeface="Teko"/>
                <a:sym typeface="Teko"/>
              </a:rPr>
              <a:t>REVENUE</a:t>
            </a:r>
            <a:endParaRPr b="0" i="0" sz="1800" u="none" cap="none" strike="noStrike">
              <a:solidFill>
                <a:srgbClr val="F3F3F3"/>
              </a:solidFill>
              <a:latin typeface="Teko"/>
              <a:ea typeface="Teko"/>
              <a:cs typeface="Teko"/>
              <a:sym typeface="Teko"/>
            </a:endParaRPr>
          </a:p>
        </p:txBody>
      </p:sp>
      <p:sp>
        <p:nvSpPr>
          <p:cNvPr id="575" name="Google Shape;575;p4"/>
          <p:cNvSpPr txBox="1"/>
          <p:nvPr>
            <p:ph idx="4294967295" type="subTitle"/>
          </p:nvPr>
        </p:nvSpPr>
        <p:spPr>
          <a:xfrm>
            <a:off x="6599623" y="1994180"/>
            <a:ext cx="841200" cy="35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chemeClr val="lt1"/>
              </a:buClr>
              <a:buSzPts val="1200"/>
              <a:buFont typeface="Source Code Pro Light"/>
              <a:buNone/>
            </a:pPr>
            <a:r>
              <a:rPr b="0" i="0" lang="en-US" sz="1800" u="none" cap="none" strike="noStrike">
                <a:solidFill>
                  <a:srgbClr val="F3F3F3"/>
                </a:solidFill>
                <a:latin typeface="Teko"/>
                <a:ea typeface="Teko"/>
                <a:cs typeface="Teko"/>
                <a:sym typeface="Teko"/>
              </a:rPr>
              <a:t>GAMERS</a:t>
            </a:r>
            <a:endParaRPr b="0" i="0" sz="1800" u="none" cap="none" strike="noStrike">
              <a:solidFill>
                <a:srgbClr val="F3F3F3"/>
              </a:solidFill>
              <a:latin typeface="Teko"/>
              <a:ea typeface="Teko"/>
              <a:cs typeface="Teko"/>
              <a:sym typeface="Teko"/>
            </a:endParaRPr>
          </a:p>
        </p:txBody>
      </p:sp>
      <p:sp>
        <p:nvSpPr>
          <p:cNvPr id="576" name="Google Shape;576;p4"/>
          <p:cNvSpPr txBox="1"/>
          <p:nvPr>
            <p:ph idx="4294967295" type="subTitle"/>
          </p:nvPr>
        </p:nvSpPr>
        <p:spPr>
          <a:xfrm>
            <a:off x="6597083" y="3422120"/>
            <a:ext cx="1049016" cy="35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chemeClr val="lt1"/>
              </a:buClr>
              <a:buSzPts val="1200"/>
              <a:buFont typeface="Source Code Pro Light"/>
              <a:buNone/>
            </a:pPr>
            <a:r>
              <a:rPr b="0" i="0" lang="en-US" sz="1800" u="none" cap="none" strike="noStrike">
                <a:solidFill>
                  <a:srgbClr val="F3F3F3"/>
                </a:solidFill>
                <a:latin typeface="Teko"/>
                <a:ea typeface="Teko"/>
                <a:cs typeface="Teko"/>
                <a:sym typeface="Teko"/>
              </a:rPr>
              <a:t>FORECAST</a:t>
            </a:r>
            <a:endParaRPr b="0" i="0" sz="1800" u="none" cap="none" strike="noStrike">
              <a:solidFill>
                <a:srgbClr val="F3F3F3"/>
              </a:solidFill>
              <a:latin typeface="Teko"/>
              <a:ea typeface="Teko"/>
              <a:cs typeface="Teko"/>
              <a:sym typeface="Teko"/>
            </a:endParaRPr>
          </a:p>
        </p:txBody>
      </p:sp>
      <p:sp>
        <p:nvSpPr>
          <p:cNvPr id="577" name="Google Shape;577;p4"/>
          <p:cNvSpPr txBox="1"/>
          <p:nvPr>
            <p:ph idx="4294967295" type="subTitle"/>
          </p:nvPr>
        </p:nvSpPr>
        <p:spPr>
          <a:xfrm>
            <a:off x="6597083" y="2332160"/>
            <a:ext cx="2092424" cy="85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200"/>
              <a:buFont typeface="Source Code Pro Light"/>
              <a:buNone/>
            </a:pPr>
            <a:r>
              <a:rPr i="0" lang="en-US" sz="1000" u="none" cap="none" strike="noStrike">
                <a:solidFill>
                  <a:srgbClr val="F3F3F3"/>
                </a:solidFill>
                <a:latin typeface="Abel"/>
                <a:ea typeface="Abel"/>
                <a:cs typeface="Abel"/>
                <a:sym typeface="Abel"/>
              </a:rPr>
              <a:t>Microsoft says there are more than twenty-two billion gamers around the world.</a:t>
            </a:r>
            <a:endParaRPr i="0" sz="1000" u="none" cap="none" strike="noStrike">
              <a:solidFill>
                <a:srgbClr val="F3F3F3"/>
              </a:solidFill>
              <a:latin typeface="Abel"/>
              <a:ea typeface="Abel"/>
              <a:cs typeface="Abel"/>
              <a:sym typeface="Abel"/>
            </a:endParaRPr>
          </a:p>
        </p:txBody>
      </p:sp>
      <p:sp>
        <p:nvSpPr>
          <p:cNvPr id="578" name="Google Shape;578;p4"/>
          <p:cNvSpPr txBox="1"/>
          <p:nvPr>
            <p:ph idx="4294967295" type="subTitle"/>
          </p:nvPr>
        </p:nvSpPr>
        <p:spPr>
          <a:xfrm>
            <a:off x="683217" y="3218041"/>
            <a:ext cx="1843801" cy="1112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chemeClr val="lt1"/>
              </a:buClr>
              <a:buSzPts val="1200"/>
              <a:buFont typeface="Source Code Pro Light"/>
              <a:buNone/>
            </a:pPr>
            <a:r>
              <a:rPr i="0" lang="en-US" sz="1000" u="none" cap="none" strike="noStrike">
                <a:solidFill>
                  <a:srgbClr val="F3F3F3"/>
                </a:solidFill>
                <a:latin typeface="Abel"/>
                <a:ea typeface="Abel"/>
                <a:cs typeface="Abel"/>
                <a:sym typeface="Abel"/>
              </a:rPr>
              <a:t>The global gaming industry is estimated to generate 159.3 billion in revenue by end of the year, according to Newzoo </a:t>
            </a:r>
            <a:endParaRPr i="0" sz="1000" u="none" cap="none" strike="noStrike">
              <a:solidFill>
                <a:srgbClr val="F3F3F3"/>
              </a:solidFill>
              <a:latin typeface="Abel"/>
              <a:ea typeface="Abel"/>
              <a:cs typeface="Abel"/>
              <a:sym typeface="Abel"/>
            </a:endParaRPr>
          </a:p>
        </p:txBody>
      </p:sp>
      <p:sp>
        <p:nvSpPr>
          <p:cNvPr id="579" name="Google Shape;579;p4"/>
          <p:cNvSpPr txBox="1"/>
          <p:nvPr>
            <p:ph idx="4294967295" type="subTitle"/>
          </p:nvPr>
        </p:nvSpPr>
        <p:spPr>
          <a:xfrm>
            <a:off x="6599623" y="3814564"/>
            <a:ext cx="1592400" cy="111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200"/>
              <a:buFont typeface="Source Code Pro Light"/>
              <a:buNone/>
            </a:pPr>
            <a:r>
              <a:rPr i="0" lang="en-US" sz="1000" u="none" cap="none" strike="noStrike">
                <a:solidFill>
                  <a:srgbClr val="F3F3F3"/>
                </a:solidFill>
                <a:latin typeface="Abel"/>
                <a:ea typeface="Abel"/>
                <a:cs typeface="Abel"/>
                <a:sym typeface="Abel"/>
              </a:rPr>
              <a:t>Experts predict 300 billion in revenue by 2025</a:t>
            </a:r>
            <a:endParaRPr i="0" sz="1000" u="none" cap="none" strike="noStrike">
              <a:solidFill>
                <a:srgbClr val="F3F3F3"/>
              </a:solidFill>
              <a:latin typeface="Abel"/>
              <a:ea typeface="Abel"/>
              <a:cs typeface="Abel"/>
              <a:sym typeface="Abel"/>
            </a:endParaRPr>
          </a:p>
        </p:txBody>
      </p:sp>
      <p:cxnSp>
        <p:nvCxnSpPr>
          <p:cNvPr id="580" name="Google Shape;580;p4"/>
          <p:cNvCxnSpPr/>
          <p:nvPr/>
        </p:nvCxnSpPr>
        <p:spPr>
          <a:xfrm>
            <a:off x="5245056" y="2275463"/>
            <a:ext cx="1941000" cy="0"/>
          </a:xfrm>
          <a:prstGeom prst="straightConnector1">
            <a:avLst/>
          </a:prstGeom>
          <a:noFill/>
          <a:ln cap="flat" cmpd="sng" w="9525">
            <a:solidFill>
              <a:schemeClr val="lt1"/>
            </a:solidFill>
            <a:prstDash val="solid"/>
            <a:round/>
            <a:headEnd len="med" w="med" type="oval"/>
            <a:tailEnd len="sm" w="sm" type="none"/>
          </a:ln>
        </p:spPr>
      </p:cxnSp>
      <p:cxnSp>
        <p:nvCxnSpPr>
          <p:cNvPr id="581" name="Google Shape;581;p4"/>
          <p:cNvCxnSpPr/>
          <p:nvPr/>
        </p:nvCxnSpPr>
        <p:spPr>
          <a:xfrm rot="10800000">
            <a:off x="1686802" y="3135120"/>
            <a:ext cx="1843800" cy="0"/>
          </a:xfrm>
          <a:prstGeom prst="straightConnector1">
            <a:avLst/>
          </a:prstGeom>
          <a:noFill/>
          <a:ln cap="flat" cmpd="sng" w="9525">
            <a:solidFill>
              <a:schemeClr val="lt1"/>
            </a:solidFill>
            <a:prstDash val="solid"/>
            <a:round/>
            <a:headEnd len="med" w="med" type="oval"/>
            <a:tailEnd len="sm" w="sm" type="none"/>
          </a:ln>
        </p:spPr>
      </p:cxnSp>
      <p:cxnSp>
        <p:nvCxnSpPr>
          <p:cNvPr id="582" name="Google Shape;582;p4"/>
          <p:cNvCxnSpPr/>
          <p:nvPr/>
        </p:nvCxnSpPr>
        <p:spPr>
          <a:xfrm>
            <a:off x="5565992" y="3720410"/>
            <a:ext cx="1637100" cy="0"/>
          </a:xfrm>
          <a:prstGeom prst="straightConnector1">
            <a:avLst/>
          </a:prstGeom>
          <a:noFill/>
          <a:ln cap="flat" cmpd="sng" w="9525">
            <a:solidFill>
              <a:schemeClr val="lt1"/>
            </a:solidFill>
            <a:prstDash val="solid"/>
            <a:round/>
            <a:headEnd len="med" w="med" type="oval"/>
            <a:tailEnd len="sm" w="sm" type="none"/>
          </a:ln>
        </p:spPr>
      </p:cxnSp>
      <p:cxnSp>
        <p:nvCxnSpPr>
          <p:cNvPr id="583" name="Google Shape;583;p4"/>
          <p:cNvCxnSpPr/>
          <p:nvPr/>
        </p:nvCxnSpPr>
        <p:spPr>
          <a:xfrm>
            <a:off x="0" y="711327"/>
            <a:ext cx="2392500" cy="600"/>
          </a:xfrm>
          <a:prstGeom prst="straightConnector1">
            <a:avLst/>
          </a:prstGeom>
          <a:noFill/>
          <a:ln cap="flat" cmpd="sng" w="28575">
            <a:solidFill>
              <a:srgbClr val="31EAFE"/>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
          <p:cNvSpPr txBox="1"/>
          <p:nvPr>
            <p:ph idx="1" type="body"/>
          </p:nvPr>
        </p:nvSpPr>
        <p:spPr>
          <a:xfrm>
            <a:off x="718293" y="1559239"/>
            <a:ext cx="2949600" cy="2384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t/>
            </a:r>
            <a:endParaRPr sz="1200">
              <a:latin typeface="Abel"/>
              <a:ea typeface="Abel"/>
              <a:cs typeface="Abel"/>
              <a:sym typeface="Abel"/>
            </a:endParaRPr>
          </a:p>
          <a:p>
            <a:pPr indent="-215900" lvl="0" marL="241300" rtl="0" algn="l">
              <a:lnSpc>
                <a:spcPct val="115000"/>
              </a:lnSpc>
              <a:spcBef>
                <a:spcPts val="300"/>
              </a:spcBef>
              <a:spcAft>
                <a:spcPts val="0"/>
              </a:spcAft>
              <a:buClr>
                <a:srgbClr val="11FFFF"/>
              </a:buClr>
              <a:buSzPts val="1400"/>
              <a:buFont typeface="Abel"/>
              <a:buChar char="◂"/>
            </a:pPr>
            <a:r>
              <a:rPr lang="en-US" sz="1200">
                <a:solidFill>
                  <a:schemeClr val="lt1"/>
                </a:solidFill>
                <a:latin typeface="Abel"/>
                <a:ea typeface="Abel"/>
                <a:cs typeface="Abel"/>
                <a:sym typeface="Abel"/>
              </a:rPr>
              <a:t>What genre of games should Client consider? </a:t>
            </a:r>
            <a:endParaRPr sz="1200">
              <a:latin typeface="Abel"/>
              <a:ea typeface="Abel"/>
              <a:cs typeface="Abel"/>
              <a:sym typeface="Abel"/>
            </a:endParaRPr>
          </a:p>
          <a:p>
            <a:pPr indent="0" lvl="0" marL="38100" rtl="0" algn="l">
              <a:lnSpc>
                <a:spcPct val="115000"/>
              </a:lnSpc>
              <a:spcBef>
                <a:spcPts val="300"/>
              </a:spcBef>
              <a:spcAft>
                <a:spcPts val="0"/>
              </a:spcAft>
              <a:buClr>
                <a:srgbClr val="11FFFF"/>
              </a:buClr>
              <a:buSzPts val="1200"/>
              <a:buNone/>
            </a:pPr>
            <a:r>
              <a:t/>
            </a:r>
            <a:endParaRPr sz="1200">
              <a:solidFill>
                <a:schemeClr val="lt1"/>
              </a:solidFill>
              <a:latin typeface="Abel"/>
              <a:ea typeface="Abel"/>
              <a:cs typeface="Abel"/>
              <a:sym typeface="Abel"/>
            </a:endParaRPr>
          </a:p>
          <a:p>
            <a:pPr indent="-215900" lvl="0" marL="241300" rtl="0" algn="l">
              <a:lnSpc>
                <a:spcPct val="115000"/>
              </a:lnSpc>
              <a:spcBef>
                <a:spcPts val="0"/>
              </a:spcBef>
              <a:spcAft>
                <a:spcPts val="0"/>
              </a:spcAft>
              <a:buClr>
                <a:srgbClr val="11FFFF"/>
              </a:buClr>
              <a:buSzPts val="1400"/>
              <a:buFont typeface="Abel"/>
              <a:buChar char="◂"/>
            </a:pPr>
            <a:r>
              <a:rPr lang="en-US" sz="1200">
                <a:solidFill>
                  <a:schemeClr val="lt1"/>
                </a:solidFill>
                <a:latin typeface="Abel"/>
                <a:ea typeface="Abel"/>
                <a:cs typeface="Abel"/>
                <a:sym typeface="Abel"/>
              </a:rPr>
              <a:t>Which platforms should Client invest in when working with studios to develop games </a:t>
            </a:r>
            <a:endParaRPr sz="1200">
              <a:latin typeface="Abel"/>
              <a:ea typeface="Abel"/>
              <a:cs typeface="Abel"/>
              <a:sym typeface="Abel"/>
            </a:endParaRPr>
          </a:p>
          <a:p>
            <a:pPr indent="0" lvl="0" marL="38100" rtl="0" algn="l">
              <a:lnSpc>
                <a:spcPct val="115000"/>
              </a:lnSpc>
              <a:spcBef>
                <a:spcPts val="0"/>
              </a:spcBef>
              <a:spcAft>
                <a:spcPts val="0"/>
              </a:spcAft>
              <a:buClr>
                <a:srgbClr val="11FFFF"/>
              </a:buClr>
              <a:buSzPts val="1200"/>
              <a:buNone/>
            </a:pPr>
            <a:r>
              <a:t/>
            </a:r>
            <a:endParaRPr sz="1200">
              <a:solidFill>
                <a:schemeClr val="lt1"/>
              </a:solidFill>
              <a:latin typeface="Abel"/>
              <a:ea typeface="Abel"/>
              <a:cs typeface="Abel"/>
              <a:sym typeface="Abel"/>
            </a:endParaRPr>
          </a:p>
          <a:p>
            <a:pPr indent="-215900" lvl="0" marL="241300" rtl="0" algn="l">
              <a:lnSpc>
                <a:spcPct val="115000"/>
              </a:lnSpc>
              <a:spcBef>
                <a:spcPts val="0"/>
              </a:spcBef>
              <a:spcAft>
                <a:spcPts val="0"/>
              </a:spcAft>
              <a:buClr>
                <a:srgbClr val="11FFFF"/>
              </a:buClr>
              <a:buSzPts val="1400"/>
              <a:buFont typeface="Abel"/>
              <a:buChar char="◂"/>
            </a:pPr>
            <a:r>
              <a:rPr lang="en-US" sz="1200">
                <a:solidFill>
                  <a:schemeClr val="lt1"/>
                </a:solidFill>
                <a:latin typeface="Abel"/>
                <a:ea typeface="Abel"/>
                <a:cs typeface="Abel"/>
                <a:sym typeface="Abel"/>
              </a:rPr>
              <a:t>At given genre, Which market provides more revenue opportunities?</a:t>
            </a:r>
            <a:endParaRPr sz="1200">
              <a:latin typeface="Abel"/>
              <a:ea typeface="Abel"/>
              <a:cs typeface="Abel"/>
              <a:sym typeface="Abel"/>
            </a:endParaRPr>
          </a:p>
          <a:p>
            <a:pPr indent="0" lvl="0" marL="38100" rtl="0" algn="l">
              <a:lnSpc>
                <a:spcPct val="115000"/>
              </a:lnSpc>
              <a:spcBef>
                <a:spcPts val="0"/>
              </a:spcBef>
              <a:spcAft>
                <a:spcPts val="0"/>
              </a:spcAft>
              <a:buClr>
                <a:srgbClr val="11FFFF"/>
              </a:buClr>
              <a:buSzPts val="1200"/>
              <a:buNone/>
            </a:pPr>
            <a:r>
              <a:t/>
            </a:r>
            <a:endParaRPr sz="1200">
              <a:solidFill>
                <a:schemeClr val="lt1"/>
              </a:solidFill>
              <a:latin typeface="Abel"/>
              <a:ea typeface="Abel"/>
              <a:cs typeface="Abel"/>
              <a:sym typeface="Abel"/>
            </a:endParaRPr>
          </a:p>
          <a:p>
            <a:pPr indent="-215900" lvl="0" marL="241300" rtl="0" algn="l">
              <a:lnSpc>
                <a:spcPct val="115000"/>
              </a:lnSpc>
              <a:spcBef>
                <a:spcPts val="0"/>
              </a:spcBef>
              <a:spcAft>
                <a:spcPts val="0"/>
              </a:spcAft>
              <a:buClr>
                <a:srgbClr val="11FFFF"/>
              </a:buClr>
              <a:buSzPts val="1400"/>
              <a:buFont typeface="Abel"/>
              <a:buChar char="◂"/>
            </a:pPr>
            <a:r>
              <a:rPr lang="en-US" sz="1200">
                <a:solidFill>
                  <a:schemeClr val="lt1"/>
                </a:solidFill>
                <a:latin typeface="Abel"/>
                <a:ea typeface="Abel"/>
                <a:cs typeface="Abel"/>
                <a:sym typeface="Abel"/>
              </a:rPr>
              <a:t>Based on genre, platforms and market, predict the sales of a game</a:t>
            </a:r>
            <a:endParaRPr sz="1200">
              <a:latin typeface="Abel"/>
              <a:ea typeface="Abel"/>
              <a:cs typeface="Abel"/>
              <a:sym typeface="Abel"/>
            </a:endParaRPr>
          </a:p>
          <a:p>
            <a:pPr indent="-127000" lvl="0" marL="241300" rtl="0" algn="l">
              <a:lnSpc>
                <a:spcPct val="115000"/>
              </a:lnSpc>
              <a:spcBef>
                <a:spcPts val="0"/>
              </a:spcBef>
              <a:spcAft>
                <a:spcPts val="0"/>
              </a:spcAft>
              <a:buClr>
                <a:srgbClr val="11FFFF"/>
              </a:buClr>
              <a:buSzPts val="1200"/>
              <a:buFont typeface="Roboto Slab"/>
              <a:buNone/>
            </a:pPr>
            <a:r>
              <a:t/>
            </a:r>
            <a:endParaRPr sz="1200">
              <a:solidFill>
                <a:schemeClr val="lt1"/>
              </a:solidFill>
              <a:latin typeface="Abel"/>
              <a:ea typeface="Abel"/>
              <a:cs typeface="Abel"/>
              <a:sym typeface="Abel"/>
            </a:endParaRPr>
          </a:p>
          <a:p>
            <a:pPr indent="-127000" lvl="0" marL="241300" rtl="0" algn="l">
              <a:lnSpc>
                <a:spcPct val="115000"/>
              </a:lnSpc>
              <a:spcBef>
                <a:spcPts val="0"/>
              </a:spcBef>
              <a:spcAft>
                <a:spcPts val="0"/>
              </a:spcAft>
              <a:buClr>
                <a:srgbClr val="11FFFF"/>
              </a:buClr>
              <a:buSzPts val="1200"/>
              <a:buFont typeface="Roboto Slab"/>
              <a:buNone/>
            </a:pPr>
            <a:r>
              <a:t/>
            </a:r>
            <a:endParaRPr sz="1200">
              <a:latin typeface="Abel"/>
              <a:ea typeface="Abel"/>
              <a:cs typeface="Abel"/>
              <a:sym typeface="Abel"/>
            </a:endParaRPr>
          </a:p>
        </p:txBody>
      </p:sp>
      <p:sp>
        <p:nvSpPr>
          <p:cNvPr id="589" name="Google Shape;589;p5"/>
          <p:cNvSpPr/>
          <p:nvPr/>
        </p:nvSpPr>
        <p:spPr>
          <a:xfrm rot="5400000">
            <a:off x="1223630" y="36582"/>
            <a:ext cx="6696740" cy="423876"/>
          </a:xfrm>
          <a:custGeom>
            <a:rect b="b" l="l" r="r" t="t"/>
            <a:pathLst>
              <a:path extrusionOk="0" h="6785" w="107195">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
          <p:cNvSpPr txBox="1"/>
          <p:nvPr>
            <p:ph type="ctrTitle"/>
          </p:nvPr>
        </p:nvSpPr>
        <p:spPr>
          <a:xfrm>
            <a:off x="6029025" y="257555"/>
            <a:ext cx="2303700" cy="101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BUSINESS GOAL</a:t>
            </a:r>
            <a:endParaRPr/>
          </a:p>
        </p:txBody>
      </p:sp>
      <p:sp>
        <p:nvSpPr>
          <p:cNvPr id="591" name="Google Shape;591;p5"/>
          <p:cNvSpPr/>
          <p:nvPr/>
        </p:nvSpPr>
        <p:spPr>
          <a:xfrm>
            <a:off x="4317650" y="3596900"/>
            <a:ext cx="87000" cy="87000"/>
          </a:xfrm>
          <a:prstGeom prst="rect">
            <a:avLst/>
          </a:prstGeom>
          <a:no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
          <p:cNvSpPr txBox="1"/>
          <p:nvPr/>
        </p:nvSpPr>
        <p:spPr>
          <a:xfrm>
            <a:off x="1483808" y="257555"/>
            <a:ext cx="2303700" cy="1017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Teko"/>
              <a:buNone/>
            </a:pPr>
            <a:r>
              <a:rPr b="0" i="0" lang="en-US" sz="2400" u="none" cap="none" strike="noStrike">
                <a:solidFill>
                  <a:schemeClr val="lt1"/>
                </a:solidFill>
                <a:latin typeface="Teko"/>
                <a:ea typeface="Teko"/>
                <a:cs typeface="Teko"/>
                <a:sym typeface="Teko"/>
              </a:rPr>
              <a:t>PROBLEM</a:t>
            </a:r>
            <a:endParaRPr b="0" i="0" sz="1400" u="none" cap="none" strike="noStrike">
              <a:solidFill>
                <a:srgbClr val="000000"/>
              </a:solidFill>
              <a:latin typeface="Arial"/>
              <a:ea typeface="Arial"/>
              <a:cs typeface="Arial"/>
              <a:sym typeface="Arial"/>
            </a:endParaRPr>
          </a:p>
        </p:txBody>
      </p:sp>
      <p:sp>
        <p:nvSpPr>
          <p:cNvPr id="593" name="Google Shape;593;p5"/>
          <p:cNvSpPr txBox="1"/>
          <p:nvPr/>
        </p:nvSpPr>
        <p:spPr>
          <a:xfrm>
            <a:off x="5054407" y="1327201"/>
            <a:ext cx="2949600" cy="248909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chemeClr val="dk1"/>
              </a:buClr>
              <a:buSzPts val="1100"/>
              <a:buFont typeface="Arial"/>
              <a:buNone/>
            </a:pPr>
            <a:r>
              <a:t/>
            </a:r>
            <a:endParaRPr i="0" sz="1200" u="none" cap="none" strike="noStrike">
              <a:solidFill>
                <a:schemeClr val="lt1"/>
              </a:solidFill>
              <a:latin typeface="Abel"/>
              <a:ea typeface="Abel"/>
              <a:cs typeface="Abel"/>
              <a:sym typeface="Abel"/>
            </a:endParaRPr>
          </a:p>
          <a:p>
            <a:pPr indent="-215900" lvl="0" marL="241300" marR="0" rtl="0" algn="l">
              <a:lnSpc>
                <a:spcPct val="115000"/>
              </a:lnSpc>
              <a:spcBef>
                <a:spcPts val="300"/>
              </a:spcBef>
              <a:spcAft>
                <a:spcPts val="0"/>
              </a:spcAft>
              <a:buClr>
                <a:srgbClr val="11FFFF"/>
              </a:buClr>
              <a:buSzPts val="1400"/>
              <a:buFont typeface="Abel"/>
              <a:buChar char="◂"/>
            </a:pPr>
            <a:r>
              <a:rPr i="0" lang="en-US" sz="1200" u="none" cap="none" strike="noStrike">
                <a:solidFill>
                  <a:schemeClr val="lt1"/>
                </a:solidFill>
                <a:latin typeface="Abel"/>
                <a:ea typeface="Abel"/>
                <a:cs typeface="Abel"/>
                <a:sym typeface="Abel"/>
              </a:rPr>
              <a:t>Generate $ 100 million revenue in 5 years</a:t>
            </a:r>
            <a:endParaRPr i="0" sz="1600" u="none" cap="none" strike="noStrike">
              <a:solidFill>
                <a:srgbClr val="000000"/>
              </a:solidFill>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
          <p:cNvSpPr txBox="1"/>
          <p:nvPr>
            <p:ph idx="1" type="body"/>
          </p:nvPr>
        </p:nvSpPr>
        <p:spPr>
          <a:xfrm>
            <a:off x="518596" y="941019"/>
            <a:ext cx="6334149" cy="394629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t/>
            </a:r>
            <a:endParaRPr sz="1200">
              <a:latin typeface="Abel"/>
              <a:ea typeface="Abel"/>
              <a:cs typeface="Abel"/>
              <a:sym typeface="Abel"/>
            </a:endParaRPr>
          </a:p>
          <a:p>
            <a:pPr indent="-215900" lvl="0" marL="241300" rtl="0" algn="l">
              <a:lnSpc>
                <a:spcPct val="115000"/>
              </a:lnSpc>
              <a:spcBef>
                <a:spcPts val="300"/>
              </a:spcBef>
              <a:spcAft>
                <a:spcPts val="0"/>
              </a:spcAft>
              <a:buClr>
                <a:srgbClr val="11FFFF"/>
              </a:buClr>
              <a:buSzPts val="1400"/>
              <a:buFont typeface="Abel"/>
              <a:buChar char="◂"/>
            </a:pPr>
            <a:r>
              <a:rPr lang="en-US" sz="1200">
                <a:solidFill>
                  <a:schemeClr val="lt1"/>
                </a:solidFill>
                <a:latin typeface="Abel"/>
                <a:ea typeface="Abel"/>
                <a:cs typeface="Abel"/>
                <a:sym typeface="Abel"/>
              </a:rPr>
              <a:t>The dataset we will be using can be found at kaggle: </a:t>
            </a:r>
            <a:r>
              <a:rPr lang="en-US" sz="1200" u="sng">
                <a:solidFill>
                  <a:schemeClr val="lt1"/>
                </a:solidFill>
                <a:latin typeface="Abel"/>
                <a:ea typeface="Abel"/>
                <a:cs typeface="Abel"/>
                <a:sym typeface="Abel"/>
                <a:hlinkClick r:id="rId3">
                  <a:extLst>
                    <a:ext uri="{A12FA001-AC4F-418D-AE19-62706E023703}">
                      <ahyp:hlinkClr val="tx"/>
                    </a:ext>
                  </a:extLst>
                </a:hlinkClick>
              </a:rPr>
              <a:t>https://www.kaggle.com/gregorut/videogamesales</a:t>
            </a:r>
            <a:endParaRPr sz="1200">
              <a:solidFill>
                <a:schemeClr val="lt1"/>
              </a:solidFill>
              <a:latin typeface="Abel"/>
              <a:ea typeface="Abel"/>
              <a:cs typeface="Abel"/>
              <a:sym typeface="Abel"/>
            </a:endParaRPr>
          </a:p>
          <a:p>
            <a:pPr indent="0" lvl="0" marL="38100" rtl="0" algn="l">
              <a:lnSpc>
                <a:spcPct val="115000"/>
              </a:lnSpc>
              <a:spcBef>
                <a:spcPts val="300"/>
              </a:spcBef>
              <a:spcAft>
                <a:spcPts val="0"/>
              </a:spcAft>
              <a:buClr>
                <a:srgbClr val="11FFFF"/>
              </a:buClr>
              <a:buSzPts val="1200"/>
              <a:buNone/>
            </a:pPr>
            <a:r>
              <a:t/>
            </a:r>
            <a:endParaRPr sz="1200">
              <a:solidFill>
                <a:schemeClr val="lt1"/>
              </a:solidFill>
              <a:latin typeface="Abel"/>
              <a:ea typeface="Abel"/>
              <a:cs typeface="Abel"/>
              <a:sym typeface="Abel"/>
            </a:endParaRPr>
          </a:p>
          <a:p>
            <a:pPr indent="-215900" lvl="0" marL="241300" rtl="0" algn="l">
              <a:lnSpc>
                <a:spcPct val="115000"/>
              </a:lnSpc>
              <a:spcBef>
                <a:spcPts val="300"/>
              </a:spcBef>
              <a:spcAft>
                <a:spcPts val="0"/>
              </a:spcAft>
              <a:buClr>
                <a:srgbClr val="11FFFF"/>
              </a:buClr>
              <a:buSzPts val="1400"/>
              <a:buFont typeface="Abel"/>
              <a:buChar char="◂"/>
            </a:pPr>
            <a:r>
              <a:rPr lang="en-US" sz="1200">
                <a:solidFill>
                  <a:schemeClr val="lt1"/>
                </a:solidFill>
                <a:latin typeface="Abel"/>
                <a:ea typeface="Abel"/>
                <a:cs typeface="Abel"/>
                <a:sym typeface="Abel"/>
              </a:rPr>
              <a:t>The data consists of video games sales for pc, handhelds and consoles for games released from 1980 to 2015</a:t>
            </a:r>
            <a:endParaRPr sz="1200">
              <a:latin typeface="Abel"/>
              <a:ea typeface="Abel"/>
              <a:cs typeface="Abel"/>
              <a:sym typeface="Abel"/>
            </a:endParaRPr>
          </a:p>
          <a:p>
            <a:pPr indent="0" lvl="0" marL="38100" rtl="0" algn="l">
              <a:lnSpc>
                <a:spcPct val="115000"/>
              </a:lnSpc>
              <a:spcBef>
                <a:spcPts val="300"/>
              </a:spcBef>
              <a:spcAft>
                <a:spcPts val="0"/>
              </a:spcAft>
              <a:buClr>
                <a:srgbClr val="11FFFF"/>
              </a:buClr>
              <a:buSzPts val="1200"/>
              <a:buNone/>
            </a:pPr>
            <a:r>
              <a:t/>
            </a:r>
            <a:endParaRPr sz="1200">
              <a:solidFill>
                <a:schemeClr val="lt1"/>
              </a:solidFill>
              <a:latin typeface="Abel"/>
              <a:ea typeface="Abel"/>
              <a:cs typeface="Abel"/>
              <a:sym typeface="Abel"/>
            </a:endParaRPr>
          </a:p>
          <a:p>
            <a:pPr indent="-215900" lvl="0" marL="241300" rtl="0" algn="l">
              <a:lnSpc>
                <a:spcPct val="115000"/>
              </a:lnSpc>
              <a:spcBef>
                <a:spcPts val="300"/>
              </a:spcBef>
              <a:spcAft>
                <a:spcPts val="0"/>
              </a:spcAft>
              <a:buClr>
                <a:srgbClr val="11FFFF"/>
              </a:buClr>
              <a:buSzPts val="1400"/>
              <a:buFont typeface="Abel"/>
              <a:buChar char="◂"/>
            </a:pPr>
            <a:r>
              <a:rPr lang="en-US" sz="1200">
                <a:solidFill>
                  <a:schemeClr val="lt1"/>
                </a:solidFill>
                <a:latin typeface="Abel"/>
                <a:ea typeface="Abel"/>
                <a:cs typeface="Abel"/>
                <a:sym typeface="Abel"/>
              </a:rPr>
              <a:t>The target data will be global sales</a:t>
            </a:r>
            <a:endParaRPr sz="1200">
              <a:latin typeface="Abel"/>
              <a:ea typeface="Abel"/>
              <a:cs typeface="Abel"/>
              <a:sym typeface="Abel"/>
            </a:endParaRPr>
          </a:p>
          <a:p>
            <a:pPr indent="0" lvl="0" marL="38100" rtl="0" algn="l">
              <a:lnSpc>
                <a:spcPct val="115000"/>
              </a:lnSpc>
              <a:spcBef>
                <a:spcPts val="300"/>
              </a:spcBef>
              <a:spcAft>
                <a:spcPts val="0"/>
              </a:spcAft>
              <a:buClr>
                <a:srgbClr val="11FFFF"/>
              </a:buClr>
              <a:buSzPts val="1200"/>
              <a:buNone/>
            </a:pPr>
            <a:r>
              <a:t/>
            </a:r>
            <a:endParaRPr sz="1200">
              <a:solidFill>
                <a:schemeClr val="lt1"/>
              </a:solidFill>
              <a:latin typeface="Abel"/>
              <a:ea typeface="Abel"/>
              <a:cs typeface="Abel"/>
              <a:sym typeface="Abel"/>
            </a:endParaRPr>
          </a:p>
          <a:p>
            <a:pPr indent="-215900" lvl="0" marL="241300" rtl="0" algn="l">
              <a:lnSpc>
                <a:spcPct val="115000"/>
              </a:lnSpc>
              <a:spcBef>
                <a:spcPts val="300"/>
              </a:spcBef>
              <a:spcAft>
                <a:spcPts val="0"/>
              </a:spcAft>
              <a:buClr>
                <a:srgbClr val="11FFFF"/>
              </a:buClr>
              <a:buSzPts val="1400"/>
              <a:buFont typeface="Abel"/>
              <a:buChar char="◂"/>
            </a:pPr>
            <a:r>
              <a:rPr lang="en-US" sz="1200">
                <a:solidFill>
                  <a:schemeClr val="lt1"/>
                </a:solidFill>
                <a:latin typeface="Abel"/>
                <a:ea typeface="Abel"/>
                <a:cs typeface="Abel"/>
                <a:sym typeface="Abel"/>
              </a:rPr>
              <a:t>It includes the following features: Game Title, Year, genre, Platfo</a:t>
            </a:r>
            <a:r>
              <a:rPr lang="en-US" sz="1200">
                <a:latin typeface="Abel"/>
                <a:ea typeface="Abel"/>
                <a:cs typeface="Abel"/>
                <a:sym typeface="Abel"/>
              </a:rPr>
              <a:t>r</a:t>
            </a:r>
            <a:r>
              <a:rPr lang="en-US" sz="1200">
                <a:solidFill>
                  <a:schemeClr val="lt1"/>
                </a:solidFill>
                <a:latin typeface="Abel"/>
                <a:ea typeface="Abel"/>
                <a:cs typeface="Abel"/>
                <a:sym typeface="Abel"/>
              </a:rPr>
              <a:t>m, Publisher, Sales in NA, EUP, JPN, and Global</a:t>
            </a:r>
            <a:endParaRPr sz="1200">
              <a:latin typeface="Abel"/>
              <a:ea typeface="Abel"/>
              <a:cs typeface="Abel"/>
              <a:sym typeface="Abel"/>
            </a:endParaRPr>
          </a:p>
          <a:p>
            <a:pPr indent="0" lvl="0" marL="38100" rtl="0" algn="l">
              <a:lnSpc>
                <a:spcPct val="115000"/>
              </a:lnSpc>
              <a:spcBef>
                <a:spcPts val="300"/>
              </a:spcBef>
              <a:spcAft>
                <a:spcPts val="0"/>
              </a:spcAft>
              <a:buClr>
                <a:srgbClr val="11FFFF"/>
              </a:buClr>
              <a:buSzPts val="1200"/>
              <a:buNone/>
            </a:pPr>
            <a:r>
              <a:t/>
            </a:r>
            <a:endParaRPr sz="1200">
              <a:solidFill>
                <a:schemeClr val="lt1"/>
              </a:solidFill>
              <a:latin typeface="Abel"/>
              <a:ea typeface="Abel"/>
              <a:cs typeface="Abel"/>
              <a:sym typeface="Abel"/>
            </a:endParaRPr>
          </a:p>
          <a:p>
            <a:pPr indent="-215900" lvl="0" marL="241300" rtl="0" algn="l">
              <a:lnSpc>
                <a:spcPct val="115000"/>
              </a:lnSpc>
              <a:spcBef>
                <a:spcPts val="300"/>
              </a:spcBef>
              <a:spcAft>
                <a:spcPts val="0"/>
              </a:spcAft>
              <a:buClr>
                <a:srgbClr val="11FFFF"/>
              </a:buClr>
              <a:buSzPts val="1400"/>
              <a:buFont typeface="Abel"/>
              <a:buChar char="◂"/>
            </a:pPr>
            <a:r>
              <a:rPr lang="en-US" sz="1200">
                <a:solidFill>
                  <a:schemeClr val="lt1"/>
                </a:solidFill>
                <a:latin typeface="Abel"/>
                <a:ea typeface="Abel"/>
                <a:cs typeface="Abel"/>
                <a:sym typeface="Abel"/>
              </a:rPr>
              <a:t> We will also add some additional features such as years in market, platform manufacturer, platform type and year 1 sales</a:t>
            </a:r>
            <a:endParaRPr sz="1200">
              <a:latin typeface="Abel"/>
              <a:ea typeface="Abel"/>
              <a:cs typeface="Abel"/>
              <a:sym typeface="Abel"/>
            </a:endParaRPr>
          </a:p>
          <a:p>
            <a:pPr indent="0" lvl="0" marL="38100" rtl="0" algn="l">
              <a:lnSpc>
                <a:spcPct val="115000"/>
              </a:lnSpc>
              <a:spcBef>
                <a:spcPts val="300"/>
              </a:spcBef>
              <a:spcAft>
                <a:spcPts val="0"/>
              </a:spcAft>
              <a:buClr>
                <a:srgbClr val="11FFFF"/>
              </a:buClr>
              <a:buSzPts val="1200"/>
              <a:buNone/>
            </a:pPr>
            <a:r>
              <a:t/>
            </a:r>
            <a:endParaRPr sz="1200">
              <a:solidFill>
                <a:schemeClr val="lt1"/>
              </a:solidFill>
              <a:latin typeface="Abel"/>
              <a:ea typeface="Abel"/>
              <a:cs typeface="Abel"/>
              <a:sym typeface="Abel"/>
            </a:endParaRPr>
          </a:p>
          <a:p>
            <a:pPr indent="-215900" lvl="0" marL="241300" rtl="0" algn="l">
              <a:lnSpc>
                <a:spcPct val="115000"/>
              </a:lnSpc>
              <a:spcBef>
                <a:spcPts val="300"/>
              </a:spcBef>
              <a:spcAft>
                <a:spcPts val="0"/>
              </a:spcAft>
              <a:buClr>
                <a:srgbClr val="11FFFF"/>
              </a:buClr>
              <a:buSzPts val="1400"/>
              <a:buFont typeface="Abel"/>
              <a:buChar char="◂"/>
            </a:pPr>
            <a:r>
              <a:rPr lang="en-US" sz="1200">
                <a:solidFill>
                  <a:schemeClr val="lt1"/>
                </a:solidFill>
                <a:latin typeface="Abel"/>
                <a:ea typeface="Abel"/>
                <a:cs typeface="Abel"/>
                <a:sym typeface="Abel"/>
              </a:rPr>
              <a:t>The data includes close to 16,600 instances. The group plan to reduce the data to about 16,000 by removing some titles that were released from 2016 to 2020</a:t>
            </a:r>
            <a:endParaRPr sz="1200">
              <a:solidFill>
                <a:schemeClr val="lt1"/>
              </a:solidFill>
              <a:latin typeface="Abel"/>
              <a:ea typeface="Abel"/>
              <a:cs typeface="Abel"/>
              <a:sym typeface="Abel"/>
            </a:endParaRPr>
          </a:p>
          <a:p>
            <a:pPr indent="-127000" lvl="0" marL="241300" rtl="0" algn="l">
              <a:lnSpc>
                <a:spcPct val="115000"/>
              </a:lnSpc>
              <a:spcBef>
                <a:spcPts val="0"/>
              </a:spcBef>
              <a:spcAft>
                <a:spcPts val="0"/>
              </a:spcAft>
              <a:buClr>
                <a:srgbClr val="11FFFF"/>
              </a:buClr>
              <a:buSzPts val="1200"/>
              <a:buFont typeface="Roboto Slab"/>
              <a:buNone/>
            </a:pPr>
            <a:r>
              <a:t/>
            </a:r>
            <a:endParaRPr sz="1200">
              <a:solidFill>
                <a:schemeClr val="lt1"/>
              </a:solidFill>
              <a:latin typeface="Abel"/>
              <a:ea typeface="Abel"/>
              <a:cs typeface="Abel"/>
              <a:sym typeface="Abel"/>
            </a:endParaRPr>
          </a:p>
          <a:p>
            <a:pPr indent="-127000" lvl="0" marL="241300" rtl="0" algn="l">
              <a:lnSpc>
                <a:spcPct val="115000"/>
              </a:lnSpc>
              <a:spcBef>
                <a:spcPts val="0"/>
              </a:spcBef>
              <a:spcAft>
                <a:spcPts val="0"/>
              </a:spcAft>
              <a:buClr>
                <a:srgbClr val="11FFFF"/>
              </a:buClr>
              <a:buSzPts val="1200"/>
              <a:buFont typeface="Roboto Slab"/>
              <a:buNone/>
            </a:pPr>
            <a:r>
              <a:t/>
            </a:r>
            <a:endParaRPr sz="1200">
              <a:latin typeface="Abel"/>
              <a:ea typeface="Abel"/>
              <a:cs typeface="Abel"/>
              <a:sym typeface="Abel"/>
            </a:endParaRPr>
          </a:p>
        </p:txBody>
      </p:sp>
      <p:sp>
        <p:nvSpPr>
          <p:cNvPr id="599" name="Google Shape;599;p7"/>
          <p:cNvSpPr/>
          <p:nvPr/>
        </p:nvSpPr>
        <p:spPr>
          <a:xfrm rot="5400000">
            <a:off x="5333048" y="1728748"/>
            <a:ext cx="6696740" cy="423876"/>
          </a:xfrm>
          <a:custGeom>
            <a:rect b="b" l="l" r="r" t="t"/>
            <a:pathLst>
              <a:path extrusionOk="0" h="6785" w="107195">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7"/>
          <p:cNvSpPr txBox="1"/>
          <p:nvPr>
            <p:ph type="ctrTitle"/>
          </p:nvPr>
        </p:nvSpPr>
        <p:spPr>
          <a:xfrm>
            <a:off x="379425" y="-212679"/>
            <a:ext cx="5214300" cy="94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rgbClr val="F3F3F3"/>
                </a:solidFill>
              </a:rPr>
              <a:t>DATASET</a:t>
            </a:r>
            <a:endParaRPr>
              <a:solidFill>
                <a:srgbClr val="F3F3F3"/>
              </a:solidFill>
            </a:endParaRPr>
          </a:p>
        </p:txBody>
      </p:sp>
      <p:cxnSp>
        <p:nvCxnSpPr>
          <p:cNvPr id="601" name="Google Shape;601;p7"/>
          <p:cNvCxnSpPr/>
          <p:nvPr/>
        </p:nvCxnSpPr>
        <p:spPr>
          <a:xfrm>
            <a:off x="0" y="711327"/>
            <a:ext cx="2392500" cy="600"/>
          </a:xfrm>
          <a:prstGeom prst="straightConnector1">
            <a:avLst/>
          </a:prstGeom>
          <a:noFill/>
          <a:ln cap="flat" cmpd="sng" w="28575">
            <a:solidFill>
              <a:srgbClr val="31EAFE"/>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g915babf42c_0_127"/>
          <p:cNvGrpSpPr/>
          <p:nvPr/>
        </p:nvGrpSpPr>
        <p:grpSpPr>
          <a:xfrm>
            <a:off x="2686812" y="1287852"/>
            <a:ext cx="3686768" cy="1986186"/>
            <a:chOff x="751575" y="1144325"/>
            <a:chExt cx="6340100" cy="3415625"/>
          </a:xfrm>
        </p:grpSpPr>
        <p:sp>
          <p:nvSpPr>
            <p:cNvPr id="607" name="Google Shape;607;g915babf42c_0_127"/>
            <p:cNvSpPr/>
            <p:nvPr/>
          </p:nvSpPr>
          <p:spPr>
            <a:xfrm>
              <a:off x="751575" y="1660150"/>
              <a:ext cx="1031700" cy="893300"/>
            </a:xfrm>
            <a:custGeom>
              <a:rect b="b" l="l" r="r" t="t"/>
              <a:pathLst>
                <a:path extrusionOk="0" fill="none" h="35732" w="41268">
                  <a:moveTo>
                    <a:pt x="30957" y="1"/>
                  </a:moveTo>
                  <a:lnTo>
                    <a:pt x="10323" y="1"/>
                  </a:lnTo>
                  <a:lnTo>
                    <a:pt x="0" y="17872"/>
                  </a:lnTo>
                  <a:lnTo>
                    <a:pt x="10323" y="35731"/>
                  </a:lnTo>
                  <a:lnTo>
                    <a:pt x="30957" y="35731"/>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915babf42c_0_127"/>
            <p:cNvSpPr/>
            <p:nvPr/>
          </p:nvSpPr>
          <p:spPr>
            <a:xfrm>
              <a:off x="4276725" y="1660150"/>
              <a:ext cx="1031700" cy="893300"/>
            </a:xfrm>
            <a:custGeom>
              <a:rect b="b" l="l" r="r" t="t"/>
              <a:pathLst>
                <a:path extrusionOk="0" fill="none" h="35732" w="41268">
                  <a:moveTo>
                    <a:pt x="30944" y="1"/>
                  </a:moveTo>
                  <a:lnTo>
                    <a:pt x="10311" y="1"/>
                  </a:lnTo>
                  <a:lnTo>
                    <a:pt x="0" y="17872"/>
                  </a:lnTo>
                  <a:lnTo>
                    <a:pt x="10311" y="35731"/>
                  </a:lnTo>
                  <a:lnTo>
                    <a:pt x="30944" y="35731"/>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915babf42c_0_127"/>
            <p:cNvSpPr/>
            <p:nvPr/>
          </p:nvSpPr>
          <p:spPr>
            <a:xfrm>
              <a:off x="1632925" y="2169450"/>
              <a:ext cx="1031700" cy="893275"/>
            </a:xfrm>
            <a:custGeom>
              <a:rect b="b" l="l" r="r" t="t"/>
              <a:pathLst>
                <a:path extrusionOk="0" fill="none" h="35731" w="41268">
                  <a:moveTo>
                    <a:pt x="30945" y="0"/>
                  </a:moveTo>
                  <a:lnTo>
                    <a:pt x="10312" y="0"/>
                  </a:lnTo>
                  <a:lnTo>
                    <a:pt x="1" y="17860"/>
                  </a:lnTo>
                  <a:lnTo>
                    <a:pt x="10312" y="35731"/>
                  </a:lnTo>
                  <a:lnTo>
                    <a:pt x="30945" y="35731"/>
                  </a:lnTo>
                  <a:lnTo>
                    <a:pt x="41268" y="17860"/>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915babf42c_0_127"/>
            <p:cNvSpPr/>
            <p:nvPr/>
          </p:nvSpPr>
          <p:spPr>
            <a:xfrm>
              <a:off x="1633825" y="1144325"/>
              <a:ext cx="1031400" cy="893275"/>
            </a:xfrm>
            <a:custGeom>
              <a:rect b="b" l="l" r="r" t="t"/>
              <a:pathLst>
                <a:path extrusionOk="0" fill="none" h="35731" w="41256">
                  <a:moveTo>
                    <a:pt x="30945" y="0"/>
                  </a:moveTo>
                  <a:lnTo>
                    <a:pt x="10311" y="0"/>
                  </a:lnTo>
                  <a:lnTo>
                    <a:pt x="0" y="17871"/>
                  </a:lnTo>
                  <a:lnTo>
                    <a:pt x="10311" y="35731"/>
                  </a:lnTo>
                  <a:lnTo>
                    <a:pt x="30945" y="35731"/>
                  </a:lnTo>
                  <a:lnTo>
                    <a:pt x="41256"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915babf42c_0_127"/>
            <p:cNvSpPr/>
            <p:nvPr/>
          </p:nvSpPr>
          <p:spPr>
            <a:xfrm>
              <a:off x="2515175" y="1660150"/>
              <a:ext cx="1031700" cy="893300"/>
            </a:xfrm>
            <a:custGeom>
              <a:rect b="b" l="l" r="r" t="t"/>
              <a:pathLst>
                <a:path extrusionOk="0" fill="none" h="35732" w="41268">
                  <a:moveTo>
                    <a:pt x="30957" y="1"/>
                  </a:moveTo>
                  <a:lnTo>
                    <a:pt x="10324" y="1"/>
                  </a:lnTo>
                  <a:lnTo>
                    <a:pt x="1" y="17872"/>
                  </a:lnTo>
                  <a:lnTo>
                    <a:pt x="10324" y="35731"/>
                  </a:lnTo>
                  <a:lnTo>
                    <a:pt x="30957" y="35731"/>
                  </a:lnTo>
                  <a:lnTo>
                    <a:pt x="41268"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915babf42c_0_127"/>
            <p:cNvSpPr/>
            <p:nvPr/>
          </p:nvSpPr>
          <p:spPr>
            <a:xfrm>
              <a:off x="3396550" y="2169450"/>
              <a:ext cx="1031700" cy="893275"/>
            </a:xfrm>
            <a:custGeom>
              <a:rect b="b" l="l" r="r" t="t"/>
              <a:pathLst>
                <a:path extrusionOk="0" fill="none" h="35731" w="41268">
                  <a:moveTo>
                    <a:pt x="30945" y="0"/>
                  </a:moveTo>
                  <a:lnTo>
                    <a:pt x="10323" y="0"/>
                  </a:lnTo>
                  <a:lnTo>
                    <a:pt x="0" y="17860"/>
                  </a:lnTo>
                  <a:lnTo>
                    <a:pt x="10323" y="35731"/>
                  </a:lnTo>
                  <a:lnTo>
                    <a:pt x="30945" y="35731"/>
                  </a:lnTo>
                  <a:lnTo>
                    <a:pt x="41267" y="17860"/>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915babf42c_0_127"/>
            <p:cNvSpPr/>
            <p:nvPr/>
          </p:nvSpPr>
          <p:spPr>
            <a:xfrm>
              <a:off x="3397425" y="1144325"/>
              <a:ext cx="1031425" cy="893275"/>
            </a:xfrm>
            <a:custGeom>
              <a:rect b="b" l="l" r="r" t="t"/>
              <a:pathLst>
                <a:path extrusionOk="0" fill="none" h="35731" w="41257">
                  <a:moveTo>
                    <a:pt x="30945" y="0"/>
                  </a:moveTo>
                  <a:lnTo>
                    <a:pt x="10312" y="0"/>
                  </a:lnTo>
                  <a:lnTo>
                    <a:pt x="1" y="17871"/>
                  </a:lnTo>
                  <a:lnTo>
                    <a:pt x="10312" y="35731"/>
                  </a:lnTo>
                  <a:lnTo>
                    <a:pt x="30945" y="35731"/>
                  </a:lnTo>
                  <a:lnTo>
                    <a:pt x="41256"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915babf42c_0_127"/>
            <p:cNvSpPr/>
            <p:nvPr/>
          </p:nvSpPr>
          <p:spPr>
            <a:xfrm>
              <a:off x="6059975" y="2696000"/>
              <a:ext cx="1031700" cy="893575"/>
            </a:xfrm>
            <a:custGeom>
              <a:rect b="b" l="l" r="r" t="t"/>
              <a:pathLst>
                <a:path extrusionOk="0" fill="none" h="35743" w="41268">
                  <a:moveTo>
                    <a:pt x="30957" y="0"/>
                  </a:moveTo>
                  <a:lnTo>
                    <a:pt x="10323" y="0"/>
                  </a:lnTo>
                  <a:lnTo>
                    <a:pt x="0" y="17872"/>
                  </a:lnTo>
                  <a:lnTo>
                    <a:pt x="10323" y="35743"/>
                  </a:lnTo>
                  <a:lnTo>
                    <a:pt x="30957"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915babf42c_0_127"/>
            <p:cNvSpPr/>
            <p:nvPr/>
          </p:nvSpPr>
          <p:spPr>
            <a:xfrm>
              <a:off x="4298750" y="2696000"/>
              <a:ext cx="1031700" cy="893575"/>
            </a:xfrm>
            <a:custGeom>
              <a:rect b="b" l="l" r="r" t="t"/>
              <a:pathLst>
                <a:path extrusionOk="0" fill="none" h="35743" w="41268">
                  <a:moveTo>
                    <a:pt x="30944" y="0"/>
                  </a:moveTo>
                  <a:lnTo>
                    <a:pt x="10311" y="0"/>
                  </a:lnTo>
                  <a:lnTo>
                    <a:pt x="0" y="17872"/>
                  </a:lnTo>
                  <a:lnTo>
                    <a:pt x="10311" y="35743"/>
                  </a:lnTo>
                  <a:lnTo>
                    <a:pt x="30944"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915babf42c_0_127"/>
            <p:cNvSpPr/>
            <p:nvPr/>
          </p:nvSpPr>
          <p:spPr>
            <a:xfrm>
              <a:off x="5179800" y="3205275"/>
              <a:ext cx="1031700" cy="893300"/>
            </a:xfrm>
            <a:custGeom>
              <a:rect b="b" l="l" r="r" t="t"/>
              <a:pathLst>
                <a:path extrusionOk="0" fill="none" h="35732" w="41268">
                  <a:moveTo>
                    <a:pt x="30957" y="1"/>
                  </a:moveTo>
                  <a:lnTo>
                    <a:pt x="10323" y="1"/>
                  </a:lnTo>
                  <a:lnTo>
                    <a:pt x="1" y="17872"/>
                  </a:lnTo>
                  <a:lnTo>
                    <a:pt x="10323" y="35732"/>
                  </a:lnTo>
                  <a:lnTo>
                    <a:pt x="30957" y="35732"/>
                  </a:lnTo>
                  <a:lnTo>
                    <a:pt x="41268"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915babf42c_0_127"/>
            <p:cNvSpPr/>
            <p:nvPr/>
          </p:nvSpPr>
          <p:spPr>
            <a:xfrm>
              <a:off x="5180700" y="2180150"/>
              <a:ext cx="1031700" cy="893600"/>
            </a:xfrm>
            <a:custGeom>
              <a:rect b="b" l="l" r="r" t="t"/>
              <a:pathLst>
                <a:path extrusionOk="0" fill="none" h="35744" w="41268">
                  <a:moveTo>
                    <a:pt x="30945" y="1"/>
                  </a:moveTo>
                  <a:lnTo>
                    <a:pt x="10323" y="1"/>
                  </a:lnTo>
                  <a:lnTo>
                    <a:pt x="0" y="17872"/>
                  </a:lnTo>
                  <a:lnTo>
                    <a:pt x="10323" y="35743"/>
                  </a:lnTo>
                  <a:lnTo>
                    <a:pt x="30945"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915babf42c_0_127"/>
            <p:cNvSpPr/>
            <p:nvPr/>
          </p:nvSpPr>
          <p:spPr>
            <a:xfrm>
              <a:off x="3395950" y="3157375"/>
              <a:ext cx="1031700" cy="893575"/>
            </a:xfrm>
            <a:custGeom>
              <a:rect b="b" l="l" r="r" t="t"/>
              <a:pathLst>
                <a:path extrusionOk="0" fill="none" h="35743" w="41268">
                  <a:moveTo>
                    <a:pt x="30945" y="0"/>
                  </a:moveTo>
                  <a:lnTo>
                    <a:pt x="10323" y="0"/>
                  </a:lnTo>
                  <a:lnTo>
                    <a:pt x="0" y="17871"/>
                  </a:lnTo>
                  <a:lnTo>
                    <a:pt x="10323" y="35743"/>
                  </a:lnTo>
                  <a:lnTo>
                    <a:pt x="30945" y="35743"/>
                  </a:lnTo>
                  <a:lnTo>
                    <a:pt x="41267"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915babf42c_0_127"/>
            <p:cNvSpPr/>
            <p:nvPr/>
          </p:nvSpPr>
          <p:spPr>
            <a:xfrm>
              <a:off x="1634725" y="3157375"/>
              <a:ext cx="1031400" cy="893575"/>
            </a:xfrm>
            <a:custGeom>
              <a:rect b="b" l="l" r="r" t="t"/>
              <a:pathLst>
                <a:path extrusionOk="0" fill="none" h="35743" w="41256">
                  <a:moveTo>
                    <a:pt x="30944" y="0"/>
                  </a:moveTo>
                  <a:lnTo>
                    <a:pt x="10311" y="0"/>
                  </a:lnTo>
                  <a:lnTo>
                    <a:pt x="0" y="17871"/>
                  </a:lnTo>
                  <a:lnTo>
                    <a:pt x="10311" y="35743"/>
                  </a:lnTo>
                  <a:lnTo>
                    <a:pt x="30944" y="35743"/>
                  </a:lnTo>
                  <a:lnTo>
                    <a:pt x="41255"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915babf42c_0_127"/>
            <p:cNvSpPr/>
            <p:nvPr/>
          </p:nvSpPr>
          <p:spPr>
            <a:xfrm>
              <a:off x="2515775" y="3666650"/>
              <a:ext cx="1031700" cy="893300"/>
            </a:xfrm>
            <a:custGeom>
              <a:rect b="b" l="l" r="r" t="t"/>
              <a:pathLst>
                <a:path extrusionOk="0" fill="none" h="35732" w="41268">
                  <a:moveTo>
                    <a:pt x="30957" y="1"/>
                  </a:moveTo>
                  <a:lnTo>
                    <a:pt x="10323" y="1"/>
                  </a:lnTo>
                  <a:lnTo>
                    <a:pt x="1" y="17872"/>
                  </a:lnTo>
                  <a:lnTo>
                    <a:pt x="10323" y="35731"/>
                  </a:lnTo>
                  <a:lnTo>
                    <a:pt x="30957" y="35731"/>
                  </a:lnTo>
                  <a:lnTo>
                    <a:pt x="41268"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915babf42c_0_127"/>
            <p:cNvSpPr/>
            <p:nvPr/>
          </p:nvSpPr>
          <p:spPr>
            <a:xfrm>
              <a:off x="2516675" y="2641525"/>
              <a:ext cx="1031700" cy="893600"/>
            </a:xfrm>
            <a:custGeom>
              <a:rect b="b" l="l" r="r" t="t"/>
              <a:pathLst>
                <a:path extrusionOk="0" fill="none" h="35744" w="41268">
                  <a:moveTo>
                    <a:pt x="30945" y="1"/>
                  </a:moveTo>
                  <a:lnTo>
                    <a:pt x="10311" y="1"/>
                  </a:lnTo>
                  <a:lnTo>
                    <a:pt x="0" y="17872"/>
                  </a:lnTo>
                  <a:lnTo>
                    <a:pt x="10311" y="35743"/>
                  </a:lnTo>
                  <a:lnTo>
                    <a:pt x="30945"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g915babf42c_0_127"/>
          <p:cNvSpPr txBox="1"/>
          <p:nvPr>
            <p:ph type="ctrTitle"/>
          </p:nvPr>
        </p:nvSpPr>
        <p:spPr>
          <a:xfrm>
            <a:off x="-768825" y="-215554"/>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solidFill>
                  <a:srgbClr val="F3F3F3"/>
                </a:solidFill>
              </a:rPr>
              <a:t>PRE-PROCESSING &amp; APPROACH</a:t>
            </a:r>
            <a:endParaRPr>
              <a:solidFill>
                <a:srgbClr val="F3F3F3"/>
              </a:solidFill>
            </a:endParaRPr>
          </a:p>
        </p:txBody>
      </p:sp>
      <p:sp>
        <p:nvSpPr>
          <p:cNvPr id="623" name="Google Shape;623;g915babf42c_0_127"/>
          <p:cNvSpPr txBox="1"/>
          <p:nvPr>
            <p:ph idx="4294967295" type="subTitle"/>
          </p:nvPr>
        </p:nvSpPr>
        <p:spPr>
          <a:xfrm>
            <a:off x="5806152" y="3595750"/>
            <a:ext cx="2405100" cy="690600"/>
          </a:xfrm>
          <a:prstGeom prst="rect">
            <a:avLst/>
          </a:prstGeom>
        </p:spPr>
        <p:txBody>
          <a:bodyPr anchorCtr="0" anchor="t" bIns="91425" lIns="91425" spcFirstLastPara="1" rIns="91425" wrap="square" tIns="91425">
            <a:noAutofit/>
          </a:bodyPr>
          <a:lstStyle/>
          <a:p>
            <a:pPr indent="-203200" lvl="0" marL="241300" rtl="0" algn="l">
              <a:spcBef>
                <a:spcPts val="300"/>
              </a:spcBef>
              <a:spcAft>
                <a:spcPts val="0"/>
              </a:spcAft>
              <a:buClr>
                <a:srgbClr val="31EAFE"/>
              </a:buClr>
              <a:buSzPts val="1200"/>
              <a:buFont typeface="Abel"/>
              <a:buChar char="◂"/>
            </a:pPr>
            <a:r>
              <a:rPr lang="en-US" sz="1000">
                <a:solidFill>
                  <a:srgbClr val="F3F3F3"/>
                </a:solidFill>
                <a:latin typeface="Abel"/>
                <a:ea typeface="Abel"/>
                <a:cs typeface="Abel"/>
                <a:sym typeface="Abel"/>
              </a:rPr>
              <a:t>We initially split the data into Train/Test (80%/20%), random state</a:t>
            </a:r>
            <a:endParaRPr sz="1000">
              <a:solidFill>
                <a:srgbClr val="F3F3F3"/>
              </a:solidFill>
              <a:latin typeface="Abel"/>
              <a:ea typeface="Abel"/>
              <a:cs typeface="Abel"/>
              <a:sym typeface="Abel"/>
            </a:endParaRPr>
          </a:p>
          <a:p>
            <a:pPr indent="-203200" lvl="0" marL="241300" rtl="0" algn="l">
              <a:spcBef>
                <a:spcPts val="300"/>
              </a:spcBef>
              <a:spcAft>
                <a:spcPts val="0"/>
              </a:spcAft>
              <a:buClr>
                <a:srgbClr val="31EAFE"/>
              </a:buClr>
              <a:buSzPts val="1200"/>
              <a:buFont typeface="Abel"/>
              <a:buChar char="◂"/>
            </a:pPr>
            <a:r>
              <a:rPr lang="en-US" sz="1000">
                <a:solidFill>
                  <a:srgbClr val="F3F3F3"/>
                </a:solidFill>
                <a:latin typeface="Abel"/>
                <a:ea typeface="Abel"/>
                <a:cs typeface="Abel"/>
                <a:sym typeface="Abel"/>
              </a:rPr>
              <a:t>Then split the Test data into Validation/Test (50%/50%), random state</a:t>
            </a:r>
            <a:endParaRPr sz="1000">
              <a:solidFill>
                <a:srgbClr val="F3F3F3"/>
              </a:solidFill>
              <a:latin typeface="Abel"/>
              <a:ea typeface="Abel"/>
              <a:cs typeface="Abel"/>
              <a:sym typeface="Abel"/>
            </a:endParaRPr>
          </a:p>
        </p:txBody>
      </p:sp>
      <p:sp>
        <p:nvSpPr>
          <p:cNvPr id="624" name="Google Shape;624;g915babf42c_0_127"/>
          <p:cNvSpPr txBox="1"/>
          <p:nvPr>
            <p:ph idx="4294967295" type="subTitle"/>
          </p:nvPr>
        </p:nvSpPr>
        <p:spPr>
          <a:xfrm>
            <a:off x="6453100" y="1460025"/>
            <a:ext cx="2405100" cy="690600"/>
          </a:xfrm>
          <a:prstGeom prst="rect">
            <a:avLst/>
          </a:prstGeom>
        </p:spPr>
        <p:txBody>
          <a:bodyPr anchorCtr="0" anchor="t" bIns="91425" lIns="91425" spcFirstLastPara="1" rIns="91425" wrap="square" tIns="91425">
            <a:noAutofit/>
          </a:bodyPr>
          <a:lstStyle/>
          <a:p>
            <a:pPr indent="-203200" lvl="0" marL="241300" rtl="0" algn="l">
              <a:spcBef>
                <a:spcPts val="300"/>
              </a:spcBef>
              <a:spcAft>
                <a:spcPts val="0"/>
              </a:spcAft>
              <a:buClr>
                <a:srgbClr val="31EAFE"/>
              </a:buClr>
              <a:buSzPts val="1200"/>
              <a:buFont typeface="Abel"/>
              <a:buChar char="◂"/>
            </a:pPr>
            <a:r>
              <a:rPr lang="en-US" sz="1000">
                <a:solidFill>
                  <a:srgbClr val="F3F3F3"/>
                </a:solidFill>
                <a:latin typeface="Abel"/>
                <a:ea typeface="Abel"/>
                <a:cs typeface="Abel"/>
                <a:sym typeface="Abel"/>
              </a:rPr>
              <a:t>We used MSE as the primary measure to evaluate our models, the lower the MSE/the better the model</a:t>
            </a:r>
            <a:endParaRPr sz="1000">
              <a:solidFill>
                <a:srgbClr val="F3F3F3"/>
              </a:solidFill>
              <a:latin typeface="Abel"/>
              <a:ea typeface="Abel"/>
              <a:cs typeface="Abel"/>
              <a:sym typeface="Abel"/>
            </a:endParaRPr>
          </a:p>
          <a:p>
            <a:pPr indent="-203200" lvl="0" marL="241300" rtl="0" algn="l">
              <a:spcBef>
                <a:spcPts val="300"/>
              </a:spcBef>
              <a:spcAft>
                <a:spcPts val="0"/>
              </a:spcAft>
              <a:buClr>
                <a:srgbClr val="31EAFE"/>
              </a:buClr>
              <a:buSzPts val="1200"/>
              <a:buFont typeface="Abel"/>
              <a:buChar char="◂"/>
            </a:pPr>
            <a:r>
              <a:rPr lang="en-US" sz="1000">
                <a:solidFill>
                  <a:srgbClr val="F3F3F3"/>
                </a:solidFill>
                <a:latin typeface="Abel"/>
                <a:ea typeface="Abel"/>
                <a:cs typeface="Abel"/>
                <a:sym typeface="Abel"/>
              </a:rPr>
              <a:t>Depending upon the task, we also incorporated RMSE, R-squared, Significant F, P-values, &amp; Accuracy</a:t>
            </a:r>
            <a:endParaRPr sz="1000">
              <a:solidFill>
                <a:srgbClr val="F3F3F3"/>
              </a:solidFill>
              <a:latin typeface="Abel"/>
              <a:ea typeface="Abel"/>
              <a:cs typeface="Abel"/>
              <a:sym typeface="Abel"/>
            </a:endParaRPr>
          </a:p>
          <a:p>
            <a:pPr indent="-127000" lvl="0" marL="241300" rtl="0" algn="l">
              <a:spcBef>
                <a:spcPts val="300"/>
              </a:spcBef>
              <a:spcAft>
                <a:spcPts val="0"/>
              </a:spcAft>
              <a:buClr>
                <a:srgbClr val="11FFFF"/>
              </a:buClr>
              <a:buSzPts val="1200"/>
              <a:buFont typeface="Roboto Slab"/>
              <a:buNone/>
            </a:pPr>
            <a:r>
              <a:t/>
            </a:r>
            <a:endParaRPr sz="1000">
              <a:solidFill>
                <a:srgbClr val="F3F3F3"/>
              </a:solidFill>
              <a:latin typeface="Abel"/>
              <a:ea typeface="Abel"/>
              <a:cs typeface="Abel"/>
              <a:sym typeface="Abel"/>
            </a:endParaRPr>
          </a:p>
          <a:p>
            <a:pPr indent="-127000" lvl="0" marL="241300" rtl="0" algn="l">
              <a:spcBef>
                <a:spcPts val="300"/>
              </a:spcBef>
              <a:spcAft>
                <a:spcPts val="0"/>
              </a:spcAft>
              <a:buClr>
                <a:srgbClr val="11FFFF"/>
              </a:buClr>
              <a:buSzPts val="1200"/>
              <a:buFont typeface="Roboto Slab"/>
              <a:buNone/>
            </a:pPr>
            <a:r>
              <a:t/>
            </a:r>
            <a:endParaRPr sz="1000">
              <a:solidFill>
                <a:srgbClr val="F3F3F3"/>
              </a:solidFill>
              <a:latin typeface="Abel"/>
              <a:ea typeface="Abel"/>
              <a:cs typeface="Abel"/>
              <a:sym typeface="Abel"/>
            </a:endParaRPr>
          </a:p>
          <a:p>
            <a:pPr indent="0" lvl="0" marL="0" rtl="0" algn="l">
              <a:spcBef>
                <a:spcPts val="0"/>
              </a:spcBef>
              <a:spcAft>
                <a:spcPts val="1600"/>
              </a:spcAft>
              <a:buClr>
                <a:schemeClr val="dk1"/>
              </a:buClr>
              <a:buSzPts val="1100"/>
              <a:buFont typeface="Arial"/>
              <a:buNone/>
            </a:pPr>
            <a:r>
              <a:t/>
            </a:r>
            <a:endParaRPr sz="1000">
              <a:solidFill>
                <a:srgbClr val="F3F3F3"/>
              </a:solidFill>
              <a:latin typeface="Abel"/>
              <a:ea typeface="Abel"/>
              <a:cs typeface="Abel"/>
              <a:sym typeface="Abel"/>
            </a:endParaRPr>
          </a:p>
        </p:txBody>
      </p:sp>
      <p:sp>
        <p:nvSpPr>
          <p:cNvPr id="625" name="Google Shape;625;g915babf42c_0_127"/>
          <p:cNvSpPr txBox="1"/>
          <p:nvPr/>
        </p:nvSpPr>
        <p:spPr>
          <a:xfrm>
            <a:off x="5806150" y="3283900"/>
            <a:ext cx="1982700" cy="495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a:solidFill>
                  <a:srgbClr val="F3F3F3"/>
                </a:solidFill>
                <a:latin typeface="Teko"/>
                <a:ea typeface="Teko"/>
                <a:cs typeface="Teko"/>
                <a:sym typeface="Teko"/>
              </a:rPr>
              <a:t>TRAIN , TEST &amp; VALIDATION DATA</a:t>
            </a:r>
            <a:endParaRPr>
              <a:solidFill>
                <a:srgbClr val="F3F3F3"/>
              </a:solidFill>
              <a:latin typeface="Teko"/>
              <a:ea typeface="Teko"/>
              <a:cs typeface="Teko"/>
              <a:sym typeface="Teko"/>
            </a:endParaRPr>
          </a:p>
        </p:txBody>
      </p:sp>
      <p:sp>
        <p:nvSpPr>
          <p:cNvPr id="626" name="Google Shape;626;g915babf42c_0_127"/>
          <p:cNvSpPr txBox="1"/>
          <p:nvPr/>
        </p:nvSpPr>
        <p:spPr>
          <a:xfrm>
            <a:off x="942956" y="2561252"/>
            <a:ext cx="1365900" cy="495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a:solidFill>
                  <a:srgbClr val="F3F3F3"/>
                </a:solidFill>
                <a:latin typeface="Teko"/>
                <a:ea typeface="Teko"/>
                <a:cs typeface="Teko"/>
                <a:sym typeface="Teko"/>
              </a:rPr>
              <a:t>DUMMY VARIABLES</a:t>
            </a:r>
            <a:endParaRPr>
              <a:solidFill>
                <a:srgbClr val="F3F3F3"/>
              </a:solidFill>
              <a:latin typeface="Teko"/>
              <a:ea typeface="Teko"/>
              <a:cs typeface="Teko"/>
              <a:sym typeface="Teko"/>
            </a:endParaRPr>
          </a:p>
        </p:txBody>
      </p:sp>
      <p:sp>
        <p:nvSpPr>
          <p:cNvPr id="627" name="Google Shape;627;g915babf42c_0_127"/>
          <p:cNvSpPr txBox="1"/>
          <p:nvPr/>
        </p:nvSpPr>
        <p:spPr>
          <a:xfrm>
            <a:off x="6453108" y="1115876"/>
            <a:ext cx="1365900" cy="495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a:solidFill>
                  <a:srgbClr val="F3F3F3"/>
                </a:solidFill>
                <a:latin typeface="Teko"/>
                <a:ea typeface="Teko"/>
                <a:cs typeface="Teko"/>
                <a:sym typeface="Teko"/>
              </a:rPr>
              <a:t>MEASUREMENT</a:t>
            </a:r>
            <a:endParaRPr>
              <a:solidFill>
                <a:srgbClr val="F3F3F3"/>
              </a:solidFill>
              <a:latin typeface="Teko"/>
              <a:ea typeface="Teko"/>
              <a:cs typeface="Teko"/>
              <a:sym typeface="Teko"/>
            </a:endParaRPr>
          </a:p>
        </p:txBody>
      </p:sp>
      <p:sp>
        <p:nvSpPr>
          <p:cNvPr id="628" name="Google Shape;628;g915babf42c_0_127"/>
          <p:cNvSpPr txBox="1"/>
          <p:nvPr/>
        </p:nvSpPr>
        <p:spPr>
          <a:xfrm>
            <a:off x="3517103" y="3360288"/>
            <a:ext cx="1365900" cy="495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a:solidFill>
                  <a:srgbClr val="F3F3F3"/>
                </a:solidFill>
                <a:latin typeface="Teko"/>
                <a:ea typeface="Teko"/>
                <a:cs typeface="Teko"/>
                <a:sym typeface="Teko"/>
              </a:rPr>
              <a:t>SCALING</a:t>
            </a:r>
            <a:endParaRPr>
              <a:solidFill>
                <a:srgbClr val="F3F3F3"/>
              </a:solidFill>
              <a:latin typeface="Teko"/>
              <a:ea typeface="Teko"/>
              <a:cs typeface="Teko"/>
              <a:sym typeface="Teko"/>
            </a:endParaRPr>
          </a:p>
        </p:txBody>
      </p:sp>
      <p:sp>
        <p:nvSpPr>
          <p:cNvPr id="629" name="Google Shape;629;g915babf42c_0_127"/>
          <p:cNvSpPr txBox="1"/>
          <p:nvPr>
            <p:ph idx="4294967295" type="subTitle"/>
          </p:nvPr>
        </p:nvSpPr>
        <p:spPr>
          <a:xfrm>
            <a:off x="2862200" y="3668500"/>
            <a:ext cx="2020800" cy="690600"/>
          </a:xfrm>
          <a:prstGeom prst="rect">
            <a:avLst/>
          </a:prstGeom>
        </p:spPr>
        <p:txBody>
          <a:bodyPr anchorCtr="0" anchor="t" bIns="91425" lIns="91425" spcFirstLastPara="1" rIns="91425" wrap="square" tIns="91425">
            <a:noAutofit/>
          </a:bodyPr>
          <a:lstStyle/>
          <a:p>
            <a:pPr indent="-203200" lvl="0" marL="241300" rtl="0" algn="r">
              <a:spcBef>
                <a:spcPts val="300"/>
              </a:spcBef>
              <a:spcAft>
                <a:spcPts val="0"/>
              </a:spcAft>
              <a:buClr>
                <a:srgbClr val="31EAFE"/>
              </a:buClr>
              <a:buSzPts val="1200"/>
              <a:buFont typeface="Abel"/>
              <a:buChar char="◂"/>
            </a:pPr>
            <a:r>
              <a:rPr lang="en-US" sz="1000">
                <a:solidFill>
                  <a:srgbClr val="F3F3F3"/>
                </a:solidFill>
                <a:latin typeface="Abel"/>
                <a:ea typeface="Abel"/>
                <a:cs typeface="Abel"/>
                <a:sym typeface="Abel"/>
              </a:rPr>
              <a:t>Most models were run without scaling because outliers are a critical part of the data set (the top-selling games are outliers) so we did not scale the data unless the model required it (such as SGDRegressor)</a:t>
            </a:r>
            <a:endParaRPr sz="1000">
              <a:solidFill>
                <a:srgbClr val="F3F3F3"/>
              </a:solidFill>
              <a:latin typeface="Abel"/>
              <a:ea typeface="Abel"/>
              <a:cs typeface="Abel"/>
              <a:sym typeface="Abel"/>
            </a:endParaRPr>
          </a:p>
        </p:txBody>
      </p:sp>
      <p:sp>
        <p:nvSpPr>
          <p:cNvPr id="630" name="Google Shape;630;g915babf42c_0_127"/>
          <p:cNvSpPr txBox="1"/>
          <p:nvPr>
            <p:ph idx="4294967295" type="subTitle"/>
          </p:nvPr>
        </p:nvSpPr>
        <p:spPr>
          <a:xfrm>
            <a:off x="228600" y="2882500"/>
            <a:ext cx="2080200" cy="690600"/>
          </a:xfrm>
          <a:prstGeom prst="rect">
            <a:avLst/>
          </a:prstGeom>
        </p:spPr>
        <p:txBody>
          <a:bodyPr anchorCtr="0" anchor="t" bIns="91425" lIns="91425" spcFirstLastPara="1" rIns="91425" wrap="square" tIns="91425">
            <a:noAutofit/>
          </a:bodyPr>
          <a:lstStyle/>
          <a:p>
            <a:pPr indent="-190500" lvl="1" marL="241300" rtl="0" algn="r">
              <a:spcBef>
                <a:spcPts val="300"/>
              </a:spcBef>
              <a:spcAft>
                <a:spcPts val="0"/>
              </a:spcAft>
              <a:buClr>
                <a:srgbClr val="31EAFE"/>
              </a:buClr>
              <a:buSzPts val="1000"/>
              <a:buFont typeface="Abel"/>
              <a:buChar char="◂"/>
            </a:pPr>
            <a:r>
              <a:rPr lang="en-US" sz="1000">
                <a:solidFill>
                  <a:srgbClr val="F3F3F3"/>
                </a:solidFill>
                <a:latin typeface="Abel"/>
                <a:ea typeface="Abel"/>
                <a:cs typeface="Abel"/>
                <a:sym typeface="Abel"/>
              </a:rPr>
              <a:t>Several variables needed to be converted to Dummy Variables because they were nominal/categorical</a:t>
            </a:r>
            <a:endParaRPr sz="1000">
              <a:solidFill>
                <a:srgbClr val="F3F3F3"/>
              </a:solidFill>
              <a:latin typeface="Abel"/>
              <a:ea typeface="Abel"/>
              <a:cs typeface="Abel"/>
              <a:sym typeface="Abel"/>
            </a:endParaRPr>
          </a:p>
          <a:p>
            <a:pPr indent="-190500" lvl="1" marL="241300" rtl="0" algn="r">
              <a:spcBef>
                <a:spcPts val="300"/>
              </a:spcBef>
              <a:spcAft>
                <a:spcPts val="0"/>
              </a:spcAft>
              <a:buClr>
                <a:srgbClr val="31EAFE"/>
              </a:buClr>
              <a:buSzPts val="1000"/>
              <a:buFont typeface="Abel"/>
              <a:buChar char="◂"/>
            </a:pPr>
            <a:r>
              <a:rPr lang="en-US" sz="1000">
                <a:solidFill>
                  <a:srgbClr val="F3F3F3"/>
                </a:solidFill>
                <a:latin typeface="Abel"/>
                <a:ea typeface="Abel"/>
                <a:cs typeface="Abel"/>
                <a:sym typeface="Abel"/>
              </a:rPr>
              <a:t>The variables converted to Dummy Variables were:  Genre, Platform Type, &amp; First-Party</a:t>
            </a:r>
            <a:endParaRPr sz="1000">
              <a:solidFill>
                <a:srgbClr val="F3F3F3"/>
              </a:solidFill>
              <a:latin typeface="Abel"/>
              <a:ea typeface="Abel"/>
              <a:cs typeface="Abel"/>
              <a:sym typeface="Abel"/>
            </a:endParaRPr>
          </a:p>
          <a:p>
            <a:pPr indent="-190500" lvl="1" marL="241300" rtl="0" algn="r">
              <a:spcBef>
                <a:spcPts val="300"/>
              </a:spcBef>
              <a:spcAft>
                <a:spcPts val="0"/>
              </a:spcAft>
              <a:buClr>
                <a:srgbClr val="31EAFE"/>
              </a:buClr>
              <a:buSzPts val="1000"/>
              <a:buFont typeface="Abel"/>
              <a:buChar char="◂"/>
            </a:pPr>
            <a:r>
              <a:rPr lang="en-US" sz="1000">
                <a:solidFill>
                  <a:srgbClr val="F3F3F3"/>
                </a:solidFill>
                <a:latin typeface="Abel"/>
                <a:ea typeface="Abel"/>
                <a:cs typeface="Abel"/>
                <a:sym typeface="Abel"/>
              </a:rPr>
              <a:t>Did not include dummy variables for segments no longer in the market (Atari, SEGA, Other)</a:t>
            </a:r>
            <a:endParaRPr sz="1000">
              <a:solidFill>
                <a:srgbClr val="F3F3F3"/>
              </a:solidFill>
              <a:latin typeface="Abel"/>
              <a:ea typeface="Abel"/>
              <a:cs typeface="Abel"/>
              <a:sym typeface="Abel"/>
            </a:endParaRPr>
          </a:p>
          <a:p>
            <a:pPr indent="-190500" lvl="1" marL="241300" rtl="0" algn="r">
              <a:spcBef>
                <a:spcPts val="300"/>
              </a:spcBef>
              <a:spcAft>
                <a:spcPts val="0"/>
              </a:spcAft>
              <a:buClr>
                <a:srgbClr val="31EAFE"/>
              </a:buClr>
              <a:buSzPts val="1000"/>
              <a:buFont typeface="Abel"/>
              <a:buChar char="◂"/>
            </a:pPr>
            <a:r>
              <a:rPr lang="en-US" sz="1000">
                <a:solidFill>
                  <a:srgbClr val="F3F3F3"/>
                </a:solidFill>
                <a:latin typeface="Abel"/>
                <a:ea typeface="Abel"/>
                <a:cs typeface="Abel"/>
                <a:sym typeface="Abel"/>
              </a:rPr>
              <a:t>We used get-dummies</a:t>
            </a:r>
            <a:endParaRPr sz="1000">
              <a:solidFill>
                <a:srgbClr val="F3F3F3"/>
              </a:solidFill>
              <a:latin typeface="Abel"/>
              <a:ea typeface="Abel"/>
              <a:cs typeface="Abel"/>
              <a:sym typeface="Abel"/>
            </a:endParaRPr>
          </a:p>
        </p:txBody>
      </p:sp>
      <p:cxnSp>
        <p:nvCxnSpPr>
          <p:cNvPr id="631" name="Google Shape;631;g915babf42c_0_127"/>
          <p:cNvCxnSpPr/>
          <p:nvPr/>
        </p:nvCxnSpPr>
        <p:spPr>
          <a:xfrm>
            <a:off x="3500450" y="2724150"/>
            <a:ext cx="527700" cy="346200"/>
          </a:xfrm>
          <a:prstGeom prst="straightConnector1">
            <a:avLst/>
          </a:prstGeom>
          <a:noFill/>
          <a:ln cap="flat" cmpd="sng" w="9525">
            <a:solidFill>
              <a:schemeClr val="lt1"/>
            </a:solidFill>
            <a:prstDash val="solid"/>
            <a:round/>
            <a:headEnd len="med" w="med" type="none"/>
            <a:tailEnd len="med" w="med" type="oval"/>
          </a:ln>
        </p:spPr>
      </p:cxnSp>
      <p:cxnSp>
        <p:nvCxnSpPr>
          <p:cNvPr id="632" name="Google Shape;632;g915babf42c_0_127"/>
          <p:cNvCxnSpPr/>
          <p:nvPr/>
        </p:nvCxnSpPr>
        <p:spPr>
          <a:xfrm flipH="1" rot="10800000">
            <a:off x="4036225" y="2748050"/>
            <a:ext cx="1535700" cy="293400"/>
          </a:xfrm>
          <a:prstGeom prst="straightConnector1">
            <a:avLst/>
          </a:prstGeom>
          <a:noFill/>
          <a:ln cap="flat" cmpd="sng" w="9525">
            <a:solidFill>
              <a:schemeClr val="lt1"/>
            </a:solidFill>
            <a:prstDash val="solid"/>
            <a:round/>
            <a:headEnd len="med" w="med" type="none"/>
            <a:tailEnd len="med" w="med" type="oval"/>
          </a:ln>
        </p:spPr>
      </p:cxnSp>
      <p:cxnSp>
        <p:nvCxnSpPr>
          <p:cNvPr id="633" name="Google Shape;633;g915babf42c_0_127"/>
          <p:cNvCxnSpPr/>
          <p:nvPr/>
        </p:nvCxnSpPr>
        <p:spPr>
          <a:xfrm rot="10800000">
            <a:off x="5029150" y="1824075"/>
            <a:ext cx="502500" cy="909600"/>
          </a:xfrm>
          <a:prstGeom prst="straightConnector1">
            <a:avLst/>
          </a:prstGeom>
          <a:noFill/>
          <a:ln cap="flat" cmpd="sng" w="9525">
            <a:solidFill>
              <a:schemeClr val="lt1"/>
            </a:solidFill>
            <a:prstDash val="solid"/>
            <a:round/>
            <a:headEnd len="med" w="med" type="none"/>
            <a:tailEnd len="med" w="med" type="oval"/>
          </a:ln>
        </p:spPr>
      </p:cxnSp>
      <p:cxnSp>
        <p:nvCxnSpPr>
          <p:cNvPr id="634" name="Google Shape;634;g915babf42c_0_127"/>
          <p:cNvCxnSpPr/>
          <p:nvPr/>
        </p:nvCxnSpPr>
        <p:spPr>
          <a:xfrm flipH="1" rot="10800000">
            <a:off x="5048850" y="1409850"/>
            <a:ext cx="1409100" cy="439200"/>
          </a:xfrm>
          <a:prstGeom prst="straightConnector1">
            <a:avLst/>
          </a:prstGeom>
          <a:noFill/>
          <a:ln cap="flat" cmpd="sng" w="9525">
            <a:solidFill>
              <a:schemeClr val="lt1"/>
            </a:solidFill>
            <a:prstDash val="solid"/>
            <a:round/>
            <a:headEnd len="med" w="med" type="none"/>
            <a:tailEnd len="med" w="med" type="oval"/>
          </a:ln>
        </p:spPr>
      </p:cxnSp>
      <p:cxnSp>
        <p:nvCxnSpPr>
          <p:cNvPr id="635" name="Google Shape;635;g915babf42c_0_127"/>
          <p:cNvCxnSpPr/>
          <p:nvPr/>
        </p:nvCxnSpPr>
        <p:spPr>
          <a:xfrm flipH="1">
            <a:off x="2390675" y="2705100"/>
            <a:ext cx="1119300" cy="162000"/>
          </a:xfrm>
          <a:prstGeom prst="straightConnector1">
            <a:avLst/>
          </a:prstGeom>
          <a:noFill/>
          <a:ln cap="flat" cmpd="sng" w="9525">
            <a:solidFill>
              <a:schemeClr val="lt1"/>
            </a:solidFill>
            <a:prstDash val="solid"/>
            <a:round/>
            <a:headEnd len="med" w="med" type="oval"/>
            <a:tailEnd len="med" w="med" type="oval"/>
          </a:ln>
        </p:spPr>
      </p:cxnSp>
      <p:cxnSp>
        <p:nvCxnSpPr>
          <p:cNvPr id="636" name="Google Shape;636;g915babf42c_0_127"/>
          <p:cNvCxnSpPr/>
          <p:nvPr/>
        </p:nvCxnSpPr>
        <p:spPr>
          <a:xfrm>
            <a:off x="4012400" y="3071825"/>
            <a:ext cx="531000" cy="357300"/>
          </a:xfrm>
          <a:prstGeom prst="straightConnector1">
            <a:avLst/>
          </a:prstGeom>
          <a:noFill/>
          <a:ln cap="flat" cmpd="sng" w="9525">
            <a:solidFill>
              <a:schemeClr val="lt1"/>
            </a:solidFill>
            <a:prstDash val="solid"/>
            <a:round/>
            <a:headEnd len="med" w="med" type="none"/>
            <a:tailEnd len="med" w="med" type="oval"/>
          </a:ln>
        </p:spPr>
      </p:cxnSp>
      <p:cxnSp>
        <p:nvCxnSpPr>
          <p:cNvPr id="637" name="Google Shape;637;g915babf42c_0_127"/>
          <p:cNvCxnSpPr>
            <a:endCxn id="625" idx="0"/>
          </p:cNvCxnSpPr>
          <p:nvPr/>
        </p:nvCxnSpPr>
        <p:spPr>
          <a:xfrm>
            <a:off x="5572000" y="2762200"/>
            <a:ext cx="1225500" cy="521700"/>
          </a:xfrm>
          <a:prstGeom prst="straightConnector1">
            <a:avLst/>
          </a:prstGeom>
          <a:noFill/>
          <a:ln cap="flat" cmpd="sng" w="9525">
            <a:solidFill>
              <a:schemeClr val="lt1"/>
            </a:solidFill>
            <a:prstDash val="solid"/>
            <a:round/>
            <a:headEnd len="med" w="med" type="none"/>
            <a:tailEnd len="med" w="med" type="oval"/>
          </a:ln>
        </p:spPr>
      </p:cxnSp>
      <p:cxnSp>
        <p:nvCxnSpPr>
          <p:cNvPr id="638" name="Google Shape;638;g915babf42c_0_127"/>
          <p:cNvCxnSpPr/>
          <p:nvPr/>
        </p:nvCxnSpPr>
        <p:spPr>
          <a:xfrm rot="10800000">
            <a:off x="1828850" y="1142900"/>
            <a:ext cx="1176300" cy="700200"/>
          </a:xfrm>
          <a:prstGeom prst="straightConnector1">
            <a:avLst/>
          </a:prstGeom>
          <a:noFill/>
          <a:ln cap="flat" cmpd="sng" w="9525">
            <a:solidFill>
              <a:schemeClr val="lt1"/>
            </a:solidFill>
            <a:prstDash val="solid"/>
            <a:round/>
            <a:headEnd len="med" w="med" type="oval"/>
            <a:tailEnd len="med" w="med" type="oval"/>
          </a:ln>
        </p:spPr>
      </p:cxnSp>
      <p:sp>
        <p:nvSpPr>
          <p:cNvPr id="639" name="Google Shape;639;g915babf42c_0_127"/>
          <p:cNvSpPr txBox="1"/>
          <p:nvPr/>
        </p:nvSpPr>
        <p:spPr>
          <a:xfrm>
            <a:off x="408368" y="810646"/>
            <a:ext cx="1365900" cy="495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a:solidFill>
                  <a:srgbClr val="F3F3F3"/>
                </a:solidFill>
                <a:latin typeface="Teko"/>
                <a:ea typeface="Teko"/>
                <a:cs typeface="Teko"/>
                <a:sym typeface="Teko"/>
              </a:rPr>
              <a:t>VARIABLES</a:t>
            </a:r>
            <a:endParaRPr>
              <a:solidFill>
                <a:srgbClr val="F3F3F3"/>
              </a:solidFill>
              <a:latin typeface="Teko"/>
              <a:ea typeface="Teko"/>
              <a:cs typeface="Teko"/>
              <a:sym typeface="Teko"/>
            </a:endParaRPr>
          </a:p>
        </p:txBody>
      </p:sp>
      <p:sp>
        <p:nvSpPr>
          <p:cNvPr id="640" name="Google Shape;640;g915babf42c_0_127"/>
          <p:cNvSpPr txBox="1"/>
          <p:nvPr>
            <p:ph idx="4294967295" type="subTitle"/>
          </p:nvPr>
        </p:nvSpPr>
        <p:spPr>
          <a:xfrm>
            <a:off x="12375" y="1131900"/>
            <a:ext cx="1761900" cy="1430100"/>
          </a:xfrm>
          <a:prstGeom prst="rect">
            <a:avLst/>
          </a:prstGeom>
        </p:spPr>
        <p:txBody>
          <a:bodyPr anchorCtr="0" anchor="t" bIns="91425" lIns="91425" spcFirstLastPara="1" rIns="91425" wrap="square" tIns="91425">
            <a:noAutofit/>
          </a:bodyPr>
          <a:lstStyle/>
          <a:p>
            <a:pPr indent="-190500" lvl="1" marL="241300" rtl="0" algn="r">
              <a:spcBef>
                <a:spcPts val="300"/>
              </a:spcBef>
              <a:spcAft>
                <a:spcPts val="0"/>
              </a:spcAft>
              <a:buClr>
                <a:srgbClr val="31EAFE"/>
              </a:buClr>
              <a:buSzPts val="1000"/>
              <a:buFont typeface="Abel"/>
              <a:buChar char="◂"/>
            </a:pPr>
            <a:r>
              <a:rPr lang="en-US" sz="1000">
                <a:solidFill>
                  <a:srgbClr val="F3F3F3"/>
                </a:solidFill>
                <a:latin typeface="Abel"/>
                <a:ea typeface="Abel"/>
                <a:cs typeface="Abel"/>
                <a:sym typeface="Abel"/>
              </a:rPr>
              <a:t>Several variables needed to be removed after careful evaluation</a:t>
            </a:r>
            <a:endParaRPr sz="1000">
              <a:solidFill>
                <a:srgbClr val="F3F3F3"/>
              </a:solidFill>
              <a:latin typeface="Abel"/>
              <a:ea typeface="Abel"/>
              <a:cs typeface="Abel"/>
              <a:sym typeface="Abel"/>
            </a:endParaRPr>
          </a:p>
          <a:p>
            <a:pPr indent="-190500" lvl="1" marL="241300" rtl="0" algn="r">
              <a:spcBef>
                <a:spcPts val="300"/>
              </a:spcBef>
              <a:spcAft>
                <a:spcPts val="0"/>
              </a:spcAft>
              <a:buClr>
                <a:srgbClr val="31EAFE"/>
              </a:buClr>
              <a:buSzPts val="1000"/>
              <a:buFont typeface="Abel"/>
              <a:buChar char="◂"/>
            </a:pPr>
            <a:r>
              <a:rPr lang="en-US" sz="1000">
                <a:solidFill>
                  <a:srgbClr val="F3F3F3"/>
                </a:solidFill>
                <a:latin typeface="Abel"/>
                <a:ea typeface="Abel"/>
                <a:cs typeface="Abel"/>
                <a:sym typeface="Abel"/>
              </a:rPr>
              <a:t>The variables removed initially were Rank, Name, Platform, Publisher, Year, Year 1 Sales</a:t>
            </a:r>
            <a:endParaRPr sz="1000">
              <a:solidFill>
                <a:srgbClr val="F3F3F3"/>
              </a:solidFill>
              <a:latin typeface="Abel"/>
              <a:ea typeface="Abel"/>
              <a:cs typeface="Abel"/>
              <a:sym typeface="Abel"/>
            </a:endParaRPr>
          </a:p>
        </p:txBody>
      </p:sp>
      <p:cxnSp>
        <p:nvCxnSpPr>
          <p:cNvPr id="641" name="Google Shape;641;g915babf42c_0_127"/>
          <p:cNvCxnSpPr/>
          <p:nvPr/>
        </p:nvCxnSpPr>
        <p:spPr>
          <a:xfrm>
            <a:off x="2995625" y="1852625"/>
            <a:ext cx="471600" cy="823800"/>
          </a:xfrm>
          <a:prstGeom prst="straightConnector1">
            <a:avLst/>
          </a:prstGeom>
          <a:noFill/>
          <a:ln cap="flat" cmpd="sng" w="9525">
            <a:solidFill>
              <a:srgbClr val="FFFFFF"/>
            </a:solidFill>
            <a:prstDash val="solid"/>
            <a:round/>
            <a:headEnd len="med" w="med" type="none"/>
            <a:tailEnd len="med" w="med" type="none"/>
          </a:ln>
        </p:spPr>
      </p:cxnSp>
      <p:cxnSp>
        <p:nvCxnSpPr>
          <p:cNvPr id="642" name="Google Shape;642;g915babf42c_0_127"/>
          <p:cNvCxnSpPr/>
          <p:nvPr/>
        </p:nvCxnSpPr>
        <p:spPr>
          <a:xfrm>
            <a:off x="0" y="711327"/>
            <a:ext cx="2392500" cy="600"/>
          </a:xfrm>
          <a:prstGeom prst="straightConnector1">
            <a:avLst/>
          </a:prstGeom>
          <a:noFill/>
          <a:ln cap="flat" cmpd="sng" w="28575">
            <a:solidFill>
              <a:srgbClr val="31EAFE"/>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6" name="Shape 646"/>
        <p:cNvGrpSpPr/>
        <p:nvPr/>
      </p:nvGrpSpPr>
      <p:grpSpPr>
        <a:xfrm>
          <a:off x="0" y="0"/>
          <a:ext cx="0" cy="0"/>
          <a:chOff x="0" y="0"/>
          <a:chExt cx="0" cy="0"/>
        </a:xfrm>
      </p:grpSpPr>
      <p:pic>
        <p:nvPicPr>
          <p:cNvPr id="647" name="Google Shape;647;g915babf42c_0_282"/>
          <p:cNvPicPr preferRelativeResize="0"/>
          <p:nvPr/>
        </p:nvPicPr>
        <p:blipFill rotWithShape="1">
          <a:blip r:embed="rId3">
            <a:alphaModFix/>
          </a:blip>
          <a:srcRect b="0" l="205479" r="-168104" t="64783"/>
          <a:stretch/>
        </p:blipFill>
        <p:spPr>
          <a:xfrm>
            <a:off x="4923800" y="3049925"/>
            <a:ext cx="3287475" cy="985925"/>
          </a:xfrm>
          <a:prstGeom prst="rect">
            <a:avLst/>
          </a:prstGeom>
          <a:noFill/>
          <a:ln>
            <a:noFill/>
          </a:ln>
        </p:spPr>
      </p:pic>
      <p:grpSp>
        <p:nvGrpSpPr>
          <p:cNvPr id="648" name="Google Shape;648;g915babf42c_0_282"/>
          <p:cNvGrpSpPr/>
          <p:nvPr/>
        </p:nvGrpSpPr>
        <p:grpSpPr>
          <a:xfrm>
            <a:off x="329462" y="887549"/>
            <a:ext cx="6867988" cy="4157638"/>
            <a:chOff x="329462" y="805417"/>
            <a:chExt cx="6867988" cy="4157638"/>
          </a:xfrm>
        </p:grpSpPr>
        <p:pic>
          <p:nvPicPr>
            <p:cNvPr id="649" name="Google Shape;649;g915babf42c_0_282"/>
            <p:cNvPicPr preferRelativeResize="0"/>
            <p:nvPr/>
          </p:nvPicPr>
          <p:blipFill rotWithShape="1">
            <a:blip r:embed="rId4">
              <a:alphaModFix/>
            </a:blip>
            <a:srcRect b="14442" l="35691" r="0" t="9903"/>
            <a:stretch/>
          </p:blipFill>
          <p:spPr>
            <a:xfrm>
              <a:off x="1743500" y="805417"/>
              <a:ext cx="5073850" cy="3967000"/>
            </a:xfrm>
            <a:prstGeom prst="rect">
              <a:avLst/>
            </a:prstGeom>
            <a:noFill/>
            <a:ln>
              <a:noFill/>
            </a:ln>
          </p:spPr>
        </p:pic>
        <p:pic>
          <p:nvPicPr>
            <p:cNvPr id="650" name="Google Shape;650;g915babf42c_0_282"/>
            <p:cNvPicPr preferRelativeResize="0"/>
            <p:nvPr/>
          </p:nvPicPr>
          <p:blipFill>
            <a:blip r:embed="rId5">
              <a:alphaModFix/>
            </a:blip>
            <a:stretch>
              <a:fillRect/>
            </a:stretch>
          </p:blipFill>
          <p:spPr>
            <a:xfrm>
              <a:off x="749986" y="3704985"/>
              <a:ext cx="931668" cy="310250"/>
            </a:xfrm>
            <a:prstGeom prst="rect">
              <a:avLst/>
            </a:prstGeom>
            <a:noFill/>
            <a:ln>
              <a:noFill/>
            </a:ln>
          </p:spPr>
        </p:pic>
        <p:pic>
          <p:nvPicPr>
            <p:cNvPr id="651" name="Google Shape;651;g915babf42c_0_282"/>
            <p:cNvPicPr preferRelativeResize="0"/>
            <p:nvPr/>
          </p:nvPicPr>
          <p:blipFill>
            <a:blip r:embed="rId6">
              <a:alphaModFix/>
            </a:blip>
            <a:stretch>
              <a:fillRect/>
            </a:stretch>
          </p:blipFill>
          <p:spPr>
            <a:xfrm>
              <a:off x="1183459" y="4025541"/>
              <a:ext cx="466251" cy="329484"/>
            </a:xfrm>
            <a:prstGeom prst="rect">
              <a:avLst/>
            </a:prstGeom>
            <a:noFill/>
            <a:ln>
              <a:noFill/>
            </a:ln>
          </p:spPr>
        </p:pic>
        <p:pic>
          <p:nvPicPr>
            <p:cNvPr id="652" name="Google Shape;652;g915babf42c_0_282"/>
            <p:cNvPicPr preferRelativeResize="0"/>
            <p:nvPr/>
          </p:nvPicPr>
          <p:blipFill>
            <a:blip r:embed="rId7">
              <a:alphaModFix/>
            </a:blip>
            <a:stretch>
              <a:fillRect/>
            </a:stretch>
          </p:blipFill>
          <p:spPr>
            <a:xfrm>
              <a:off x="1263649" y="2679702"/>
              <a:ext cx="357150" cy="339301"/>
            </a:xfrm>
            <a:prstGeom prst="rect">
              <a:avLst/>
            </a:prstGeom>
            <a:noFill/>
            <a:ln>
              <a:noFill/>
            </a:ln>
          </p:spPr>
        </p:pic>
        <p:pic>
          <p:nvPicPr>
            <p:cNvPr id="653" name="Google Shape;653;g915babf42c_0_282"/>
            <p:cNvPicPr preferRelativeResize="0"/>
            <p:nvPr/>
          </p:nvPicPr>
          <p:blipFill>
            <a:blip r:embed="rId8">
              <a:alphaModFix/>
            </a:blip>
            <a:stretch>
              <a:fillRect/>
            </a:stretch>
          </p:blipFill>
          <p:spPr>
            <a:xfrm>
              <a:off x="894689" y="4413228"/>
              <a:ext cx="767719" cy="262674"/>
            </a:xfrm>
            <a:prstGeom prst="rect">
              <a:avLst/>
            </a:prstGeom>
            <a:noFill/>
            <a:ln>
              <a:noFill/>
            </a:ln>
          </p:spPr>
        </p:pic>
        <p:pic>
          <p:nvPicPr>
            <p:cNvPr id="654" name="Google Shape;654;g915babf42c_0_282"/>
            <p:cNvPicPr preferRelativeResize="0"/>
            <p:nvPr/>
          </p:nvPicPr>
          <p:blipFill rotWithShape="1">
            <a:blip r:embed="rId9">
              <a:alphaModFix/>
            </a:blip>
            <a:srcRect b="35893" l="0" r="0" t="36000"/>
            <a:stretch/>
          </p:blipFill>
          <p:spPr>
            <a:xfrm>
              <a:off x="977143" y="3101306"/>
              <a:ext cx="694200" cy="195108"/>
            </a:xfrm>
            <a:prstGeom prst="rect">
              <a:avLst/>
            </a:prstGeom>
            <a:noFill/>
            <a:ln>
              <a:noFill/>
            </a:ln>
          </p:spPr>
        </p:pic>
        <p:pic>
          <p:nvPicPr>
            <p:cNvPr id="655" name="Google Shape;655;g915babf42c_0_282"/>
            <p:cNvPicPr preferRelativeResize="0"/>
            <p:nvPr/>
          </p:nvPicPr>
          <p:blipFill rotWithShape="1">
            <a:blip r:embed="rId10">
              <a:alphaModFix/>
            </a:blip>
            <a:srcRect b="38418" l="21092" r="20235" t="36280"/>
            <a:stretch/>
          </p:blipFill>
          <p:spPr>
            <a:xfrm>
              <a:off x="761655" y="3394413"/>
              <a:ext cx="931674" cy="214285"/>
            </a:xfrm>
            <a:prstGeom prst="rect">
              <a:avLst/>
            </a:prstGeom>
            <a:noFill/>
            <a:ln>
              <a:noFill/>
            </a:ln>
          </p:spPr>
        </p:pic>
        <p:pic>
          <p:nvPicPr>
            <p:cNvPr id="656" name="Google Shape;656;g915babf42c_0_282"/>
            <p:cNvPicPr preferRelativeResize="0"/>
            <p:nvPr/>
          </p:nvPicPr>
          <p:blipFill rotWithShape="1">
            <a:blip r:embed="rId11">
              <a:alphaModFix/>
            </a:blip>
            <a:srcRect b="30224" l="10705" r="7880" t="24779"/>
            <a:stretch/>
          </p:blipFill>
          <p:spPr>
            <a:xfrm>
              <a:off x="340375" y="927174"/>
              <a:ext cx="1317901" cy="275297"/>
            </a:xfrm>
            <a:prstGeom prst="rect">
              <a:avLst/>
            </a:prstGeom>
            <a:noFill/>
            <a:ln>
              <a:noFill/>
            </a:ln>
          </p:spPr>
        </p:pic>
        <p:pic>
          <p:nvPicPr>
            <p:cNvPr id="657" name="Google Shape;657;g915babf42c_0_282"/>
            <p:cNvPicPr preferRelativeResize="0"/>
            <p:nvPr/>
          </p:nvPicPr>
          <p:blipFill>
            <a:blip r:embed="rId12">
              <a:alphaModFix/>
            </a:blip>
            <a:stretch>
              <a:fillRect/>
            </a:stretch>
          </p:blipFill>
          <p:spPr>
            <a:xfrm>
              <a:off x="329462" y="1591458"/>
              <a:ext cx="1317900" cy="329475"/>
            </a:xfrm>
            <a:prstGeom prst="rect">
              <a:avLst/>
            </a:prstGeom>
            <a:noFill/>
            <a:ln>
              <a:noFill/>
            </a:ln>
          </p:spPr>
        </p:pic>
        <p:pic>
          <p:nvPicPr>
            <p:cNvPr id="658" name="Google Shape;658;g915babf42c_0_282"/>
            <p:cNvPicPr preferRelativeResize="0"/>
            <p:nvPr/>
          </p:nvPicPr>
          <p:blipFill>
            <a:blip r:embed="rId13">
              <a:alphaModFix/>
            </a:blip>
            <a:stretch>
              <a:fillRect/>
            </a:stretch>
          </p:blipFill>
          <p:spPr>
            <a:xfrm>
              <a:off x="1308477" y="1258033"/>
              <a:ext cx="319346" cy="319346"/>
            </a:xfrm>
            <a:prstGeom prst="rect">
              <a:avLst/>
            </a:prstGeom>
            <a:noFill/>
            <a:ln>
              <a:noFill/>
            </a:ln>
          </p:spPr>
        </p:pic>
        <p:pic>
          <p:nvPicPr>
            <p:cNvPr id="659" name="Google Shape;659;g915babf42c_0_282"/>
            <p:cNvPicPr preferRelativeResize="0"/>
            <p:nvPr/>
          </p:nvPicPr>
          <p:blipFill>
            <a:blip r:embed="rId14">
              <a:alphaModFix/>
            </a:blip>
            <a:stretch>
              <a:fillRect/>
            </a:stretch>
          </p:blipFill>
          <p:spPr>
            <a:xfrm>
              <a:off x="704372" y="1948310"/>
              <a:ext cx="931674" cy="339288"/>
            </a:xfrm>
            <a:prstGeom prst="rect">
              <a:avLst/>
            </a:prstGeom>
            <a:noFill/>
            <a:ln>
              <a:noFill/>
            </a:ln>
          </p:spPr>
        </p:pic>
        <p:pic>
          <p:nvPicPr>
            <p:cNvPr id="660" name="Google Shape;660;g915babf42c_0_282"/>
            <p:cNvPicPr preferRelativeResize="0"/>
            <p:nvPr/>
          </p:nvPicPr>
          <p:blipFill rotWithShape="1">
            <a:blip r:embed="rId15">
              <a:alphaModFix/>
            </a:blip>
            <a:srcRect b="33341" l="0" r="0" t="33055"/>
            <a:stretch/>
          </p:blipFill>
          <p:spPr>
            <a:xfrm>
              <a:off x="557842" y="2307635"/>
              <a:ext cx="1231024" cy="310249"/>
            </a:xfrm>
            <a:prstGeom prst="rect">
              <a:avLst/>
            </a:prstGeom>
            <a:noFill/>
            <a:ln>
              <a:noFill/>
            </a:ln>
          </p:spPr>
        </p:pic>
        <p:sp>
          <p:nvSpPr>
            <p:cNvPr id="661" name="Google Shape;661;g915babf42c_0_282"/>
            <p:cNvSpPr txBox="1"/>
            <p:nvPr/>
          </p:nvSpPr>
          <p:spPr>
            <a:xfrm>
              <a:off x="1724250" y="4700255"/>
              <a:ext cx="54732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0                                   500                               1000                             1,500                              2,000</a:t>
              </a:r>
              <a:endParaRPr sz="1000">
                <a:latin typeface="Abel"/>
                <a:ea typeface="Abel"/>
                <a:cs typeface="Abel"/>
                <a:sym typeface="Abel"/>
              </a:endParaRPr>
            </a:p>
          </p:txBody>
        </p:sp>
        <p:sp>
          <p:nvSpPr>
            <p:cNvPr id="662" name="Google Shape;662;g915babf42c_0_282"/>
            <p:cNvSpPr txBox="1"/>
            <p:nvPr/>
          </p:nvSpPr>
          <p:spPr>
            <a:xfrm>
              <a:off x="5896028" y="958593"/>
              <a:ext cx="767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$ 1,780</a:t>
              </a:r>
              <a:endParaRPr b="1" sz="1000">
                <a:latin typeface="Abel"/>
                <a:ea typeface="Abel"/>
                <a:cs typeface="Abel"/>
                <a:sym typeface="Abel"/>
              </a:endParaRPr>
            </a:p>
          </p:txBody>
        </p:sp>
        <p:sp>
          <p:nvSpPr>
            <p:cNvPr id="663" name="Google Shape;663;g915babf42c_0_282"/>
            <p:cNvSpPr txBox="1"/>
            <p:nvPr/>
          </p:nvSpPr>
          <p:spPr>
            <a:xfrm>
              <a:off x="4320413" y="1298374"/>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$ 1,081 </a:t>
              </a:r>
              <a:endParaRPr b="1" sz="1000">
                <a:latin typeface="Abel"/>
                <a:ea typeface="Abel"/>
                <a:cs typeface="Abel"/>
                <a:sym typeface="Abel"/>
              </a:endParaRPr>
            </a:p>
          </p:txBody>
        </p:sp>
        <p:sp>
          <p:nvSpPr>
            <p:cNvPr id="664" name="Google Shape;664;g915babf42c_0_282"/>
            <p:cNvSpPr txBox="1"/>
            <p:nvPr/>
          </p:nvSpPr>
          <p:spPr>
            <a:xfrm>
              <a:off x="3490306" y="1617528"/>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$ 717.74 </a:t>
              </a:r>
              <a:endParaRPr b="1" sz="1000">
                <a:latin typeface="Abel"/>
                <a:ea typeface="Abel"/>
                <a:cs typeface="Abel"/>
                <a:sym typeface="Abel"/>
              </a:endParaRPr>
            </a:p>
          </p:txBody>
        </p:sp>
        <p:sp>
          <p:nvSpPr>
            <p:cNvPr id="665" name="Google Shape;665;g915babf42c_0_282"/>
            <p:cNvSpPr txBox="1"/>
            <p:nvPr/>
          </p:nvSpPr>
          <p:spPr>
            <a:xfrm>
              <a:off x="3212001" y="1984174"/>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$ 600.72 </a:t>
              </a:r>
              <a:endParaRPr b="1" sz="1000">
                <a:latin typeface="Abel"/>
                <a:ea typeface="Abel"/>
                <a:cs typeface="Abel"/>
                <a:sym typeface="Abel"/>
              </a:endParaRPr>
            </a:p>
          </p:txBody>
        </p:sp>
        <p:sp>
          <p:nvSpPr>
            <p:cNvPr id="666" name="Google Shape;666;g915babf42c_0_282"/>
            <p:cNvSpPr txBox="1"/>
            <p:nvPr/>
          </p:nvSpPr>
          <p:spPr>
            <a:xfrm>
              <a:off x="2882539" y="2313636"/>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$ 463.49 </a:t>
              </a:r>
              <a:endParaRPr b="1" sz="1000">
                <a:latin typeface="Abel"/>
                <a:ea typeface="Abel"/>
                <a:cs typeface="Abel"/>
                <a:sym typeface="Abel"/>
              </a:endParaRPr>
            </a:p>
          </p:txBody>
        </p:sp>
        <p:sp>
          <p:nvSpPr>
            <p:cNvPr id="667" name="Google Shape;667;g915babf42c_0_282"/>
            <p:cNvSpPr txBox="1"/>
            <p:nvPr/>
          </p:nvSpPr>
          <p:spPr>
            <a:xfrm>
              <a:off x="2734185" y="2649359"/>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$ 396.41</a:t>
              </a:r>
              <a:endParaRPr b="1" sz="1000">
                <a:latin typeface="Abel"/>
                <a:ea typeface="Abel"/>
                <a:cs typeface="Abel"/>
                <a:sym typeface="Abel"/>
              </a:endParaRPr>
            </a:p>
          </p:txBody>
        </p:sp>
        <p:sp>
          <p:nvSpPr>
            <p:cNvPr id="668" name="Google Shape;668;g915babf42c_0_282"/>
            <p:cNvSpPr txBox="1"/>
            <p:nvPr/>
          </p:nvSpPr>
          <p:spPr>
            <a:xfrm>
              <a:off x="2606447" y="2999436"/>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$ 340.44</a:t>
              </a:r>
              <a:endParaRPr b="1" sz="1000">
                <a:latin typeface="Abel"/>
                <a:ea typeface="Abel"/>
                <a:cs typeface="Abel"/>
                <a:sym typeface="Abel"/>
              </a:endParaRPr>
            </a:p>
          </p:txBody>
        </p:sp>
        <p:sp>
          <p:nvSpPr>
            <p:cNvPr id="669" name="Google Shape;669;g915babf42c_0_282"/>
            <p:cNvSpPr txBox="1"/>
            <p:nvPr/>
          </p:nvSpPr>
          <p:spPr>
            <a:xfrm>
              <a:off x="2458094" y="3335159"/>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$ 277.35</a:t>
              </a:r>
              <a:endParaRPr b="1" sz="1000">
                <a:latin typeface="Abel"/>
                <a:ea typeface="Abel"/>
                <a:cs typeface="Abel"/>
                <a:sym typeface="Abel"/>
              </a:endParaRPr>
            </a:p>
          </p:txBody>
        </p:sp>
        <p:sp>
          <p:nvSpPr>
            <p:cNvPr id="670" name="Google Shape;670;g915babf42c_0_282"/>
            <p:cNvSpPr txBox="1"/>
            <p:nvPr/>
          </p:nvSpPr>
          <p:spPr>
            <a:xfrm>
              <a:off x="2451833" y="3660574"/>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$ 269.89</a:t>
              </a:r>
              <a:endParaRPr b="1" sz="1000">
                <a:latin typeface="Abel"/>
                <a:ea typeface="Abel"/>
                <a:cs typeface="Abel"/>
                <a:sym typeface="Abel"/>
              </a:endParaRPr>
            </a:p>
          </p:txBody>
        </p:sp>
        <p:sp>
          <p:nvSpPr>
            <p:cNvPr id="671" name="Google Shape;671;g915babf42c_0_282"/>
            <p:cNvSpPr txBox="1"/>
            <p:nvPr/>
          </p:nvSpPr>
          <p:spPr>
            <a:xfrm>
              <a:off x="2408389" y="3996297"/>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$ 247.16</a:t>
              </a:r>
              <a:endParaRPr b="1" sz="1000">
                <a:latin typeface="Abel"/>
                <a:ea typeface="Abel"/>
                <a:cs typeface="Abel"/>
                <a:sym typeface="Abel"/>
              </a:endParaRPr>
            </a:p>
          </p:txBody>
        </p:sp>
        <p:sp>
          <p:nvSpPr>
            <p:cNvPr id="672" name="Google Shape;672;g915babf42c_0_282"/>
            <p:cNvSpPr txBox="1"/>
            <p:nvPr/>
          </p:nvSpPr>
          <p:spPr>
            <a:xfrm>
              <a:off x="2395867" y="4332020"/>
              <a:ext cx="1360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Abel"/>
                  <a:ea typeface="Abel"/>
                  <a:cs typeface="Abel"/>
                  <a:sym typeface="Abel"/>
                </a:rPr>
                <a:t>$ 244.37 </a:t>
              </a:r>
              <a:endParaRPr b="1" sz="1000">
                <a:latin typeface="Abel"/>
                <a:ea typeface="Abel"/>
                <a:cs typeface="Abel"/>
                <a:sym typeface="Abel"/>
              </a:endParaRPr>
            </a:p>
          </p:txBody>
        </p:sp>
      </p:grpSp>
      <p:sp>
        <p:nvSpPr>
          <p:cNvPr id="673" name="Google Shape;673;g915babf42c_0_282"/>
          <p:cNvSpPr txBox="1"/>
          <p:nvPr>
            <p:ph type="ctrTitle"/>
          </p:nvPr>
        </p:nvSpPr>
        <p:spPr>
          <a:xfrm>
            <a:off x="380144" y="184798"/>
            <a:ext cx="5214300" cy="66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Top 10  Video Game Publishers by Sales</a:t>
            </a:r>
            <a:endParaRPr>
              <a:solidFill>
                <a:srgbClr val="0928B8"/>
              </a:solidFill>
            </a:endParaRPr>
          </a:p>
        </p:txBody>
      </p:sp>
      <p:sp>
        <p:nvSpPr>
          <p:cNvPr id="674" name="Google Shape;674;g915babf42c_0_282"/>
          <p:cNvSpPr txBox="1"/>
          <p:nvPr/>
        </p:nvSpPr>
        <p:spPr>
          <a:xfrm>
            <a:off x="6387550" y="814550"/>
            <a:ext cx="2187300" cy="29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928B8"/>
              </a:solidFill>
              <a:latin typeface="Abel"/>
              <a:ea typeface="Abel"/>
              <a:cs typeface="Abel"/>
              <a:sym typeface="Abel"/>
            </a:endParaRPr>
          </a:p>
          <a:p>
            <a:pPr indent="-203200" lvl="0" marL="241300" rtl="0" algn="l">
              <a:lnSpc>
                <a:spcPct val="115000"/>
              </a:lnSpc>
              <a:spcBef>
                <a:spcPts val="0"/>
              </a:spcBef>
              <a:spcAft>
                <a:spcPts val="0"/>
              </a:spcAft>
              <a:buClr>
                <a:srgbClr val="31EAFE"/>
              </a:buClr>
              <a:buSzPts val="1200"/>
              <a:buFont typeface="Abel"/>
              <a:buChar char="◂"/>
            </a:pPr>
            <a:r>
              <a:rPr lang="en-US" sz="1200">
                <a:solidFill>
                  <a:srgbClr val="0928B8"/>
                </a:solidFill>
                <a:highlight>
                  <a:srgbClr val="FFFFFF"/>
                </a:highlight>
                <a:latin typeface="Abel"/>
                <a:ea typeface="Abel"/>
                <a:cs typeface="Abel"/>
                <a:sym typeface="Abel"/>
              </a:rPr>
              <a:t>Nintendo’s accumulated revenue from 1995 to 2015  makes up 20% of total Global Sales during the same period</a:t>
            </a:r>
            <a:endParaRPr sz="1200">
              <a:solidFill>
                <a:srgbClr val="0928B8"/>
              </a:solidFill>
              <a:highlight>
                <a:srgbClr val="FFFFFF"/>
              </a:highlight>
              <a:latin typeface="Abel"/>
              <a:ea typeface="Abel"/>
              <a:cs typeface="Abel"/>
              <a:sym typeface="Abel"/>
            </a:endParaRPr>
          </a:p>
          <a:p>
            <a:pPr indent="0" lvl="0" marL="0" rtl="0" algn="l">
              <a:lnSpc>
                <a:spcPct val="115000"/>
              </a:lnSpc>
              <a:spcBef>
                <a:spcPts val="0"/>
              </a:spcBef>
              <a:spcAft>
                <a:spcPts val="0"/>
              </a:spcAft>
              <a:buNone/>
            </a:pPr>
            <a:r>
              <a:t/>
            </a:r>
            <a:endParaRPr sz="1200">
              <a:solidFill>
                <a:srgbClr val="0928B8"/>
              </a:solidFill>
              <a:highlight>
                <a:srgbClr val="FFFFFF"/>
              </a:highlight>
              <a:latin typeface="Abel"/>
              <a:ea typeface="Abel"/>
              <a:cs typeface="Abel"/>
              <a:sym typeface="Abel"/>
            </a:endParaRPr>
          </a:p>
          <a:p>
            <a:pPr indent="-203200" lvl="0" marL="241300" rtl="0" algn="l">
              <a:lnSpc>
                <a:spcPct val="115000"/>
              </a:lnSpc>
              <a:spcBef>
                <a:spcPts val="0"/>
              </a:spcBef>
              <a:spcAft>
                <a:spcPts val="0"/>
              </a:spcAft>
              <a:buClr>
                <a:srgbClr val="0928B8"/>
              </a:buClr>
              <a:buSzPts val="1200"/>
              <a:buFont typeface="Abel"/>
              <a:buChar char="◂"/>
            </a:pPr>
            <a:r>
              <a:rPr lang="en-US" sz="1200">
                <a:solidFill>
                  <a:srgbClr val="0928B8"/>
                </a:solidFill>
                <a:latin typeface="Abel"/>
                <a:ea typeface="Abel"/>
                <a:cs typeface="Abel"/>
                <a:sym typeface="Abel"/>
              </a:rPr>
              <a:t>Microsoft generated less than 500 million in sales for the same period</a:t>
            </a:r>
            <a:endParaRPr sz="1200">
              <a:solidFill>
                <a:srgbClr val="0928B8"/>
              </a:solidFill>
              <a:highlight>
                <a:srgbClr val="FFFFFF"/>
              </a:highlight>
              <a:latin typeface="Abel"/>
              <a:ea typeface="Abel"/>
              <a:cs typeface="Abel"/>
              <a:sym typeface="Abel"/>
            </a:endParaRPr>
          </a:p>
          <a:p>
            <a:pPr indent="0" lvl="0" marL="457200" rtl="0" algn="l">
              <a:lnSpc>
                <a:spcPct val="115000"/>
              </a:lnSpc>
              <a:spcBef>
                <a:spcPts val="0"/>
              </a:spcBef>
              <a:spcAft>
                <a:spcPts val="0"/>
              </a:spcAft>
              <a:buNone/>
            </a:pPr>
            <a:r>
              <a:rPr lang="en-US" sz="1200">
                <a:solidFill>
                  <a:srgbClr val="0928B8"/>
                </a:solidFill>
                <a:highlight>
                  <a:srgbClr val="FFFFFF"/>
                </a:highlight>
                <a:latin typeface="Abel"/>
                <a:ea typeface="Abel"/>
                <a:cs typeface="Abel"/>
                <a:sym typeface="Abel"/>
              </a:rPr>
              <a:t> </a:t>
            </a:r>
            <a:endParaRPr sz="1200">
              <a:solidFill>
                <a:srgbClr val="0928B8"/>
              </a:solidFill>
              <a:highlight>
                <a:srgbClr val="FFFFFF"/>
              </a:highlight>
              <a:latin typeface="Abel"/>
              <a:ea typeface="Abel"/>
              <a:cs typeface="Abel"/>
              <a:sym typeface="Abel"/>
            </a:endParaRPr>
          </a:p>
          <a:p>
            <a:pPr indent="0" lvl="0" marL="0" rtl="0" algn="l">
              <a:lnSpc>
                <a:spcPct val="115000"/>
              </a:lnSpc>
              <a:spcBef>
                <a:spcPts val="0"/>
              </a:spcBef>
              <a:spcAft>
                <a:spcPts val="0"/>
              </a:spcAft>
              <a:buNone/>
            </a:pPr>
            <a:r>
              <a:t/>
            </a:r>
            <a:endParaRPr sz="1200">
              <a:solidFill>
                <a:srgbClr val="0928B8"/>
              </a:solidFill>
              <a:latin typeface="Abel"/>
              <a:ea typeface="Abel"/>
              <a:cs typeface="Abel"/>
              <a:sym typeface="Abel"/>
            </a:endParaRPr>
          </a:p>
          <a:p>
            <a:pPr indent="0" lvl="0" marL="0" rtl="0" algn="l">
              <a:lnSpc>
                <a:spcPct val="115000"/>
              </a:lnSpc>
              <a:spcBef>
                <a:spcPts val="0"/>
              </a:spcBef>
              <a:spcAft>
                <a:spcPts val="0"/>
              </a:spcAft>
              <a:buNone/>
            </a:pPr>
            <a:r>
              <a:t/>
            </a:r>
            <a:endParaRPr sz="1200">
              <a:solidFill>
                <a:srgbClr val="0928B8"/>
              </a:solidFill>
              <a:latin typeface="Abel"/>
              <a:ea typeface="Abel"/>
              <a:cs typeface="Abel"/>
              <a:sym typeface="Abel"/>
            </a:endParaRPr>
          </a:p>
          <a:p>
            <a:pPr indent="0" lvl="0" marL="457200" rtl="0" algn="l">
              <a:lnSpc>
                <a:spcPct val="115000"/>
              </a:lnSpc>
              <a:spcBef>
                <a:spcPts val="0"/>
              </a:spcBef>
              <a:spcAft>
                <a:spcPts val="0"/>
              </a:spcAft>
              <a:buNone/>
            </a:pPr>
            <a:r>
              <a:t/>
            </a:r>
            <a:endParaRPr sz="1200">
              <a:solidFill>
                <a:srgbClr val="0928B8"/>
              </a:solidFill>
              <a:highlight>
                <a:srgbClr val="FFFFFF"/>
              </a:highlight>
              <a:latin typeface="Abel"/>
              <a:ea typeface="Abel"/>
              <a:cs typeface="Abel"/>
              <a:sym typeface="Abel"/>
            </a:endParaRPr>
          </a:p>
          <a:p>
            <a:pPr indent="0" lvl="0" marL="0" rtl="0" algn="l">
              <a:spcBef>
                <a:spcPts val="0"/>
              </a:spcBef>
              <a:spcAft>
                <a:spcPts val="0"/>
              </a:spcAft>
              <a:buNone/>
            </a:pPr>
            <a:r>
              <a:t/>
            </a:r>
            <a:endParaRPr sz="1200">
              <a:solidFill>
                <a:srgbClr val="0928B8"/>
              </a:solidFill>
              <a:highlight>
                <a:srgbClr val="FFFFFF"/>
              </a:highlight>
              <a:latin typeface="Abel"/>
              <a:ea typeface="Abel"/>
              <a:cs typeface="Abel"/>
              <a:sym typeface="Abel"/>
            </a:endParaRPr>
          </a:p>
        </p:txBody>
      </p:sp>
      <p:cxnSp>
        <p:nvCxnSpPr>
          <p:cNvPr id="675" name="Google Shape;675;g915babf42c_0_282"/>
          <p:cNvCxnSpPr/>
          <p:nvPr/>
        </p:nvCxnSpPr>
        <p:spPr>
          <a:xfrm>
            <a:off x="0" y="807982"/>
            <a:ext cx="2765700" cy="12600"/>
          </a:xfrm>
          <a:prstGeom prst="straightConnector1">
            <a:avLst/>
          </a:prstGeom>
          <a:noFill/>
          <a:ln cap="flat" cmpd="sng" w="28575">
            <a:solidFill>
              <a:srgbClr val="0928B8"/>
            </a:solidFill>
            <a:prstDash val="solid"/>
            <a:round/>
            <a:headEnd len="med" w="med" type="none"/>
            <a:tailEnd len="med" w="med" type="none"/>
          </a:ln>
        </p:spPr>
      </p:cxnSp>
      <p:sp>
        <p:nvSpPr>
          <p:cNvPr id="676" name="Google Shape;676;g915babf42c_0_282"/>
          <p:cNvSpPr txBox="1"/>
          <p:nvPr/>
        </p:nvSpPr>
        <p:spPr>
          <a:xfrm>
            <a:off x="0" y="4844615"/>
            <a:ext cx="20718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928B8"/>
                </a:solidFill>
              </a:rPr>
              <a:t>* Sales in Million</a:t>
            </a:r>
            <a:endParaRPr sz="1000">
              <a:solidFill>
                <a:srgbClr val="0928B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0" name="Shape 680"/>
        <p:cNvGrpSpPr/>
        <p:nvPr/>
      </p:nvGrpSpPr>
      <p:grpSpPr>
        <a:xfrm>
          <a:off x="0" y="0"/>
          <a:ext cx="0" cy="0"/>
          <a:chOff x="0" y="0"/>
          <a:chExt cx="0" cy="0"/>
        </a:xfrm>
      </p:grpSpPr>
      <p:pic>
        <p:nvPicPr>
          <p:cNvPr id="681" name="Google Shape;681;g94b6a5cee8_0_76"/>
          <p:cNvPicPr preferRelativeResize="0"/>
          <p:nvPr/>
        </p:nvPicPr>
        <p:blipFill rotWithShape="1">
          <a:blip r:embed="rId3">
            <a:alphaModFix/>
          </a:blip>
          <a:srcRect b="16782" l="15796" r="35418" t="23916"/>
          <a:stretch/>
        </p:blipFill>
        <p:spPr>
          <a:xfrm>
            <a:off x="981075" y="1661550"/>
            <a:ext cx="3962400" cy="2719925"/>
          </a:xfrm>
          <a:prstGeom prst="rect">
            <a:avLst/>
          </a:prstGeom>
          <a:noFill/>
          <a:ln>
            <a:noFill/>
          </a:ln>
        </p:spPr>
      </p:pic>
      <p:sp>
        <p:nvSpPr>
          <p:cNvPr id="682" name="Google Shape;682;g94b6a5cee8_0_76"/>
          <p:cNvSpPr txBox="1"/>
          <p:nvPr/>
        </p:nvSpPr>
        <p:spPr>
          <a:xfrm>
            <a:off x="5339800" y="899199"/>
            <a:ext cx="2968800" cy="3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928B8"/>
              </a:solidFill>
              <a:latin typeface="Abel"/>
              <a:ea typeface="Abel"/>
              <a:cs typeface="Abel"/>
              <a:sym typeface="Abel"/>
            </a:endParaRPr>
          </a:p>
          <a:p>
            <a:pPr indent="0" lvl="0" marL="0" rtl="0" algn="l">
              <a:lnSpc>
                <a:spcPct val="115000"/>
              </a:lnSpc>
              <a:spcBef>
                <a:spcPts val="0"/>
              </a:spcBef>
              <a:spcAft>
                <a:spcPts val="0"/>
              </a:spcAft>
              <a:buNone/>
            </a:pPr>
            <a:r>
              <a:t/>
            </a:r>
            <a:endParaRPr sz="1200">
              <a:solidFill>
                <a:srgbClr val="0928B8"/>
              </a:solidFill>
              <a:latin typeface="Abel"/>
              <a:ea typeface="Abel"/>
              <a:cs typeface="Abel"/>
              <a:sym typeface="Abel"/>
            </a:endParaRPr>
          </a:p>
          <a:p>
            <a:pPr indent="-203200" lvl="0" marL="241300" rtl="0" algn="l">
              <a:lnSpc>
                <a:spcPct val="115000"/>
              </a:lnSpc>
              <a:spcBef>
                <a:spcPts val="0"/>
              </a:spcBef>
              <a:spcAft>
                <a:spcPts val="0"/>
              </a:spcAft>
              <a:buClr>
                <a:srgbClr val="31EAFE"/>
              </a:buClr>
              <a:buSzPts val="1200"/>
              <a:buFont typeface="Abel"/>
              <a:buChar char="◂"/>
            </a:pPr>
            <a:r>
              <a:rPr lang="en-US" sz="1200">
                <a:solidFill>
                  <a:srgbClr val="0928B8"/>
                </a:solidFill>
                <a:latin typeface="Abel"/>
                <a:ea typeface="Abel"/>
                <a:cs typeface="Abel"/>
                <a:sym typeface="Abel"/>
              </a:rPr>
              <a:t>There is a strong linear relationship between the number of titles a publisher releases each year and average annual sales.  </a:t>
            </a:r>
            <a:endParaRPr sz="1200">
              <a:solidFill>
                <a:srgbClr val="0928B8"/>
              </a:solidFill>
              <a:latin typeface="Abel"/>
              <a:ea typeface="Abel"/>
              <a:cs typeface="Abel"/>
              <a:sym typeface="Abel"/>
            </a:endParaRPr>
          </a:p>
          <a:p>
            <a:pPr indent="0" lvl="0" marL="457200" rtl="0" algn="l">
              <a:lnSpc>
                <a:spcPct val="115000"/>
              </a:lnSpc>
              <a:spcBef>
                <a:spcPts val="0"/>
              </a:spcBef>
              <a:spcAft>
                <a:spcPts val="0"/>
              </a:spcAft>
              <a:buNone/>
            </a:pPr>
            <a:r>
              <a:t/>
            </a:r>
            <a:endParaRPr sz="1200">
              <a:solidFill>
                <a:srgbClr val="0928B8"/>
              </a:solidFill>
              <a:latin typeface="Abel"/>
              <a:ea typeface="Abel"/>
              <a:cs typeface="Abel"/>
              <a:sym typeface="Abel"/>
            </a:endParaRPr>
          </a:p>
          <a:p>
            <a:pPr indent="-203200" lvl="0" marL="241300" rtl="0" algn="l">
              <a:lnSpc>
                <a:spcPct val="115000"/>
              </a:lnSpc>
              <a:spcBef>
                <a:spcPts val="0"/>
              </a:spcBef>
              <a:spcAft>
                <a:spcPts val="0"/>
              </a:spcAft>
              <a:buClr>
                <a:srgbClr val="31EAFE"/>
              </a:buClr>
              <a:buSzPts val="1200"/>
              <a:buFont typeface="Abel"/>
              <a:buChar char="◂"/>
            </a:pPr>
            <a:r>
              <a:rPr lang="en-US" sz="1200">
                <a:solidFill>
                  <a:srgbClr val="0928B8"/>
                </a:solidFill>
                <a:latin typeface="Abel"/>
                <a:ea typeface="Abel"/>
                <a:cs typeface="Abel"/>
                <a:sym typeface="Abel"/>
              </a:rPr>
              <a:t>Client would likely need to release 18 titles a year to generate $20M in average annual revenue.</a:t>
            </a:r>
            <a:endParaRPr sz="1200">
              <a:solidFill>
                <a:srgbClr val="0928B8"/>
              </a:solidFill>
              <a:latin typeface="Abel"/>
              <a:ea typeface="Abel"/>
              <a:cs typeface="Abel"/>
              <a:sym typeface="Abel"/>
            </a:endParaRPr>
          </a:p>
          <a:p>
            <a:pPr indent="0" lvl="0" marL="457200" rtl="0" algn="l">
              <a:lnSpc>
                <a:spcPct val="115000"/>
              </a:lnSpc>
              <a:spcBef>
                <a:spcPts val="0"/>
              </a:spcBef>
              <a:spcAft>
                <a:spcPts val="0"/>
              </a:spcAft>
              <a:buNone/>
            </a:pPr>
            <a:r>
              <a:t/>
            </a:r>
            <a:endParaRPr sz="1200">
              <a:solidFill>
                <a:srgbClr val="0928B8"/>
              </a:solidFill>
              <a:latin typeface="Abel"/>
              <a:ea typeface="Abel"/>
              <a:cs typeface="Abel"/>
              <a:sym typeface="Abel"/>
            </a:endParaRPr>
          </a:p>
          <a:p>
            <a:pPr indent="-203200" lvl="0" marL="241300" rtl="0" algn="l">
              <a:lnSpc>
                <a:spcPct val="115000"/>
              </a:lnSpc>
              <a:spcBef>
                <a:spcPts val="0"/>
              </a:spcBef>
              <a:spcAft>
                <a:spcPts val="0"/>
              </a:spcAft>
              <a:buClr>
                <a:srgbClr val="31EAFE"/>
              </a:buClr>
              <a:buSzPts val="1200"/>
              <a:buFont typeface="Abel"/>
              <a:buChar char="◂"/>
            </a:pPr>
            <a:r>
              <a:rPr lang="en-US" sz="1200">
                <a:solidFill>
                  <a:srgbClr val="0928B8"/>
                </a:solidFill>
                <a:highlight>
                  <a:srgbClr val="FFFFFF"/>
                </a:highlight>
                <a:latin typeface="Abel"/>
                <a:ea typeface="Abel"/>
                <a:cs typeface="Abel"/>
                <a:sym typeface="Abel"/>
              </a:rPr>
              <a:t>T</a:t>
            </a:r>
            <a:r>
              <a:rPr lang="en-US" sz="1200">
                <a:solidFill>
                  <a:srgbClr val="0928B8"/>
                </a:solidFill>
                <a:latin typeface="Abel"/>
                <a:ea typeface="Abel"/>
                <a:cs typeface="Abel"/>
                <a:sym typeface="Abel"/>
              </a:rPr>
              <a:t>o achieve the goal of generating $100M in revenue in 5 years, our client must aim for $20M average annual revenue, which is slightly less than what the current Top 10 Publishers generate</a:t>
            </a:r>
            <a:endParaRPr sz="1200">
              <a:solidFill>
                <a:srgbClr val="0928B8"/>
              </a:solidFill>
              <a:latin typeface="Abel"/>
              <a:ea typeface="Abel"/>
              <a:cs typeface="Abel"/>
              <a:sym typeface="Abel"/>
            </a:endParaRPr>
          </a:p>
          <a:p>
            <a:pPr indent="0" lvl="0" marL="0" rtl="0" algn="l">
              <a:spcBef>
                <a:spcPts val="0"/>
              </a:spcBef>
              <a:spcAft>
                <a:spcPts val="0"/>
              </a:spcAft>
              <a:buNone/>
            </a:pPr>
            <a:r>
              <a:t/>
            </a:r>
            <a:endParaRPr sz="1200">
              <a:solidFill>
                <a:srgbClr val="0928B8"/>
              </a:solidFill>
              <a:highlight>
                <a:srgbClr val="FFFFFF"/>
              </a:highlight>
              <a:latin typeface="Abel"/>
              <a:ea typeface="Abel"/>
              <a:cs typeface="Abel"/>
              <a:sym typeface="Abel"/>
            </a:endParaRPr>
          </a:p>
        </p:txBody>
      </p:sp>
      <p:cxnSp>
        <p:nvCxnSpPr>
          <p:cNvPr id="683" name="Google Shape;683;g94b6a5cee8_0_76"/>
          <p:cNvCxnSpPr/>
          <p:nvPr/>
        </p:nvCxnSpPr>
        <p:spPr>
          <a:xfrm flipH="1" rot="10800000">
            <a:off x="1133475" y="2595525"/>
            <a:ext cx="3138300" cy="1681200"/>
          </a:xfrm>
          <a:prstGeom prst="straightConnector1">
            <a:avLst/>
          </a:prstGeom>
          <a:noFill/>
          <a:ln cap="flat" cmpd="sng" w="28575">
            <a:solidFill>
              <a:srgbClr val="000000"/>
            </a:solidFill>
            <a:prstDash val="solid"/>
            <a:round/>
            <a:headEnd len="med" w="med" type="none"/>
            <a:tailEnd len="med" w="med" type="none"/>
          </a:ln>
        </p:spPr>
      </p:cxnSp>
      <p:cxnSp>
        <p:nvCxnSpPr>
          <p:cNvPr id="684" name="Google Shape;684;g94b6a5cee8_0_76"/>
          <p:cNvCxnSpPr/>
          <p:nvPr/>
        </p:nvCxnSpPr>
        <p:spPr>
          <a:xfrm>
            <a:off x="1114425" y="1914525"/>
            <a:ext cx="9600" cy="2371800"/>
          </a:xfrm>
          <a:prstGeom prst="straightConnector1">
            <a:avLst/>
          </a:prstGeom>
          <a:noFill/>
          <a:ln cap="flat" cmpd="sng" w="19050">
            <a:solidFill>
              <a:srgbClr val="000000"/>
            </a:solidFill>
            <a:prstDash val="solid"/>
            <a:round/>
            <a:headEnd len="med" w="med" type="none"/>
            <a:tailEnd len="med" w="med" type="none"/>
          </a:ln>
        </p:spPr>
      </p:cxnSp>
      <p:cxnSp>
        <p:nvCxnSpPr>
          <p:cNvPr id="685" name="Google Shape;685;g94b6a5cee8_0_76"/>
          <p:cNvCxnSpPr/>
          <p:nvPr/>
        </p:nvCxnSpPr>
        <p:spPr>
          <a:xfrm flipH="1">
            <a:off x="1133600" y="4262450"/>
            <a:ext cx="3452700" cy="23700"/>
          </a:xfrm>
          <a:prstGeom prst="straightConnector1">
            <a:avLst/>
          </a:prstGeom>
          <a:noFill/>
          <a:ln cap="flat" cmpd="sng" w="28575">
            <a:solidFill>
              <a:srgbClr val="000000"/>
            </a:solidFill>
            <a:prstDash val="solid"/>
            <a:round/>
            <a:headEnd len="med" w="med" type="none"/>
            <a:tailEnd len="med" w="med" type="none"/>
          </a:ln>
        </p:spPr>
      </p:cxnSp>
      <p:sp>
        <p:nvSpPr>
          <p:cNvPr id="686" name="Google Shape;686;g94b6a5cee8_0_76"/>
          <p:cNvSpPr/>
          <p:nvPr/>
        </p:nvSpPr>
        <p:spPr>
          <a:xfrm>
            <a:off x="3948100" y="2812200"/>
            <a:ext cx="1043100" cy="53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94b6a5cee8_0_76"/>
          <p:cNvSpPr txBox="1"/>
          <p:nvPr/>
        </p:nvSpPr>
        <p:spPr>
          <a:xfrm>
            <a:off x="3700450" y="2888400"/>
            <a:ext cx="9381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Abel"/>
                <a:ea typeface="Abel"/>
                <a:cs typeface="Abel"/>
                <a:sym typeface="Abel"/>
              </a:rPr>
              <a:t>y = 1.1705x</a:t>
            </a:r>
            <a:endParaRPr sz="1200">
              <a:latin typeface="Abel"/>
              <a:ea typeface="Abel"/>
              <a:cs typeface="Abel"/>
              <a:sym typeface="Abel"/>
            </a:endParaRPr>
          </a:p>
          <a:p>
            <a:pPr indent="0" lvl="0" marL="0" rtl="0" algn="l">
              <a:spcBef>
                <a:spcPts val="0"/>
              </a:spcBef>
              <a:spcAft>
                <a:spcPts val="0"/>
              </a:spcAft>
              <a:buNone/>
            </a:pPr>
            <a:r>
              <a:rPr lang="en-US" sz="1200">
                <a:latin typeface="Abel"/>
                <a:ea typeface="Abel"/>
                <a:cs typeface="Abel"/>
                <a:sym typeface="Abel"/>
              </a:rPr>
              <a:t>R2 = 0.9658</a:t>
            </a:r>
            <a:endParaRPr sz="1200">
              <a:latin typeface="Abel"/>
              <a:ea typeface="Abel"/>
              <a:cs typeface="Abel"/>
              <a:sym typeface="Abel"/>
            </a:endParaRPr>
          </a:p>
        </p:txBody>
      </p:sp>
      <p:sp>
        <p:nvSpPr>
          <p:cNvPr id="688" name="Google Shape;688;g94b6a5cee8_0_76"/>
          <p:cNvSpPr txBox="1"/>
          <p:nvPr/>
        </p:nvSpPr>
        <p:spPr>
          <a:xfrm>
            <a:off x="747725" y="3695713"/>
            <a:ext cx="4095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$20</a:t>
            </a:r>
            <a:endParaRPr sz="1000">
              <a:latin typeface="Abel"/>
              <a:ea typeface="Abel"/>
              <a:cs typeface="Abel"/>
              <a:sym typeface="Abel"/>
            </a:endParaRPr>
          </a:p>
        </p:txBody>
      </p:sp>
      <p:sp>
        <p:nvSpPr>
          <p:cNvPr id="689" name="Google Shape;689;g94b6a5cee8_0_76"/>
          <p:cNvSpPr txBox="1"/>
          <p:nvPr/>
        </p:nvSpPr>
        <p:spPr>
          <a:xfrm>
            <a:off x="747725" y="3309950"/>
            <a:ext cx="4095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$40</a:t>
            </a:r>
            <a:endParaRPr sz="1000">
              <a:latin typeface="Abel"/>
              <a:ea typeface="Abel"/>
              <a:cs typeface="Abel"/>
              <a:sym typeface="Abel"/>
            </a:endParaRPr>
          </a:p>
        </p:txBody>
      </p:sp>
      <p:sp>
        <p:nvSpPr>
          <p:cNvPr id="690" name="Google Shape;690;g94b6a5cee8_0_76"/>
          <p:cNvSpPr txBox="1"/>
          <p:nvPr/>
        </p:nvSpPr>
        <p:spPr>
          <a:xfrm>
            <a:off x="747725" y="2928950"/>
            <a:ext cx="4095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$60</a:t>
            </a:r>
            <a:endParaRPr sz="1000">
              <a:latin typeface="Abel"/>
              <a:ea typeface="Abel"/>
              <a:cs typeface="Abel"/>
              <a:sym typeface="Abel"/>
            </a:endParaRPr>
          </a:p>
        </p:txBody>
      </p:sp>
      <p:sp>
        <p:nvSpPr>
          <p:cNvPr id="691" name="Google Shape;691;g94b6a5cee8_0_76"/>
          <p:cNvSpPr txBox="1"/>
          <p:nvPr/>
        </p:nvSpPr>
        <p:spPr>
          <a:xfrm>
            <a:off x="747725" y="2519375"/>
            <a:ext cx="4095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$80</a:t>
            </a:r>
            <a:endParaRPr sz="1000">
              <a:latin typeface="Abel"/>
              <a:ea typeface="Abel"/>
              <a:cs typeface="Abel"/>
              <a:sym typeface="Abel"/>
            </a:endParaRPr>
          </a:p>
        </p:txBody>
      </p:sp>
      <p:sp>
        <p:nvSpPr>
          <p:cNvPr id="692" name="Google Shape;692;g94b6a5cee8_0_76"/>
          <p:cNvSpPr txBox="1"/>
          <p:nvPr/>
        </p:nvSpPr>
        <p:spPr>
          <a:xfrm>
            <a:off x="681050" y="2133625"/>
            <a:ext cx="4761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$100</a:t>
            </a:r>
            <a:endParaRPr sz="1000">
              <a:latin typeface="Abel"/>
              <a:ea typeface="Abel"/>
              <a:cs typeface="Abel"/>
              <a:sym typeface="Abel"/>
            </a:endParaRPr>
          </a:p>
        </p:txBody>
      </p:sp>
      <p:sp>
        <p:nvSpPr>
          <p:cNvPr id="693" name="Google Shape;693;g94b6a5cee8_0_76"/>
          <p:cNvSpPr txBox="1"/>
          <p:nvPr/>
        </p:nvSpPr>
        <p:spPr>
          <a:xfrm>
            <a:off x="685813" y="1762150"/>
            <a:ext cx="4761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$120</a:t>
            </a:r>
            <a:endParaRPr sz="1000">
              <a:latin typeface="Abel"/>
              <a:ea typeface="Abel"/>
              <a:cs typeface="Abel"/>
              <a:sym typeface="Abel"/>
            </a:endParaRPr>
          </a:p>
        </p:txBody>
      </p:sp>
      <p:sp>
        <p:nvSpPr>
          <p:cNvPr id="694" name="Google Shape;694;g94b6a5cee8_0_76"/>
          <p:cNvSpPr txBox="1"/>
          <p:nvPr/>
        </p:nvSpPr>
        <p:spPr>
          <a:xfrm>
            <a:off x="1847863" y="4262450"/>
            <a:ext cx="4095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Abel"/>
                <a:ea typeface="Abel"/>
                <a:cs typeface="Abel"/>
                <a:sym typeface="Abel"/>
              </a:rPr>
              <a:t>20</a:t>
            </a:r>
            <a:endParaRPr sz="900">
              <a:latin typeface="Abel"/>
              <a:ea typeface="Abel"/>
              <a:cs typeface="Abel"/>
              <a:sym typeface="Abel"/>
            </a:endParaRPr>
          </a:p>
        </p:txBody>
      </p:sp>
      <p:sp>
        <p:nvSpPr>
          <p:cNvPr id="695" name="Google Shape;695;g94b6a5cee8_0_76"/>
          <p:cNvSpPr txBox="1"/>
          <p:nvPr/>
        </p:nvSpPr>
        <p:spPr>
          <a:xfrm>
            <a:off x="2705113" y="4257688"/>
            <a:ext cx="4095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4</a:t>
            </a:r>
            <a:r>
              <a:rPr lang="en-US" sz="1000">
                <a:latin typeface="Abel"/>
                <a:ea typeface="Abel"/>
                <a:cs typeface="Abel"/>
                <a:sym typeface="Abel"/>
              </a:rPr>
              <a:t>0</a:t>
            </a:r>
            <a:endParaRPr sz="1000">
              <a:latin typeface="Abel"/>
              <a:ea typeface="Abel"/>
              <a:cs typeface="Abel"/>
              <a:sym typeface="Abel"/>
            </a:endParaRPr>
          </a:p>
        </p:txBody>
      </p:sp>
      <p:sp>
        <p:nvSpPr>
          <p:cNvPr id="696" name="Google Shape;696;g94b6a5cee8_0_76"/>
          <p:cNvSpPr txBox="1"/>
          <p:nvPr/>
        </p:nvSpPr>
        <p:spPr>
          <a:xfrm>
            <a:off x="3576650" y="4248163"/>
            <a:ext cx="4095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6</a:t>
            </a:r>
            <a:r>
              <a:rPr lang="en-US" sz="1000">
                <a:latin typeface="Abel"/>
                <a:ea typeface="Abel"/>
                <a:cs typeface="Abel"/>
                <a:sym typeface="Abel"/>
              </a:rPr>
              <a:t>0</a:t>
            </a:r>
            <a:endParaRPr sz="1000">
              <a:latin typeface="Abel"/>
              <a:ea typeface="Abel"/>
              <a:cs typeface="Abel"/>
              <a:sym typeface="Abel"/>
            </a:endParaRPr>
          </a:p>
        </p:txBody>
      </p:sp>
      <p:sp>
        <p:nvSpPr>
          <p:cNvPr id="697" name="Google Shape;697;g94b6a5cee8_0_76"/>
          <p:cNvSpPr txBox="1"/>
          <p:nvPr/>
        </p:nvSpPr>
        <p:spPr>
          <a:xfrm>
            <a:off x="4429138" y="4248163"/>
            <a:ext cx="4095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8</a:t>
            </a:r>
            <a:r>
              <a:rPr lang="en-US" sz="1000">
                <a:latin typeface="Abel"/>
                <a:ea typeface="Abel"/>
                <a:cs typeface="Abel"/>
                <a:sym typeface="Abel"/>
              </a:rPr>
              <a:t>0</a:t>
            </a:r>
            <a:endParaRPr sz="1000">
              <a:latin typeface="Abel"/>
              <a:ea typeface="Abel"/>
              <a:cs typeface="Abel"/>
              <a:sym typeface="Abel"/>
            </a:endParaRPr>
          </a:p>
        </p:txBody>
      </p:sp>
      <p:sp>
        <p:nvSpPr>
          <p:cNvPr id="698" name="Google Shape;698;g94b6a5cee8_0_76"/>
          <p:cNvSpPr txBox="1"/>
          <p:nvPr/>
        </p:nvSpPr>
        <p:spPr>
          <a:xfrm rot="-5400000">
            <a:off x="-233362" y="2871700"/>
            <a:ext cx="14526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Abel"/>
                <a:ea typeface="Abel"/>
                <a:cs typeface="Abel"/>
                <a:sym typeface="Abel"/>
              </a:rPr>
              <a:t>Average Annual Sales</a:t>
            </a:r>
            <a:endParaRPr sz="1200">
              <a:latin typeface="Abel"/>
              <a:ea typeface="Abel"/>
              <a:cs typeface="Abel"/>
              <a:sym typeface="Abel"/>
            </a:endParaRPr>
          </a:p>
        </p:txBody>
      </p:sp>
      <p:sp>
        <p:nvSpPr>
          <p:cNvPr id="699" name="Google Shape;699;g94b6a5cee8_0_76"/>
          <p:cNvSpPr txBox="1"/>
          <p:nvPr/>
        </p:nvSpPr>
        <p:spPr>
          <a:xfrm>
            <a:off x="1600188" y="4495813"/>
            <a:ext cx="25005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Abel"/>
                <a:ea typeface="Abel"/>
                <a:cs typeface="Abel"/>
                <a:sym typeface="Abel"/>
              </a:rPr>
              <a:t>Average Number of Titles Release </a:t>
            </a:r>
            <a:endParaRPr sz="1200">
              <a:latin typeface="Abel"/>
              <a:ea typeface="Abel"/>
              <a:cs typeface="Abel"/>
              <a:sym typeface="Abel"/>
            </a:endParaRPr>
          </a:p>
          <a:p>
            <a:pPr indent="0" lvl="0" marL="0" rtl="0" algn="ctr">
              <a:spcBef>
                <a:spcPts val="0"/>
              </a:spcBef>
              <a:spcAft>
                <a:spcPts val="0"/>
              </a:spcAft>
              <a:buNone/>
            </a:pPr>
            <a:r>
              <a:rPr lang="en-US" sz="1200">
                <a:latin typeface="Abel"/>
                <a:ea typeface="Abel"/>
                <a:cs typeface="Abel"/>
                <a:sym typeface="Abel"/>
              </a:rPr>
              <a:t>per Year </a:t>
            </a:r>
            <a:endParaRPr sz="1200">
              <a:latin typeface="Abel"/>
              <a:ea typeface="Abel"/>
              <a:cs typeface="Abel"/>
              <a:sym typeface="Abel"/>
            </a:endParaRPr>
          </a:p>
        </p:txBody>
      </p:sp>
      <p:sp>
        <p:nvSpPr>
          <p:cNvPr id="700" name="Google Shape;700;g94b6a5cee8_0_76"/>
          <p:cNvSpPr txBox="1"/>
          <p:nvPr/>
        </p:nvSpPr>
        <p:spPr>
          <a:xfrm>
            <a:off x="2776550" y="1204900"/>
            <a:ext cx="20382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Ave Annual Sales</a:t>
            </a:r>
            <a:br>
              <a:rPr lang="en-US" sz="1000">
                <a:latin typeface="Abel"/>
                <a:ea typeface="Abel"/>
                <a:cs typeface="Abel"/>
                <a:sym typeface="Abel"/>
              </a:rPr>
            </a:br>
            <a:r>
              <a:rPr lang="en-US" sz="1000">
                <a:latin typeface="Abel"/>
                <a:ea typeface="Abel"/>
                <a:cs typeface="Abel"/>
                <a:sym typeface="Abel"/>
              </a:rPr>
              <a:t>Predicted Ave Annual Sales</a:t>
            </a:r>
            <a:endParaRPr sz="1000">
              <a:latin typeface="Abel"/>
              <a:ea typeface="Abel"/>
              <a:cs typeface="Abel"/>
              <a:sym typeface="Abel"/>
            </a:endParaRPr>
          </a:p>
          <a:p>
            <a:pPr indent="0" lvl="0" marL="0" rtl="0" algn="l">
              <a:spcBef>
                <a:spcPts val="0"/>
              </a:spcBef>
              <a:spcAft>
                <a:spcPts val="0"/>
              </a:spcAft>
              <a:buNone/>
            </a:pPr>
            <a:r>
              <a:rPr lang="en-US" sz="1000">
                <a:latin typeface="Abel"/>
                <a:ea typeface="Abel"/>
                <a:cs typeface="Abel"/>
                <a:sym typeface="Abel"/>
              </a:rPr>
              <a:t>Linear (Predicted </a:t>
            </a:r>
            <a:r>
              <a:rPr lang="en-US" sz="1000">
                <a:solidFill>
                  <a:schemeClr val="dk1"/>
                </a:solidFill>
                <a:latin typeface="Abel"/>
                <a:ea typeface="Abel"/>
                <a:cs typeface="Abel"/>
                <a:sym typeface="Abel"/>
              </a:rPr>
              <a:t>Ave Annual Sales</a:t>
            </a:r>
            <a:r>
              <a:rPr lang="en-US" sz="1000">
                <a:latin typeface="Abel"/>
                <a:ea typeface="Abel"/>
                <a:cs typeface="Abel"/>
                <a:sym typeface="Abel"/>
              </a:rPr>
              <a:t>)</a:t>
            </a:r>
            <a:endParaRPr sz="1000">
              <a:latin typeface="Abel"/>
              <a:ea typeface="Abel"/>
              <a:cs typeface="Abel"/>
              <a:sym typeface="Abel"/>
            </a:endParaRPr>
          </a:p>
          <a:p>
            <a:pPr indent="0" lvl="0" marL="0" rtl="0" algn="l">
              <a:spcBef>
                <a:spcPts val="0"/>
              </a:spcBef>
              <a:spcAft>
                <a:spcPts val="0"/>
              </a:spcAft>
              <a:buNone/>
            </a:pPr>
            <a:r>
              <a:t/>
            </a:r>
            <a:endParaRPr sz="1000">
              <a:latin typeface="Abel"/>
              <a:ea typeface="Abel"/>
              <a:cs typeface="Abel"/>
              <a:sym typeface="Abel"/>
            </a:endParaRPr>
          </a:p>
        </p:txBody>
      </p:sp>
      <p:sp>
        <p:nvSpPr>
          <p:cNvPr id="701" name="Google Shape;701;g94b6a5cee8_0_76"/>
          <p:cNvSpPr txBox="1"/>
          <p:nvPr>
            <p:ph type="ctrTitle"/>
          </p:nvPr>
        </p:nvSpPr>
        <p:spPr>
          <a:xfrm>
            <a:off x="462350" y="435750"/>
            <a:ext cx="3452700" cy="66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Teko"/>
              <a:buNone/>
            </a:pPr>
            <a:r>
              <a:rPr lang="en-US">
                <a:solidFill>
                  <a:srgbClr val="0928B8"/>
                </a:solidFill>
              </a:rPr>
              <a:t>Ave Annual Sales of Publishers vs Ave No of Titles Released per Year</a:t>
            </a:r>
            <a:endParaRPr>
              <a:solidFill>
                <a:srgbClr val="0928B8"/>
              </a:solidFill>
            </a:endParaRPr>
          </a:p>
        </p:txBody>
      </p:sp>
      <p:cxnSp>
        <p:nvCxnSpPr>
          <p:cNvPr id="702" name="Google Shape;702;g94b6a5cee8_0_76"/>
          <p:cNvCxnSpPr/>
          <p:nvPr/>
        </p:nvCxnSpPr>
        <p:spPr>
          <a:xfrm>
            <a:off x="0" y="1101852"/>
            <a:ext cx="2392500" cy="600"/>
          </a:xfrm>
          <a:prstGeom prst="straightConnector1">
            <a:avLst/>
          </a:prstGeom>
          <a:noFill/>
          <a:ln cap="flat" cmpd="sng" w="28575">
            <a:solidFill>
              <a:srgbClr val="31EAFE"/>
            </a:solidFill>
            <a:prstDash val="solid"/>
            <a:round/>
            <a:headEnd len="med" w="med" type="none"/>
            <a:tailEnd len="med" w="med" type="none"/>
          </a:ln>
        </p:spPr>
      </p:cxnSp>
      <p:sp>
        <p:nvSpPr>
          <p:cNvPr id="703" name="Google Shape;703;g94b6a5cee8_0_76"/>
          <p:cNvSpPr/>
          <p:nvPr/>
        </p:nvSpPr>
        <p:spPr>
          <a:xfrm>
            <a:off x="2638425" y="1304925"/>
            <a:ext cx="119050" cy="128600"/>
          </a:xfrm>
          <a:prstGeom prst="flowChartDecision">
            <a:avLst/>
          </a:prstGeom>
          <a:solidFill>
            <a:srgbClr val="24B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94b6a5cee8_0_76"/>
          <p:cNvSpPr/>
          <p:nvPr/>
        </p:nvSpPr>
        <p:spPr>
          <a:xfrm>
            <a:off x="2657488" y="1485900"/>
            <a:ext cx="81000" cy="858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 name="Google Shape;705;g94b6a5cee8_0_76"/>
          <p:cNvCxnSpPr/>
          <p:nvPr/>
        </p:nvCxnSpPr>
        <p:spPr>
          <a:xfrm>
            <a:off x="2586038" y="1685938"/>
            <a:ext cx="219000" cy="0"/>
          </a:xfrm>
          <a:prstGeom prst="straightConnector1">
            <a:avLst/>
          </a:prstGeom>
          <a:noFill/>
          <a:ln cap="flat" cmpd="sng" w="28575">
            <a:solidFill>
              <a:schemeClr val="dk2"/>
            </a:solidFill>
            <a:prstDash val="solid"/>
            <a:round/>
            <a:headEnd len="med" w="med" type="none"/>
            <a:tailEnd len="med" w="med" type="none"/>
          </a:ln>
        </p:spPr>
      </p:cxnSp>
      <p:sp>
        <p:nvSpPr>
          <p:cNvPr id="706" name="Google Shape;706;g94b6a5cee8_0_76"/>
          <p:cNvSpPr txBox="1"/>
          <p:nvPr/>
        </p:nvSpPr>
        <p:spPr>
          <a:xfrm>
            <a:off x="747725" y="4095763"/>
            <a:ext cx="4095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$0</a:t>
            </a:r>
            <a:endParaRPr sz="1000">
              <a:latin typeface="Abel"/>
              <a:ea typeface="Abel"/>
              <a:cs typeface="Abel"/>
              <a:sym typeface="Abel"/>
            </a:endParaRPr>
          </a:p>
        </p:txBody>
      </p:sp>
      <p:sp>
        <p:nvSpPr>
          <p:cNvPr id="707" name="Google Shape;707;g94b6a5cee8_0_76"/>
          <p:cNvSpPr txBox="1"/>
          <p:nvPr/>
        </p:nvSpPr>
        <p:spPr>
          <a:xfrm>
            <a:off x="995375" y="4243400"/>
            <a:ext cx="4095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Abel"/>
                <a:ea typeface="Abel"/>
                <a:cs typeface="Abel"/>
                <a:sym typeface="Abel"/>
              </a:rPr>
              <a:t>0</a:t>
            </a:r>
            <a:endParaRPr sz="1000">
              <a:latin typeface="Abel"/>
              <a:ea typeface="Abel"/>
              <a:cs typeface="Abel"/>
              <a:sym typeface="Abel"/>
            </a:endParaRPr>
          </a:p>
        </p:txBody>
      </p:sp>
    </p:spTree>
  </p:cSld>
  <p:clrMapOvr>
    <a:masterClrMapping/>
  </p:clrMapOvr>
</p:sld>
</file>

<file path=ppt/theme/theme1.xml><?xml version="1.0" encoding="utf-8"?>
<a:theme xmlns:a="http://schemas.openxmlformats.org/drawingml/2006/main" xmlns:r="http://schemas.openxmlformats.org/officeDocument/2006/relationships"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kristin ferraraccio</dc:creator>
</cp:coreProperties>
</file>